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7" r:id="rId5"/>
    <p:sldId id="264" r:id="rId6"/>
    <p:sldId id="299" r:id="rId7"/>
    <p:sldId id="267" r:id="rId8"/>
    <p:sldId id="274" r:id="rId9"/>
    <p:sldId id="273" r:id="rId10"/>
    <p:sldId id="300" r:id="rId11"/>
    <p:sldId id="301" r:id="rId12"/>
    <p:sldId id="303" r:id="rId13"/>
    <p:sldId id="289" r:id="rId14"/>
    <p:sldId id="286" r:id="rId15"/>
    <p:sldId id="291" r:id="rId16"/>
    <p:sldId id="278" r:id="rId17"/>
    <p:sldId id="304" r:id="rId18"/>
    <p:sldId id="270" r:id="rId19"/>
    <p:sldId id="266" r:id="rId20"/>
    <p:sldId id="305" r:id="rId21"/>
    <p:sldId id="306" r:id="rId22"/>
    <p:sldId id="285" r:id="rId23"/>
    <p:sldId id="307" r:id="rId24"/>
    <p:sldId id="272" r:id="rId25"/>
    <p:sldId id="309" r:id="rId26"/>
    <p:sldId id="310" r:id="rId27"/>
    <p:sldId id="312" r:id="rId28"/>
    <p:sldId id="313" r:id="rId29"/>
    <p:sldId id="308" r:id="rId30"/>
    <p:sldId id="276" r:id="rId31"/>
    <p:sldId id="269" r:id="rId32"/>
    <p:sldId id="311" r:id="rId33"/>
    <p:sldId id="284" r:id="rId34"/>
    <p:sldId id="265" r:id="rId35"/>
    <p:sldId id="288" r:id="rId36"/>
    <p:sldId id="268"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EFD"/>
    <a:srgbClr val="939292"/>
    <a:srgbClr val="B5A8AF"/>
    <a:srgbClr val="01A2E2"/>
    <a:srgbClr val="8E7A85"/>
    <a:srgbClr val="00A2E2"/>
    <a:srgbClr val="B3A6AD"/>
    <a:srgbClr val="00833D"/>
    <a:srgbClr val="009AE6"/>
    <a:srgbClr val="E7A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690" autoAdjust="0"/>
    <p:restoredTop sz="51389"/>
  </p:normalViewPr>
  <p:slideViewPr>
    <p:cSldViewPr snapToGrid="0" showGuides="1">
      <p:cViewPr varScale="1">
        <p:scale>
          <a:sx n="54" d="100"/>
          <a:sy n="54" d="100"/>
        </p:scale>
        <p:origin x="2432" y="192"/>
      </p:cViewPr>
      <p:guideLst>
        <p:guide orient="horz" pos="96"/>
        <p:guide pos="7219"/>
      </p:guideLst>
    </p:cSldViewPr>
  </p:slid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39BA4-D03F-674B-8A6D-F0FB337C5892}" type="datetimeFigureOut">
              <a:rPr lang="es-ES" smtClean="0"/>
              <a:t>21/10/25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A1B1A-D7EA-AC47-A94E-160D616A14C6}" type="slidenum">
              <a:rPr lang="es-ES" smtClean="0"/>
              <a:t>‹Nº›</a:t>
            </a:fld>
            <a:endParaRPr lang="es-ES"/>
          </a:p>
        </p:txBody>
      </p:sp>
    </p:spTree>
    <p:extLst>
      <p:ext uri="{BB962C8B-B14F-4D97-AF65-F5344CB8AC3E}">
        <p14:creationId xmlns:p14="http://schemas.microsoft.com/office/powerpoint/2010/main" val="2896890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direct.com/science/article/abs/pii/S0168827824023249?utm_source=chatgpt.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direct.com/science/article/abs/pii/S0168827824023249?utm_source=chatgpt.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nlinelibrary.wiley.com/doi/full/10.1002/hep.28339?utm_source=chatgpt.com"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onlinelibrary.wiley.com/doi/pdf/10.1002/hep.28339?utm_source=chatgpt.com" TargetMode="External"/><Relationship Id="rId4" Type="http://schemas.openxmlformats.org/officeDocument/2006/relationships/hyperlink" Target="https://pubmed.ncbi.nlm.nih.gov/26567038/?utm_source=chatgpt.co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mc.ncbi.nlm.nih.gov/articles/PMC9320001/?utm_source=chatgpt.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ciencedirect.com/science/article/abs/pii/S0168827824023249?utm_source=chatgpt.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direct.com/science/article/abs/pii/S0168827824023249?utm_source=chatgpt.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journal-of-hepatology.eu/article/S0168-8278%2824%2902508-X/fulltext?utm_source=chatgpt.com"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aasldpubs.onlinelibrary.wiley.com/doi/pdf/10.1002/hep.28339?utm_source=chatgpt.com" TargetMode="External"/><Relationship Id="rId4" Type="http://schemas.openxmlformats.org/officeDocument/2006/relationships/hyperlink" Target="https://www.sciencedirect.com/science/article/pii/S2589555925002538?utm_source=chatgpt.co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journal-of-hepatology.eu/article/S0168-8278%2824%2902508-X/fulltext?utm_source=chatgpt.com" TargetMode="External"/><Relationship Id="rId7" Type="http://schemas.openxmlformats.org/officeDocument/2006/relationships/hyperlink" Target="https://onlinelibrary.wiley.com/doi/full/10.1002/hep.28339?utm_source=chatgpt.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asl.eu/news/easl-cpgs-liver-transplantation/?utm_source=chatgpt.com" TargetMode="External"/><Relationship Id="rId5" Type="http://schemas.openxmlformats.org/officeDocument/2006/relationships/hyperlink" Target="https://www.sciencedirect.com/science/article/abs/pii/S1499387224001279?utm_source=chatgpt.com" TargetMode="External"/><Relationship Id="rId4" Type="http://schemas.openxmlformats.org/officeDocument/2006/relationships/hyperlink" Target="https://www.sciencedirect.com/science/article/abs/pii/S0168827824023249?utm_source=chatgpt.com"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journal-of-hepatology.eu/article/S0168-8278%2824%2902508-X/fulltext?utm_source=chatgpt.com" TargetMode="External"/><Relationship Id="rId7" Type="http://schemas.openxmlformats.org/officeDocument/2006/relationships/hyperlink" Target="https://onlinelibrary.wiley.com/doi/full/10.1002/hep.28339?utm_source=chatgpt.com"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asl.eu/news/easl-cpgs-liver-transplantation/?utm_source=chatgpt.com" TargetMode="External"/><Relationship Id="rId5" Type="http://schemas.openxmlformats.org/officeDocument/2006/relationships/hyperlink" Target="https://www.sciencedirect.com/science/article/abs/pii/S1499387224001279?utm_source=chatgpt.com" TargetMode="External"/><Relationship Id="rId4" Type="http://schemas.openxmlformats.org/officeDocument/2006/relationships/hyperlink" Target="https://www.sciencedirect.com/science/article/abs/pii/S0168827824023249?utm_source=chatgpt.co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TH como manejo de la Incertidumbre</a:t>
            </a:r>
          </a:p>
          <a:p>
            <a:endParaRPr lang="es-ES" dirty="0"/>
          </a:p>
          <a:p>
            <a:r>
              <a:rPr lang="es-ES" dirty="0"/>
              <a:t>La toma de decisiones más adecuadas supone el equilibrio de varias balanzas: las del beneficio individual y las del beneficio colectivo, siempre en una política de optimización de : </a:t>
            </a:r>
          </a:p>
          <a:p>
            <a:pPr marL="171450" indent="-171450">
              <a:buFontTx/>
              <a:buChar char="-"/>
            </a:pPr>
            <a:r>
              <a:rPr lang="es-ES" dirty="0"/>
              <a:t>Recursos </a:t>
            </a:r>
          </a:p>
          <a:p>
            <a:pPr marL="171450" indent="-171450">
              <a:buFontTx/>
              <a:buChar char="-"/>
            </a:pPr>
            <a:r>
              <a:rPr lang="es-ES" dirty="0"/>
              <a:t>Resultados</a:t>
            </a:r>
          </a:p>
          <a:p>
            <a:endParaRPr lang="es-ES" dirty="0"/>
          </a:p>
          <a:p>
            <a:r>
              <a:rPr lang="es-ES" dirty="0"/>
              <a:t>Dos aspectos claves, el </a:t>
            </a:r>
            <a:r>
              <a:rPr lang="es-ES" dirty="0" err="1"/>
              <a:t>downstaging</a:t>
            </a:r>
            <a:r>
              <a:rPr lang="es-ES" dirty="0"/>
              <a:t> y el TH ab initio : son controvertidos, la práctica no es uniforme, y las decisiones, difíciles. </a:t>
            </a:r>
          </a:p>
          <a:p>
            <a:endParaRPr lang="es-ES" dirty="0"/>
          </a:p>
        </p:txBody>
      </p:sp>
      <p:sp>
        <p:nvSpPr>
          <p:cNvPr id="4" name="Marcador de número de diapositiva 3"/>
          <p:cNvSpPr>
            <a:spLocks noGrp="1"/>
          </p:cNvSpPr>
          <p:nvPr>
            <p:ph type="sldNum" sz="quarter" idx="5"/>
          </p:nvPr>
        </p:nvSpPr>
        <p:spPr/>
        <p:txBody>
          <a:bodyPr/>
          <a:lstStyle/>
          <a:p>
            <a:fld id="{550A1B1A-D7EA-AC47-A94E-160D616A14C6}" type="slidenum">
              <a:rPr lang="es-ES" smtClean="0"/>
              <a:t>1</a:t>
            </a:fld>
            <a:endParaRPr lang="es-ES"/>
          </a:p>
        </p:txBody>
      </p:sp>
    </p:spTree>
    <p:extLst>
      <p:ext uri="{BB962C8B-B14F-4D97-AF65-F5344CB8AC3E}">
        <p14:creationId xmlns:p14="http://schemas.microsoft.com/office/powerpoint/2010/main" val="200234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A1B1A-D7EA-AC47-A94E-160D616A14C6}" type="slidenum">
              <a:rPr lang="es-ES" smtClean="0"/>
              <a:t>10</a:t>
            </a:fld>
            <a:endParaRPr lang="es-ES"/>
          </a:p>
        </p:txBody>
      </p:sp>
    </p:spTree>
    <p:extLst>
      <p:ext uri="{BB962C8B-B14F-4D97-AF65-F5344CB8AC3E}">
        <p14:creationId xmlns:p14="http://schemas.microsoft.com/office/powerpoint/2010/main" val="93385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25420-04E7-FCE5-13E3-EC48DCDE3D8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734E4C-F3C0-535D-966F-243984D31F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685C65C-C635-2530-B0AB-CFDB2CD9B4D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8B23E8D-7DA5-A6D4-BB26-6FFBC96373E8}"/>
              </a:ext>
            </a:extLst>
          </p:cNvPr>
          <p:cNvSpPr>
            <a:spLocks noGrp="1"/>
          </p:cNvSpPr>
          <p:nvPr>
            <p:ph type="sldNum" sz="quarter" idx="5"/>
          </p:nvPr>
        </p:nvSpPr>
        <p:spPr/>
        <p:txBody>
          <a:bodyPr/>
          <a:lstStyle/>
          <a:p>
            <a:fld id="{550A1B1A-D7EA-AC47-A94E-160D616A14C6}" type="slidenum">
              <a:rPr lang="es-ES" smtClean="0"/>
              <a:t>11</a:t>
            </a:fld>
            <a:endParaRPr lang="es-ES"/>
          </a:p>
        </p:txBody>
      </p:sp>
    </p:spTree>
    <p:extLst>
      <p:ext uri="{BB962C8B-B14F-4D97-AF65-F5344CB8AC3E}">
        <p14:creationId xmlns:p14="http://schemas.microsoft.com/office/powerpoint/2010/main" val="771384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ECF58-BE2C-FD9E-7B32-EE7F3E0611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DBF8525-BC56-E9AD-DB37-30399CC8014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BF7C3DF-43E7-04B2-F0DB-59C0BFE3BFD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267CBEC-1255-4614-22D4-042CAC4206F1}"/>
              </a:ext>
            </a:extLst>
          </p:cNvPr>
          <p:cNvSpPr>
            <a:spLocks noGrp="1"/>
          </p:cNvSpPr>
          <p:nvPr>
            <p:ph type="sldNum" sz="quarter" idx="5"/>
          </p:nvPr>
        </p:nvSpPr>
        <p:spPr/>
        <p:txBody>
          <a:bodyPr/>
          <a:lstStyle/>
          <a:p>
            <a:fld id="{550A1B1A-D7EA-AC47-A94E-160D616A14C6}" type="slidenum">
              <a:rPr lang="es-ES" smtClean="0"/>
              <a:t>12</a:t>
            </a:fld>
            <a:endParaRPr lang="es-ES"/>
          </a:p>
        </p:txBody>
      </p:sp>
    </p:spTree>
    <p:extLst>
      <p:ext uri="{BB962C8B-B14F-4D97-AF65-F5344CB8AC3E}">
        <p14:creationId xmlns:p14="http://schemas.microsoft.com/office/powerpoint/2010/main" val="107939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87E21-8993-A07F-A543-A174B6D9E4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FD32F5-3D0E-54D1-F752-CE8ED55889E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1A3A57C-98CB-B9DA-624A-23E4554C62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dirty="0">
                <a:effectLst/>
                <a:latin typeface="Times New Roman" panose="02020603050405020304" pitchFamily="18" charset="0"/>
                <a:ea typeface="Times New Roman" panose="02020603050405020304" pitchFamily="18" charset="0"/>
              </a:rPr>
              <a:t>El enfoque </a:t>
            </a:r>
            <a:r>
              <a:rPr lang="es-ES" sz="1200" b="1" kern="0" dirty="0">
                <a:effectLst/>
                <a:latin typeface="Times New Roman" panose="02020603050405020304" pitchFamily="18" charset="0"/>
                <a:ea typeface="Times New Roman" panose="02020603050405020304" pitchFamily="18" charset="0"/>
              </a:rPr>
              <a:t>“ab initio”</a:t>
            </a:r>
            <a:r>
              <a:rPr lang="es-ES" sz="1200" kern="0" dirty="0">
                <a:effectLst/>
                <a:latin typeface="Times New Roman" panose="02020603050405020304" pitchFamily="18" charset="0"/>
                <a:ea typeface="Times New Roman" panose="02020603050405020304" pitchFamily="18" charset="0"/>
              </a:rPr>
              <a:t> (programar trasplante hepático poco después de la resección cuando el tumor presenta factores de alto riesgo de recidiva) es una estrategia </a:t>
            </a:r>
            <a:r>
              <a:rPr lang="es-ES" sz="1200" b="1" kern="0" dirty="0">
                <a:effectLst/>
                <a:latin typeface="Times New Roman" panose="02020603050405020304" pitchFamily="18" charset="0"/>
                <a:ea typeface="Times New Roman" panose="02020603050405020304" pitchFamily="18" charset="0"/>
              </a:rPr>
              <a:t>emergente y aceptada en centros especializados</a:t>
            </a:r>
            <a:r>
              <a:rPr lang="es-ES" sz="1200" kern="0" dirty="0">
                <a:effectLst/>
                <a:latin typeface="Times New Roman" panose="02020603050405020304" pitchFamily="18" charset="0"/>
                <a:ea typeface="Times New Roman" panose="02020603050405020304" pitchFamily="18" charset="0"/>
              </a:rPr>
              <a:t>, pero </a:t>
            </a:r>
            <a:r>
              <a:rPr lang="es-ES" sz="1200" b="1" kern="0" dirty="0">
                <a:effectLst/>
                <a:latin typeface="Times New Roman" panose="02020603050405020304" pitchFamily="18" charset="0"/>
                <a:ea typeface="Times New Roman" panose="02020603050405020304" pitchFamily="18" charset="0"/>
              </a:rPr>
              <a:t>no es una recomendación universal</a:t>
            </a:r>
            <a:r>
              <a:rPr lang="es-ES" sz="1200" kern="0" dirty="0">
                <a:effectLst/>
                <a:latin typeface="Times New Roman" panose="02020603050405020304" pitchFamily="18" charset="0"/>
                <a:ea typeface="Times New Roman" panose="02020603050405020304" pitchFamily="18" charset="0"/>
              </a:rPr>
              <a:t> por razones de evidencia limitada y de disponibilidad de órganos</a:t>
            </a:r>
            <a:r>
              <a:rPr lang="es-E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effectLst/>
            </a:endParaRPr>
          </a:p>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Factores que habitualmente motivan un enfoque “ab initio”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buNone/>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Los estudios y revisiones señalan varios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factores patológicos y clínicos</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que, cuando aparecen tras la resección, llevan a discutir el trasplante precoz:</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Microinvasión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vascular (microvascular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invasion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Grado de diferenciación pobre (G3)</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Nódulos satélites o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multifocalidad</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oculta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Margen quirúrgico estrecho/invasión de la cápsula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Elevación persistente de AFP o comportamiento tumoral agresivo en anatomía patológica.</a:t>
            </a:r>
            <a:b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b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Cuando estos factores están presentes, algunos centros proponen ofertar trasplante “ab initio” por el alto riesgo de recurrencia.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Histological predictors of aggressive recurrence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a:extLst>
              <a:ext uri="{FF2B5EF4-FFF2-40B4-BE49-F238E27FC236}">
                <a16:creationId xmlns:a16="http://schemas.microsoft.com/office/drawing/2014/main" id="{0A694945-3654-724F-3FA2-04F8489C3060}"/>
              </a:ext>
            </a:extLst>
          </p:cNvPr>
          <p:cNvSpPr>
            <a:spLocks noGrp="1"/>
          </p:cNvSpPr>
          <p:nvPr>
            <p:ph type="sldNum" sz="quarter" idx="5"/>
          </p:nvPr>
        </p:nvSpPr>
        <p:spPr/>
        <p:txBody>
          <a:bodyPr/>
          <a:lstStyle/>
          <a:p>
            <a:fld id="{665760B9-3918-0340-976F-B5FEE8B0883C}" type="slidenum">
              <a:rPr lang="es-ES" smtClean="0"/>
              <a:t>14</a:t>
            </a:fld>
            <a:endParaRPr lang="es-ES"/>
          </a:p>
        </p:txBody>
      </p:sp>
    </p:spTree>
    <p:extLst>
      <p:ext uri="{BB962C8B-B14F-4D97-AF65-F5344CB8AC3E}">
        <p14:creationId xmlns:p14="http://schemas.microsoft.com/office/powerpoint/2010/main" val="2045019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0A906-C723-3CFE-4DB6-02A5B94F58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1F5AE4-2052-09A6-F727-D35E6AE4E0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CFB069-0626-6260-55B5-E3C5F30278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dirty="0">
                <a:effectLst/>
                <a:latin typeface="Times New Roman" panose="02020603050405020304" pitchFamily="18" charset="0"/>
                <a:ea typeface="Times New Roman" panose="02020603050405020304" pitchFamily="18" charset="0"/>
              </a:rPr>
              <a:t>El enfoque </a:t>
            </a:r>
            <a:r>
              <a:rPr lang="es-ES" sz="1200" b="1" kern="0" dirty="0">
                <a:effectLst/>
                <a:latin typeface="Times New Roman" panose="02020603050405020304" pitchFamily="18" charset="0"/>
                <a:ea typeface="Times New Roman" panose="02020603050405020304" pitchFamily="18" charset="0"/>
              </a:rPr>
              <a:t>“ab initio”</a:t>
            </a:r>
            <a:r>
              <a:rPr lang="es-ES" sz="1200" kern="0" dirty="0">
                <a:effectLst/>
                <a:latin typeface="Times New Roman" panose="02020603050405020304" pitchFamily="18" charset="0"/>
                <a:ea typeface="Times New Roman" panose="02020603050405020304" pitchFamily="18" charset="0"/>
              </a:rPr>
              <a:t> (programar trasplante hepático poco después de la resección cuando el tumor presenta factores de alto riesgo de recidiva) es una estrategia </a:t>
            </a:r>
            <a:r>
              <a:rPr lang="es-ES" sz="1200" b="1" kern="0" dirty="0">
                <a:effectLst/>
                <a:latin typeface="Times New Roman" panose="02020603050405020304" pitchFamily="18" charset="0"/>
                <a:ea typeface="Times New Roman" panose="02020603050405020304" pitchFamily="18" charset="0"/>
              </a:rPr>
              <a:t>emergente y aceptada en centros especializados</a:t>
            </a:r>
            <a:r>
              <a:rPr lang="es-ES" sz="1200" kern="0" dirty="0">
                <a:effectLst/>
                <a:latin typeface="Times New Roman" panose="02020603050405020304" pitchFamily="18" charset="0"/>
                <a:ea typeface="Times New Roman" panose="02020603050405020304" pitchFamily="18" charset="0"/>
              </a:rPr>
              <a:t>, pero </a:t>
            </a:r>
            <a:r>
              <a:rPr lang="es-ES" sz="1200" b="1" kern="0" dirty="0">
                <a:effectLst/>
                <a:latin typeface="Times New Roman" panose="02020603050405020304" pitchFamily="18" charset="0"/>
                <a:ea typeface="Times New Roman" panose="02020603050405020304" pitchFamily="18" charset="0"/>
              </a:rPr>
              <a:t>no es una recomendación universal</a:t>
            </a:r>
            <a:r>
              <a:rPr lang="es-ES" sz="1200" kern="0" dirty="0">
                <a:effectLst/>
                <a:latin typeface="Times New Roman" panose="02020603050405020304" pitchFamily="18" charset="0"/>
                <a:ea typeface="Times New Roman" panose="02020603050405020304" pitchFamily="18" charset="0"/>
              </a:rPr>
              <a:t> por razones de evidencia limitada y de disponibilidad de órganos</a:t>
            </a:r>
            <a:r>
              <a:rPr lang="es-E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effectLst/>
            </a:endParaRPr>
          </a:p>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Factores que habitualmente motivan un enfoque “ab initio”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buNone/>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Los estudios y revisiones señalan varios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factores patológicos y clínicos</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que, cuando aparecen tras la resección, llevan a discutir el trasplante precoz:</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Microinvasión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vascular (microvascular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invasion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Grado de diferenciación pobre (G3)</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Nódulos satélites o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multifocalidad</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oculta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Margen quirúrgico estrecho/invasión de la cápsula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Elevación persistente de AFP o comportamiento tumoral agresivo en anatomía patológica.</a:t>
            </a:r>
            <a:b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b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Cuando estos factores están presentes, algunos centros proponen ofertar trasplante “ab initio” por el alto riesgo de recurrencia.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Histological predictors of aggressive recurrence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s-ES" dirty="0"/>
          </a:p>
        </p:txBody>
      </p:sp>
      <p:sp>
        <p:nvSpPr>
          <p:cNvPr id="4" name="Marcador de número de diapositiva 3">
            <a:extLst>
              <a:ext uri="{FF2B5EF4-FFF2-40B4-BE49-F238E27FC236}">
                <a16:creationId xmlns:a16="http://schemas.microsoft.com/office/drawing/2014/main" id="{CBB37C35-AC82-1F1D-025A-AF3AECF7CCCA}"/>
              </a:ext>
            </a:extLst>
          </p:cNvPr>
          <p:cNvSpPr>
            <a:spLocks noGrp="1"/>
          </p:cNvSpPr>
          <p:nvPr>
            <p:ph type="sldNum" sz="quarter" idx="5"/>
          </p:nvPr>
        </p:nvSpPr>
        <p:spPr/>
        <p:txBody>
          <a:bodyPr/>
          <a:lstStyle/>
          <a:p>
            <a:fld id="{665760B9-3918-0340-976F-B5FEE8B0883C}" type="slidenum">
              <a:rPr lang="es-ES" smtClean="0"/>
              <a:t>15</a:t>
            </a:fld>
            <a:endParaRPr lang="es-ES"/>
          </a:p>
        </p:txBody>
      </p:sp>
    </p:spTree>
    <p:extLst>
      <p:ext uri="{BB962C8B-B14F-4D97-AF65-F5344CB8AC3E}">
        <p14:creationId xmlns:p14="http://schemas.microsoft.com/office/powerpoint/2010/main" val="101261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Evidencia clave</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Validación prospectiva (Ferrer-</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Fàbrega</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et al., 2016</a:t>
            </a:r>
            <a:r>
              <a:rPr lang="es-ES" sz="1200" b="1" u="sng" kern="0" dirty="0">
                <a:effectLst/>
                <a:latin typeface="Times New Roman" panose="02020603050405020304" pitchFamily="18" charset="0"/>
                <a:ea typeface="Times New Roman" panose="02020603050405020304" pitchFamily="18" charset="0"/>
                <a:cs typeface="Arial" panose="020B0604020202020204" pitchFamily="34" charset="0"/>
              </a:rPr>
              <a:t>)</a:t>
            </a:r>
            <a:r>
              <a:rPr lang="es-ES" sz="1200" u="sng" kern="0" dirty="0">
                <a:effectLst/>
                <a:latin typeface="Times New Roman" panose="02020603050405020304" pitchFamily="18" charset="0"/>
                <a:ea typeface="Times New Roman" panose="02020603050405020304" pitchFamily="18" charset="0"/>
                <a:cs typeface="Arial" panose="020B0604020202020204" pitchFamily="34" charset="0"/>
              </a:rPr>
              <a:t>: propuso y validó la estrategia de trasplante “ab initio” tras identificar factores de riesgo de recurrencia en la pieza de resección </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mostrando que seleccionar pacientes de alto riesgo para trasplante precoz puede mejorar resultados oncológicos en series de centros. Este estudio es frecuentemente citado como base de la estrategia.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Prospective validation of ab initio liver transplantation in ..."/>
              </a:rPr>
              <a:t>Wiley Online Library</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p>
          <a:p>
            <a:pPr marL="342900" lvl="0" indent="-342900">
              <a:lnSpc>
                <a:spcPct val="115000"/>
              </a:lnSpc>
              <a:spcAft>
                <a:spcPts val="800"/>
              </a:spcAft>
              <a:buSzPts val="1000"/>
              <a:buFont typeface="Symbol" pitchFamily="2" charset="2"/>
              <a:buChar char=""/>
              <a:tabLst>
                <a:tab pos="457200" algn="l"/>
              </a:tabLst>
            </a:pPr>
            <a:endParaRPr lang="es-ES" sz="1200" kern="0" dirty="0">
              <a:effectLst/>
              <a:latin typeface="Times New Roman" panose="02020603050405020304" pitchFamily="18" charset="0"/>
              <a:ea typeface="Times New Roman" panose="02020603050405020304" pitchFamily="18" charset="0"/>
              <a:cs typeface="Arial" panose="020B0604020202020204" pitchFamily="34" charset="0"/>
            </a:endParaRPr>
          </a:p>
          <a:p>
            <a:r>
              <a:rPr lang="es-ES" sz="1200" b="1" kern="1200" dirty="0">
                <a:solidFill>
                  <a:schemeClr val="tx1"/>
                </a:solidFill>
                <a:effectLst/>
                <a:latin typeface="+mn-lt"/>
                <a:ea typeface="+mn-ea"/>
                <a:cs typeface="+mn-cs"/>
              </a:rPr>
              <a:t>Título:</a:t>
            </a:r>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Prospective </a:t>
            </a:r>
            <a:r>
              <a:rPr lang="es-ES" sz="1200" i="1" kern="1200" dirty="0" err="1">
                <a:solidFill>
                  <a:schemeClr val="tx1"/>
                </a:solidFill>
                <a:effectLst/>
                <a:latin typeface="+mn-lt"/>
                <a:ea typeface="+mn-ea"/>
                <a:cs typeface="+mn-cs"/>
              </a:rPr>
              <a:t>Validation</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of</a:t>
            </a:r>
            <a:r>
              <a:rPr lang="es-ES" sz="1200" i="1" kern="1200" dirty="0">
                <a:solidFill>
                  <a:schemeClr val="tx1"/>
                </a:solidFill>
                <a:effectLst/>
                <a:latin typeface="+mn-lt"/>
                <a:ea typeface="+mn-ea"/>
                <a:cs typeface="+mn-cs"/>
              </a:rPr>
              <a:t> Ab Initio </a:t>
            </a:r>
            <a:r>
              <a:rPr lang="es-ES" sz="1200" i="1" kern="1200" dirty="0" err="1">
                <a:solidFill>
                  <a:schemeClr val="tx1"/>
                </a:solidFill>
                <a:effectLst/>
                <a:latin typeface="+mn-lt"/>
                <a:ea typeface="+mn-ea"/>
                <a:cs typeface="+mn-cs"/>
              </a:rPr>
              <a:t>Liver</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Transplantation</a:t>
            </a:r>
            <a:r>
              <a:rPr lang="es-ES" sz="1200" i="1" kern="1200" dirty="0">
                <a:solidFill>
                  <a:schemeClr val="tx1"/>
                </a:solidFill>
                <a:effectLst/>
                <a:latin typeface="+mn-lt"/>
                <a:ea typeface="+mn-ea"/>
                <a:cs typeface="+mn-cs"/>
              </a:rPr>
              <a:t> in </a:t>
            </a:r>
            <a:r>
              <a:rPr lang="es-ES" sz="1200" i="1" kern="1200" dirty="0" err="1">
                <a:solidFill>
                  <a:schemeClr val="tx1"/>
                </a:solidFill>
                <a:effectLst/>
                <a:latin typeface="+mn-lt"/>
                <a:ea typeface="+mn-ea"/>
                <a:cs typeface="+mn-cs"/>
              </a:rPr>
              <a:t>Hepatocellular</a:t>
            </a:r>
            <a:r>
              <a:rPr lang="es-ES" sz="1200" i="1" kern="1200" dirty="0">
                <a:solidFill>
                  <a:schemeClr val="tx1"/>
                </a:solidFill>
                <a:effectLst/>
                <a:latin typeface="+mn-lt"/>
                <a:ea typeface="+mn-ea"/>
                <a:cs typeface="+mn-cs"/>
              </a:rPr>
              <a:t> Carcinoma </a:t>
            </a:r>
            <a:r>
              <a:rPr lang="es-ES" sz="1200" i="1" kern="1200" dirty="0" err="1">
                <a:solidFill>
                  <a:schemeClr val="tx1"/>
                </a:solidFill>
                <a:effectLst/>
                <a:latin typeface="+mn-lt"/>
                <a:ea typeface="+mn-ea"/>
                <a:cs typeface="+mn-cs"/>
              </a:rPr>
              <a:t>Upon</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Detection</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of</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Risk</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Factors</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for</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Recurrence</a:t>
            </a:r>
            <a:r>
              <a:rPr lang="es-ES" sz="1200" i="1" kern="1200" dirty="0">
                <a:solidFill>
                  <a:schemeClr val="tx1"/>
                </a:solidFill>
                <a:effectLst/>
                <a:latin typeface="+mn-lt"/>
                <a:ea typeface="+mn-ea"/>
                <a:cs typeface="+mn-cs"/>
              </a:rPr>
              <a:t> After </a:t>
            </a:r>
            <a:r>
              <a:rPr lang="es-ES" sz="1200" i="1" kern="1200" dirty="0" err="1">
                <a:solidFill>
                  <a:schemeClr val="tx1"/>
                </a:solidFill>
                <a:effectLst/>
                <a:latin typeface="+mn-lt"/>
                <a:ea typeface="+mn-ea"/>
                <a:cs typeface="+mn-cs"/>
              </a:rPr>
              <a:t>Resection</a:t>
            </a:r>
            <a:br>
              <a:rPr lang="es-ES" sz="1200" kern="1200" dirty="0">
                <a:solidFill>
                  <a:schemeClr val="tx1"/>
                </a:solidFill>
                <a:effectLst/>
                <a:latin typeface="+mn-lt"/>
                <a:ea typeface="+mn-ea"/>
                <a:cs typeface="+mn-cs"/>
              </a:rPr>
            </a:br>
            <a:r>
              <a:rPr lang="es-ES" sz="1200" b="1" kern="1200" dirty="0">
                <a:solidFill>
                  <a:schemeClr val="tx1"/>
                </a:solidFill>
                <a:effectLst/>
                <a:latin typeface="+mn-lt"/>
                <a:ea typeface="+mn-ea"/>
                <a:cs typeface="+mn-cs"/>
              </a:rPr>
              <a:t>Autores:</a:t>
            </a:r>
            <a:r>
              <a:rPr lang="es-ES" sz="1200" kern="1200" dirty="0">
                <a:solidFill>
                  <a:schemeClr val="tx1"/>
                </a:solidFill>
                <a:effectLst/>
                <a:latin typeface="+mn-lt"/>
                <a:ea typeface="+mn-ea"/>
                <a:cs typeface="+mn-cs"/>
              </a:rPr>
              <a:t> Ferrer-</a:t>
            </a:r>
            <a:r>
              <a:rPr lang="es-ES" sz="1200" kern="1200" dirty="0" err="1">
                <a:solidFill>
                  <a:schemeClr val="tx1"/>
                </a:solidFill>
                <a:effectLst/>
                <a:latin typeface="+mn-lt"/>
                <a:ea typeface="+mn-ea"/>
                <a:cs typeface="+mn-cs"/>
              </a:rPr>
              <a:t>Fàbrega</a:t>
            </a:r>
            <a:r>
              <a:rPr lang="es-ES" sz="1200" kern="1200" dirty="0">
                <a:solidFill>
                  <a:schemeClr val="tx1"/>
                </a:solidFill>
                <a:effectLst/>
                <a:latin typeface="+mn-lt"/>
                <a:ea typeface="+mn-ea"/>
                <a:cs typeface="+mn-cs"/>
              </a:rPr>
              <a:t> J. et al. </a:t>
            </a:r>
            <a:r>
              <a:rPr lang="es-ES" sz="1200" i="1" kern="1200" dirty="0" err="1">
                <a:solidFill>
                  <a:schemeClr val="tx1"/>
                </a:solidFill>
                <a:effectLst/>
                <a:latin typeface="+mn-lt"/>
                <a:ea typeface="+mn-ea"/>
                <a:cs typeface="+mn-cs"/>
              </a:rPr>
              <a:t>Hepatology</a:t>
            </a:r>
            <a:r>
              <a:rPr lang="es-ES" sz="1200" kern="1200" dirty="0">
                <a:solidFill>
                  <a:schemeClr val="tx1"/>
                </a:solidFill>
                <a:effectLst/>
                <a:latin typeface="+mn-lt"/>
                <a:ea typeface="+mn-ea"/>
                <a:cs typeface="+mn-cs"/>
              </a:rPr>
              <a:t> 2016;63:839–849.</a:t>
            </a:r>
          </a:p>
          <a:p>
            <a:endParaRPr lang="es-ES" sz="1200" kern="1200" dirty="0">
              <a:solidFill>
                <a:schemeClr val="tx1"/>
              </a:solidFill>
              <a:effectLst/>
              <a:latin typeface="+mn-lt"/>
              <a:ea typeface="+mn-ea"/>
              <a:cs typeface="+mn-cs"/>
            </a:endParaRPr>
          </a:p>
          <a:p>
            <a:r>
              <a:rPr lang="es-ES" sz="1200" u="sng" kern="1200" dirty="0">
                <a:solidFill>
                  <a:schemeClr val="tx1"/>
                </a:solidFill>
                <a:effectLst/>
                <a:latin typeface="+mn-lt"/>
                <a:ea typeface="+mn-ea"/>
                <a:cs typeface="+mn-cs"/>
              </a:rPr>
              <a:t>Este estudio prospectivo del grupo BCLC (Hospital </a:t>
            </a:r>
            <a:r>
              <a:rPr lang="es-ES" sz="1200" u="sng" kern="1200" dirty="0" err="1">
                <a:solidFill>
                  <a:schemeClr val="tx1"/>
                </a:solidFill>
                <a:effectLst/>
                <a:latin typeface="+mn-lt"/>
                <a:ea typeface="+mn-ea"/>
                <a:cs typeface="+mn-cs"/>
              </a:rPr>
              <a:t>Clínic</a:t>
            </a:r>
            <a:r>
              <a:rPr lang="es-ES" sz="1200" u="sng" kern="1200" dirty="0">
                <a:solidFill>
                  <a:schemeClr val="tx1"/>
                </a:solidFill>
                <a:effectLst/>
                <a:latin typeface="+mn-lt"/>
                <a:ea typeface="+mn-ea"/>
                <a:cs typeface="+mn-cs"/>
              </a:rPr>
              <a:t> de Barcelona) valida la estrategia de </a:t>
            </a:r>
            <a:r>
              <a:rPr lang="es-ES" sz="1200" b="1" u="sng" kern="1200" dirty="0">
                <a:solidFill>
                  <a:schemeClr val="tx1"/>
                </a:solidFill>
                <a:effectLst/>
                <a:latin typeface="+mn-lt"/>
                <a:ea typeface="+mn-ea"/>
                <a:cs typeface="+mn-cs"/>
              </a:rPr>
              <a:t>trasplante hepático </a:t>
            </a:r>
            <a:r>
              <a:rPr lang="es-ES" sz="1200" b="1" i="1" u="sng" kern="1200" dirty="0">
                <a:solidFill>
                  <a:schemeClr val="tx1"/>
                </a:solidFill>
                <a:effectLst/>
                <a:latin typeface="+mn-lt"/>
                <a:ea typeface="+mn-ea"/>
                <a:cs typeface="+mn-cs"/>
              </a:rPr>
              <a:t>ab initio</a:t>
            </a:r>
            <a:r>
              <a:rPr lang="es-ES" sz="1200" u="sng" kern="1200" dirty="0">
                <a:solidFill>
                  <a:schemeClr val="tx1"/>
                </a:solidFill>
                <a:effectLst/>
                <a:latin typeface="+mn-lt"/>
                <a:ea typeface="+mn-ea"/>
                <a:cs typeface="+mn-cs"/>
              </a:rPr>
              <a:t> en pacientes con carcinoma hepatocelular (HCC) resecado que presentan </a:t>
            </a:r>
            <a:r>
              <a:rPr lang="es-ES" sz="1200" b="1" u="sng" kern="1200" dirty="0">
                <a:solidFill>
                  <a:schemeClr val="tx1"/>
                </a:solidFill>
                <a:effectLst/>
                <a:latin typeface="+mn-lt"/>
                <a:ea typeface="+mn-ea"/>
                <a:cs typeface="+mn-cs"/>
              </a:rPr>
              <a:t>factores histológicos de alto riesgo de recurrencia</a:t>
            </a:r>
            <a:r>
              <a:rPr lang="es-ES" sz="1200" u="sng" kern="1200" dirty="0">
                <a:solidFill>
                  <a:schemeClr val="tx1"/>
                </a:solidFill>
                <a:effectLst/>
                <a:latin typeface="+mn-lt"/>
                <a:ea typeface="+mn-ea"/>
                <a:cs typeface="+mn-cs"/>
              </a:rPr>
              <a:t> (invasión microvascular y/o satélites), sin esperar a la recaída tumoral.</a:t>
            </a:r>
          </a:p>
          <a:p>
            <a:endParaRPr lang="es-ES" sz="1200" u="sng"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Entre 1995 y 2012 se evaluaron 164 pacientes con HCC resecado; </a:t>
            </a:r>
          </a:p>
          <a:p>
            <a:r>
              <a:rPr lang="es-ES" sz="1200" kern="1200" dirty="0">
                <a:solidFill>
                  <a:schemeClr val="tx1"/>
                </a:solidFill>
                <a:effectLst/>
                <a:latin typeface="+mn-lt"/>
                <a:ea typeface="+mn-ea"/>
                <a:cs typeface="+mn-cs"/>
              </a:rPr>
              <a:t>85 eran potencialmente trasplantables. </a:t>
            </a:r>
          </a:p>
          <a:p>
            <a:r>
              <a:rPr lang="es-ES" sz="1200" kern="1200" dirty="0">
                <a:solidFill>
                  <a:schemeClr val="tx1"/>
                </a:solidFill>
                <a:effectLst/>
                <a:latin typeface="+mn-lt"/>
                <a:ea typeface="+mn-ea"/>
                <a:cs typeface="+mn-cs"/>
              </a:rPr>
              <a:t>De ellos, 37 mostraron alto riesgo histológico y fueron considerados para trasplante inmediato (</a:t>
            </a:r>
            <a:r>
              <a:rPr lang="es-ES" sz="1200" i="1" kern="1200" dirty="0">
                <a:solidFill>
                  <a:schemeClr val="tx1"/>
                </a:solidFill>
                <a:effectLst/>
                <a:latin typeface="+mn-lt"/>
                <a:ea typeface="+mn-ea"/>
                <a:cs typeface="+mn-cs"/>
              </a:rPr>
              <a:t>ab initio</a:t>
            </a:r>
            <a:r>
              <a:rPr lang="es-ES" sz="1200" kern="1200" dirty="0">
                <a:solidFill>
                  <a:schemeClr val="tx1"/>
                </a:solidFill>
                <a:effectLst/>
                <a:latin typeface="+mn-lt"/>
                <a:ea typeface="+mn-ea"/>
                <a:cs typeface="+mn-cs"/>
              </a:rPr>
              <a:t>), mientras que 48 de bajo riesgo se siguieron y optaron a trasplante de rescate ante recurrencia.</a:t>
            </a:r>
          </a:p>
          <a:p>
            <a:endParaRPr lang="es-ES" sz="1200" kern="1200" dirty="0">
              <a:solidFill>
                <a:schemeClr val="tx1"/>
              </a:solidFill>
              <a:effectLst/>
              <a:latin typeface="+mn-lt"/>
              <a:ea typeface="+mn-ea"/>
              <a:cs typeface="+mn-cs"/>
            </a:endParaRPr>
          </a:p>
          <a:p>
            <a:r>
              <a:rPr lang="es-ES" u="sng" dirty="0"/>
              <a:t>1.- Los pacientes que mostraban </a:t>
            </a:r>
            <a:r>
              <a:rPr lang="es-ES" b="1" u="sng" dirty="0"/>
              <a:t>invasión microvascular</a:t>
            </a:r>
            <a:r>
              <a:rPr lang="es-ES" u="sng" dirty="0"/>
              <a:t> (“microvascular </a:t>
            </a:r>
            <a:r>
              <a:rPr lang="es-ES" u="sng" dirty="0" err="1"/>
              <a:t>invasion</a:t>
            </a:r>
            <a:r>
              <a:rPr lang="es-ES" u="sng" dirty="0"/>
              <a:t>”) y/o </a:t>
            </a:r>
            <a:r>
              <a:rPr lang="es-ES" b="1" u="sng" dirty="0"/>
              <a:t>satélites tumorales</a:t>
            </a:r>
            <a:r>
              <a:rPr lang="es-ES" u="sng" dirty="0"/>
              <a:t> (“</a:t>
            </a:r>
            <a:r>
              <a:rPr lang="es-ES" u="sng" dirty="0" err="1"/>
              <a:t>satellitos</a:t>
            </a:r>
            <a:r>
              <a:rPr lang="es-ES" u="sng" dirty="0"/>
              <a:t>”) fueron clasificados como de alto riesgo. </a:t>
            </a:r>
            <a:r>
              <a:rPr lang="es-ES" u="sng" dirty="0">
                <a:hlinkClick r:id="rId4"/>
              </a:rPr>
              <a:t>PubMed+</a:t>
            </a:r>
            <a:r>
              <a:rPr lang="es-ES" dirty="0">
                <a:hlinkClick r:id="rId4"/>
              </a:rPr>
              <a:t>1</a:t>
            </a:r>
            <a:endParaRPr lang="es-ES" dirty="0"/>
          </a:p>
          <a:p>
            <a:endParaRPr lang="es-ES" dirty="0"/>
          </a:p>
          <a:p>
            <a:r>
              <a:rPr lang="es-ES" dirty="0"/>
              <a:t>2.- Los pacientes que </a:t>
            </a:r>
            <a:r>
              <a:rPr lang="es-ES" b="1" dirty="0"/>
              <a:t>no mostraban</a:t>
            </a:r>
            <a:r>
              <a:rPr lang="es-ES" dirty="0"/>
              <a:t> estos marcadores adversos en la pieza fueron considerados de “bajo riesgo” </a:t>
            </a:r>
            <a:r>
              <a:rPr lang="es-ES" u="sng" dirty="0"/>
              <a:t>y fueron seguidos para trasplante de rescate en caso de recurrencia. </a:t>
            </a:r>
            <a:r>
              <a:rPr lang="es-ES" u="sng" dirty="0">
                <a:hlinkClick r:id="rId5"/>
              </a:rPr>
              <a:t>Wiley Online Library+1</a:t>
            </a:r>
            <a:endParaRPr lang="es-ES" u="sng" dirty="0"/>
          </a:p>
          <a:p>
            <a:endParaRPr lang="es-ES" dirty="0"/>
          </a:p>
          <a:p>
            <a:r>
              <a:rPr lang="es-ES" dirty="0"/>
              <a:t>Además los autores señalan que las recurrencias muy tempranas (menos de 6 meses) tras la resección reflejan un comportamiento tumoral muy agresivo y que ello puede llevar a que el volumen tumoral exceda los criterios de trasplante; por ello proponen un periodo mínimo de espera de 6 meses antes de incluir en lista de trasplante “ab initio”. </a:t>
            </a:r>
            <a:r>
              <a:rPr lang="es-ES" dirty="0">
                <a:hlinkClick r:id="rId5"/>
              </a:rPr>
              <a:t>Wiley Online Library+1</a:t>
            </a:r>
            <a:endParaRPr lang="es-ES" dirty="0"/>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62% de los pacientes de alto riesgo recayeron, y 17 fueron finalmente trasplantados con una </a:t>
            </a:r>
            <a:r>
              <a:rPr lang="es-ES" sz="1200" b="1" kern="1200" dirty="0">
                <a:solidFill>
                  <a:schemeClr val="tx1"/>
                </a:solidFill>
                <a:effectLst/>
                <a:latin typeface="+mn-lt"/>
                <a:ea typeface="+mn-ea"/>
                <a:cs typeface="+mn-cs"/>
              </a:rPr>
              <a:t>supervivencia a 5 años del 82%</a:t>
            </a:r>
            <a:r>
              <a:rPr lang="es-ES" sz="1200" kern="1200" dirty="0">
                <a:solidFill>
                  <a:schemeClr val="tx1"/>
                </a:solidFill>
                <a:effectLst/>
                <a:latin typeface="+mn-lt"/>
                <a:ea typeface="+mn-ea"/>
                <a:cs typeface="+mn-cs"/>
              </a:rPr>
              <a:t>. En el grupo de bajo riesgo, 26 recayeron, 11 fueron trasplantados y su </a:t>
            </a:r>
            <a:r>
              <a:rPr lang="es-ES" sz="1200" b="1" kern="1200" dirty="0">
                <a:solidFill>
                  <a:schemeClr val="tx1"/>
                </a:solidFill>
                <a:effectLst/>
                <a:latin typeface="+mn-lt"/>
                <a:ea typeface="+mn-ea"/>
                <a:cs typeface="+mn-cs"/>
              </a:rPr>
              <a:t>supervivencia a 5 años fue del 81%</a:t>
            </a:r>
            <a:r>
              <a:rPr lang="es-ES" sz="1200" kern="1200" dirty="0">
                <a:solidFill>
                  <a:schemeClr val="tx1"/>
                </a:solidFill>
                <a:effectLst/>
                <a:latin typeface="+mn-lt"/>
                <a:ea typeface="+mn-ea"/>
                <a:cs typeface="+mn-cs"/>
              </a:rPr>
              <a:t>.</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estudio demuestra que el </a:t>
            </a:r>
            <a:r>
              <a:rPr lang="es-ES" sz="1200" b="1" kern="1200" dirty="0">
                <a:solidFill>
                  <a:schemeClr val="tx1"/>
                </a:solidFill>
                <a:effectLst/>
                <a:latin typeface="+mn-lt"/>
                <a:ea typeface="+mn-ea"/>
                <a:cs typeface="+mn-cs"/>
              </a:rPr>
              <a:t>trasplante anticipado (</a:t>
            </a:r>
            <a:r>
              <a:rPr lang="es-ES" sz="1200" b="1" i="1" kern="1200" dirty="0">
                <a:solidFill>
                  <a:schemeClr val="tx1"/>
                </a:solidFill>
                <a:effectLst/>
                <a:latin typeface="+mn-lt"/>
                <a:ea typeface="+mn-ea"/>
                <a:cs typeface="+mn-cs"/>
              </a:rPr>
              <a:t>ab initio</a:t>
            </a:r>
            <a:r>
              <a:rPr lang="es-ES" sz="1200" b="1" kern="1200" dirty="0">
                <a:solidFill>
                  <a:schemeClr val="tx1"/>
                </a:solidFill>
                <a:effectLst/>
                <a:latin typeface="+mn-lt"/>
                <a:ea typeface="+mn-ea"/>
                <a:cs typeface="+mn-cs"/>
              </a:rPr>
              <a:t>) en pacientes con marcadores histológicos adversos</a:t>
            </a:r>
            <a:r>
              <a:rPr lang="es-ES" sz="1200" kern="1200" dirty="0">
                <a:solidFill>
                  <a:schemeClr val="tx1"/>
                </a:solidFill>
                <a:effectLst/>
                <a:latin typeface="+mn-lt"/>
                <a:ea typeface="+mn-ea"/>
                <a:cs typeface="+mn-cs"/>
              </a:rPr>
              <a:t> ofrece resultados comparables al trasplante de rescate y previene la exclusión de pacientes por progresión tumoral.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propone un </a:t>
            </a:r>
            <a:r>
              <a:rPr lang="es-ES" sz="1200" b="1" kern="1200" dirty="0">
                <a:solidFill>
                  <a:schemeClr val="tx1"/>
                </a:solidFill>
                <a:effectLst/>
                <a:latin typeface="+mn-lt"/>
                <a:ea typeface="+mn-ea"/>
                <a:cs typeface="+mn-cs"/>
              </a:rPr>
              <a:t>intervalo mínimo de 6 meses tras la resección</a:t>
            </a:r>
            <a:r>
              <a:rPr lang="es-ES" sz="1200" kern="1200" dirty="0">
                <a:solidFill>
                  <a:schemeClr val="tx1"/>
                </a:solidFill>
                <a:effectLst/>
                <a:latin typeface="+mn-lt"/>
                <a:ea typeface="+mn-ea"/>
                <a:cs typeface="+mn-cs"/>
              </a:rPr>
              <a:t> antes de enlistar, para excluir tumores agresivos de rápida recurrencia.</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Conclusión:</a:t>
            </a:r>
            <a:r>
              <a:rPr lang="es-ES" sz="1200" kern="1200" dirty="0">
                <a:solidFill>
                  <a:schemeClr val="tx1"/>
                </a:solidFill>
                <a:effectLst/>
                <a:latin typeface="+mn-lt"/>
                <a:ea typeface="+mn-ea"/>
                <a:cs typeface="+mn-cs"/>
              </a:rPr>
              <a:t> La estrategia </a:t>
            </a:r>
            <a:r>
              <a:rPr lang="es-ES" sz="1200" i="1" kern="1200" dirty="0">
                <a:solidFill>
                  <a:schemeClr val="tx1"/>
                </a:solidFill>
                <a:effectLst/>
                <a:latin typeface="+mn-lt"/>
                <a:ea typeface="+mn-ea"/>
                <a:cs typeface="+mn-cs"/>
              </a:rPr>
              <a:t>ab initio</a:t>
            </a:r>
            <a:r>
              <a:rPr lang="es-ES" sz="1200" kern="1200" dirty="0">
                <a:solidFill>
                  <a:schemeClr val="tx1"/>
                </a:solidFill>
                <a:effectLst/>
                <a:latin typeface="+mn-lt"/>
                <a:ea typeface="+mn-ea"/>
                <a:cs typeface="+mn-cs"/>
              </a:rPr>
              <a:t> es válida y eficiente, optimiza el uso de órganos y garantiza excelentes resultados a largo plazo cuando se aplica a pacientes seleccionados.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trasplante hepático es el tratamiento más completo del carcinoma hepatocelular (HCC), pero la escasez de órganos limita su aplicación. </a:t>
            </a:r>
          </a:p>
          <a:p>
            <a:r>
              <a:rPr lang="es-ES" sz="1200" kern="1200" dirty="0">
                <a:solidFill>
                  <a:schemeClr val="tx1"/>
                </a:solidFill>
                <a:effectLst/>
                <a:latin typeface="+mn-lt"/>
                <a:ea typeface="+mn-ea"/>
                <a:cs typeface="+mn-cs"/>
              </a:rPr>
              <a:t>La resección es una opción curativa inicial, aunque con alta tasa de recurrencia.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En 2004, el grupo BCLC propuso una estrategia de </a:t>
            </a:r>
            <a:r>
              <a:rPr lang="es-ES" sz="1200" b="1" kern="1200" dirty="0">
                <a:solidFill>
                  <a:schemeClr val="tx1"/>
                </a:solidFill>
                <a:effectLst/>
                <a:latin typeface="+mn-lt"/>
                <a:ea typeface="+mn-ea"/>
                <a:cs typeface="+mn-cs"/>
              </a:rPr>
              <a:t>trasplante hepático “ab initio”</a:t>
            </a:r>
            <a:r>
              <a:rPr lang="es-ES" sz="1200" kern="1200" dirty="0">
                <a:solidFill>
                  <a:schemeClr val="tx1"/>
                </a:solidFill>
                <a:effectLst/>
                <a:latin typeface="+mn-lt"/>
                <a:ea typeface="+mn-ea"/>
                <a:cs typeface="+mn-cs"/>
              </a:rPr>
              <a:t>, es decir, indicar el trasplante inmediatamente después de la resección si la histología muestra factores de alto riesgo de recurrencia (invasión microvascular o </a:t>
            </a:r>
            <a:r>
              <a:rPr lang="es-ES" sz="1200" kern="1200" dirty="0" err="1">
                <a:solidFill>
                  <a:schemeClr val="tx1"/>
                </a:solidFill>
                <a:effectLst/>
                <a:latin typeface="+mn-lt"/>
                <a:ea typeface="+mn-ea"/>
                <a:cs typeface="+mn-cs"/>
              </a:rPr>
              <a:t>satelitosis</a:t>
            </a:r>
            <a:r>
              <a:rPr lang="es-ES" sz="1200" kern="1200" dirty="0">
                <a:solidFill>
                  <a:schemeClr val="tx1"/>
                </a:solidFill>
                <a:effectLst/>
                <a:latin typeface="+mn-lt"/>
                <a:ea typeface="+mn-ea"/>
                <a:cs typeface="+mn-cs"/>
              </a:rPr>
              <a:t>), sin esperar a la recaída. Este estudio valida prospectivamente esa política en una cohorte de 164 pacientes resecados entre 1995 y 2012, de los cuales 85 eran potencialmente trasplantables.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Treinta y siete pacientes fueron clasificados como de alto riesgo y 48 como de bajo riesgo.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Entre los de alto riesgo, 23 presentaron recurrencia, aunque nueve quedaron fuera de criterios de trasplante por extensión tumoral. Diecisiete recibieron finalmente trasplante y obtuvieron una </a:t>
            </a:r>
            <a:r>
              <a:rPr lang="es-ES" sz="1200" b="1" kern="1200" dirty="0">
                <a:solidFill>
                  <a:schemeClr val="tx1"/>
                </a:solidFill>
                <a:effectLst/>
                <a:latin typeface="+mn-lt"/>
                <a:ea typeface="+mn-ea"/>
                <a:cs typeface="+mn-cs"/>
              </a:rPr>
              <a:t>supervivencia a 5 años del 82,4%</a:t>
            </a:r>
            <a:r>
              <a:rPr lang="es-ES" sz="1200" kern="1200" dirty="0">
                <a:solidFill>
                  <a:schemeClr val="tx1"/>
                </a:solidFill>
                <a:effectLst/>
                <a:latin typeface="+mn-lt"/>
                <a:ea typeface="+mn-ea"/>
                <a:cs typeface="+mn-cs"/>
              </a:rPr>
              <a:t>. En los pacientes de bajo riesgo, 26 desarrollaron recurrencia y 11 fueron trasplantados, con una </a:t>
            </a:r>
            <a:r>
              <a:rPr lang="es-ES" sz="1200" b="1" kern="1200" dirty="0">
                <a:solidFill>
                  <a:schemeClr val="tx1"/>
                </a:solidFill>
                <a:effectLst/>
                <a:latin typeface="+mn-lt"/>
                <a:ea typeface="+mn-ea"/>
                <a:cs typeface="+mn-cs"/>
              </a:rPr>
              <a:t>supervivencia a 5 años del 81,8%</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Los resultados confirman que el trasplante </a:t>
            </a:r>
            <a:r>
              <a:rPr lang="es-ES" sz="1200" i="1" kern="1200" dirty="0">
                <a:solidFill>
                  <a:schemeClr val="tx1"/>
                </a:solidFill>
                <a:effectLst/>
                <a:latin typeface="+mn-lt"/>
                <a:ea typeface="+mn-ea"/>
                <a:cs typeface="+mn-cs"/>
              </a:rPr>
              <a:t>ab initio</a:t>
            </a:r>
            <a:r>
              <a:rPr lang="es-ES" sz="1200" kern="1200" dirty="0">
                <a:solidFill>
                  <a:schemeClr val="tx1"/>
                </a:solidFill>
                <a:effectLst/>
                <a:latin typeface="+mn-lt"/>
                <a:ea typeface="+mn-ea"/>
                <a:cs typeface="+mn-cs"/>
              </a:rPr>
              <a:t> en pacientes con marcadores histológicos adversos ofrece </a:t>
            </a:r>
            <a:r>
              <a:rPr lang="es-ES" sz="1200" b="1" kern="1200" dirty="0">
                <a:solidFill>
                  <a:schemeClr val="tx1"/>
                </a:solidFill>
                <a:effectLst/>
                <a:latin typeface="+mn-lt"/>
                <a:ea typeface="+mn-ea"/>
                <a:cs typeface="+mn-cs"/>
              </a:rPr>
              <a:t>resultados oncológicos y de supervivencia excelentes</a:t>
            </a:r>
            <a:r>
              <a:rPr lang="es-ES" sz="1200" kern="1200" dirty="0">
                <a:solidFill>
                  <a:schemeClr val="tx1"/>
                </a:solidFill>
                <a:effectLst/>
                <a:latin typeface="+mn-lt"/>
                <a:ea typeface="+mn-ea"/>
                <a:cs typeface="+mn-cs"/>
              </a:rPr>
              <a:t>, similares a los del trasplante de rescate, evitando la progresión tumoral que puede impedir el trasplante. Se recomienda esperar </a:t>
            </a:r>
            <a:r>
              <a:rPr lang="es-ES" sz="1200" b="1" kern="1200" dirty="0">
                <a:solidFill>
                  <a:schemeClr val="tx1"/>
                </a:solidFill>
                <a:effectLst/>
                <a:latin typeface="+mn-lt"/>
                <a:ea typeface="+mn-ea"/>
                <a:cs typeface="+mn-cs"/>
              </a:rPr>
              <a:t>al menos 6 meses tras la resección antes de enlistar</a:t>
            </a:r>
            <a:r>
              <a:rPr lang="es-ES" sz="1200" kern="1200" dirty="0">
                <a:solidFill>
                  <a:schemeClr val="tx1"/>
                </a:solidFill>
                <a:effectLst/>
                <a:latin typeface="+mn-lt"/>
                <a:ea typeface="+mn-ea"/>
                <a:cs typeface="+mn-cs"/>
              </a:rPr>
              <a:t>, para descartar tumores de comportamiento biológico agresivo. Esta estrategia mejora la eficiencia del sistema de trasplantes y optimiza el uso de órganos sin comprometer el pronóstico de los pacientes con HCC resecado.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ESTUDIO DE FERRER: </a:t>
            </a:r>
          </a:p>
          <a:p>
            <a:r>
              <a:rPr lang="es-ES" sz="1200" b="1" kern="1200" dirty="0">
                <a:solidFill>
                  <a:schemeClr val="tx1"/>
                </a:solidFill>
                <a:effectLst/>
                <a:latin typeface="+mn-lt"/>
                <a:ea typeface="+mn-ea"/>
                <a:cs typeface="+mn-cs"/>
              </a:rPr>
              <a:t>No. Este estudio no fue aleatorizado.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trató de un </a:t>
            </a:r>
            <a:r>
              <a:rPr lang="es-ES" sz="1200" b="1" kern="1200" dirty="0">
                <a:solidFill>
                  <a:schemeClr val="tx1"/>
                </a:solidFill>
                <a:effectLst/>
                <a:latin typeface="+mn-lt"/>
                <a:ea typeface="+mn-ea"/>
                <a:cs typeface="+mn-cs"/>
              </a:rPr>
              <a:t>estudio prospectivo observacional</a:t>
            </a:r>
            <a:r>
              <a:rPr lang="es-ES" sz="1200" kern="1200" dirty="0">
                <a:solidFill>
                  <a:schemeClr val="tx1"/>
                </a:solidFill>
                <a:effectLst/>
                <a:latin typeface="+mn-lt"/>
                <a:ea typeface="+mn-ea"/>
                <a:cs typeface="+mn-cs"/>
              </a:rPr>
              <a:t>, diseñado para </a:t>
            </a:r>
            <a:r>
              <a:rPr lang="es-ES" sz="1200" b="1" kern="1200" dirty="0">
                <a:solidFill>
                  <a:schemeClr val="tx1"/>
                </a:solidFill>
                <a:effectLst/>
                <a:latin typeface="+mn-lt"/>
                <a:ea typeface="+mn-ea"/>
                <a:cs typeface="+mn-cs"/>
              </a:rPr>
              <a:t>validar una estrategia clínica (“ab initio”)</a:t>
            </a:r>
            <a:r>
              <a:rPr lang="es-ES" sz="1200" kern="1200" dirty="0">
                <a:solidFill>
                  <a:schemeClr val="tx1"/>
                </a:solidFill>
                <a:effectLst/>
                <a:latin typeface="+mn-lt"/>
                <a:ea typeface="+mn-ea"/>
                <a:cs typeface="+mn-cs"/>
              </a:rPr>
              <a:t>, no para comparar de forma experimental dos brazos de tratamiento.</a:t>
            </a:r>
          </a:p>
          <a:p>
            <a:r>
              <a:rPr lang="es-ES" sz="1200" b="1" kern="1200" dirty="0">
                <a:solidFill>
                  <a:schemeClr val="tx1"/>
                </a:solidFill>
                <a:effectLst/>
                <a:latin typeface="+mn-lt"/>
                <a:ea typeface="+mn-ea"/>
                <a:cs typeface="+mn-cs"/>
              </a:rPr>
              <a:t>🔍 Diseño real del estudio:</a:t>
            </a:r>
            <a:endParaRPr lang="es-ES" sz="11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Todos los pacientes incluidos habían sido </a:t>
            </a:r>
            <a:r>
              <a:rPr lang="es-ES" sz="1200" b="1" kern="1200" dirty="0">
                <a:solidFill>
                  <a:schemeClr val="tx1"/>
                </a:solidFill>
                <a:effectLst/>
                <a:latin typeface="+mn-lt"/>
                <a:ea typeface="+mn-ea"/>
                <a:cs typeface="+mn-cs"/>
              </a:rPr>
              <a:t>resecados con intención curativa</a:t>
            </a:r>
            <a:r>
              <a:rPr lang="es-ES" sz="1200" kern="1200" dirty="0">
                <a:solidFill>
                  <a:schemeClr val="tx1"/>
                </a:solidFill>
                <a:effectLst/>
                <a:latin typeface="+mn-lt"/>
                <a:ea typeface="+mn-ea"/>
                <a:cs typeface="+mn-cs"/>
              </a:rPr>
              <a:t> y cumplían criterios potenciales de trasplante (buen estado hepático, sin hipertensión portal significativa).</a:t>
            </a: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Tras el análisis histológico, se clasificaron en dos grupos según riesgo de recurrencia:</a:t>
            </a:r>
          </a:p>
          <a:p>
            <a:pPr lvl="1"/>
            <a:r>
              <a:rPr lang="es-ES" sz="1200" b="1" kern="1200" dirty="0">
                <a:solidFill>
                  <a:schemeClr val="tx1"/>
                </a:solidFill>
                <a:effectLst/>
                <a:latin typeface="+mn-lt"/>
                <a:ea typeface="+mn-ea"/>
                <a:cs typeface="+mn-cs"/>
              </a:rPr>
              <a:t>Alto riesgo:</a:t>
            </a:r>
            <a:r>
              <a:rPr lang="es-ES" sz="1200" kern="1200" dirty="0">
                <a:solidFill>
                  <a:schemeClr val="tx1"/>
                </a:solidFill>
                <a:effectLst/>
                <a:latin typeface="+mn-lt"/>
                <a:ea typeface="+mn-ea"/>
                <a:cs typeface="+mn-cs"/>
              </a:rPr>
              <a:t> presencia de </a:t>
            </a:r>
            <a:r>
              <a:rPr lang="es-ES" sz="1200" b="1" kern="1200" dirty="0">
                <a:solidFill>
                  <a:schemeClr val="tx1"/>
                </a:solidFill>
                <a:effectLst/>
                <a:latin typeface="+mn-lt"/>
                <a:ea typeface="+mn-ea"/>
                <a:cs typeface="+mn-cs"/>
              </a:rPr>
              <a:t>invasión microvascular y/o satélites tumorales</a:t>
            </a:r>
            <a:r>
              <a:rPr lang="es-ES" sz="1200" kern="1200" dirty="0">
                <a:solidFill>
                  <a:schemeClr val="tx1"/>
                </a:solidFill>
                <a:effectLst/>
                <a:latin typeface="+mn-lt"/>
                <a:ea typeface="+mn-ea"/>
                <a:cs typeface="+mn-cs"/>
              </a:rPr>
              <a:t> → se </a:t>
            </a:r>
            <a:r>
              <a:rPr lang="es-ES" sz="1200" i="1" kern="1200" dirty="0">
                <a:solidFill>
                  <a:schemeClr val="tx1"/>
                </a:solidFill>
                <a:effectLst/>
                <a:latin typeface="+mn-lt"/>
                <a:ea typeface="+mn-ea"/>
                <a:cs typeface="+mn-cs"/>
              </a:rPr>
              <a:t>ofrecía</a:t>
            </a:r>
            <a:r>
              <a:rPr lang="es-ES" sz="1200" kern="1200" dirty="0">
                <a:solidFill>
                  <a:schemeClr val="tx1"/>
                </a:solidFill>
                <a:effectLst/>
                <a:latin typeface="+mn-lt"/>
                <a:ea typeface="+mn-ea"/>
                <a:cs typeface="+mn-cs"/>
              </a:rPr>
              <a:t> entrar en lista de trasplante hepático (“ab initio”), </a:t>
            </a:r>
            <a:r>
              <a:rPr lang="es-ES" sz="1200" b="1" kern="1200" dirty="0">
                <a:solidFill>
                  <a:schemeClr val="tx1"/>
                </a:solidFill>
                <a:effectLst/>
                <a:latin typeface="+mn-lt"/>
                <a:ea typeface="+mn-ea"/>
                <a:cs typeface="+mn-cs"/>
              </a:rPr>
              <a:t>sin esperar a la recurrencia</a:t>
            </a:r>
            <a:r>
              <a:rPr lang="es-ES" sz="1200" kern="1200" dirty="0">
                <a:solidFill>
                  <a:schemeClr val="tx1"/>
                </a:solidFill>
                <a:effectLst/>
                <a:latin typeface="+mn-lt"/>
                <a:ea typeface="+mn-ea"/>
                <a:cs typeface="+mn-cs"/>
              </a:rPr>
              <a:t>.</a:t>
            </a:r>
          </a:p>
          <a:p>
            <a:pPr lvl="1"/>
            <a:r>
              <a:rPr lang="es-ES" sz="1200" b="1" kern="1200" dirty="0">
                <a:solidFill>
                  <a:schemeClr val="tx1"/>
                </a:solidFill>
                <a:effectLst/>
                <a:latin typeface="+mn-lt"/>
                <a:ea typeface="+mn-ea"/>
                <a:cs typeface="+mn-cs"/>
              </a:rPr>
              <a:t>Bajo riesgo:</a:t>
            </a:r>
            <a:r>
              <a:rPr lang="es-ES" sz="1200" kern="1200" dirty="0">
                <a:solidFill>
                  <a:schemeClr val="tx1"/>
                </a:solidFill>
                <a:effectLst/>
                <a:latin typeface="+mn-lt"/>
                <a:ea typeface="+mn-ea"/>
                <a:cs typeface="+mn-cs"/>
              </a:rPr>
              <a:t> sin esos factores → seguimiento; si aparecía recurrencia o deterioro hepático, se consideraba </a:t>
            </a:r>
            <a:r>
              <a:rPr lang="es-ES" sz="1200" b="1" kern="1200" dirty="0">
                <a:solidFill>
                  <a:schemeClr val="tx1"/>
                </a:solidFill>
                <a:effectLst/>
                <a:latin typeface="+mn-lt"/>
                <a:ea typeface="+mn-ea"/>
                <a:cs typeface="+mn-cs"/>
              </a:rPr>
              <a:t>trasplante de rescate (SLT)</a:t>
            </a:r>
            <a:r>
              <a:rPr lang="es-ES" sz="1200" kern="1200" dirty="0">
                <a:solidFill>
                  <a:schemeClr val="tx1"/>
                </a:solidFill>
                <a:effectLst/>
                <a:latin typeface="+mn-lt"/>
                <a:ea typeface="+mn-ea"/>
                <a:cs typeface="+mn-cs"/>
              </a:rPr>
              <a:t>.</a:t>
            </a:r>
          </a:p>
          <a:p>
            <a:pPr lvl="1"/>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a:t>
            </a:r>
            <a:r>
              <a:rPr lang="es-ES" sz="1200" b="1" kern="1200" dirty="0">
                <a:solidFill>
                  <a:schemeClr val="tx1"/>
                </a:solidFill>
                <a:effectLst/>
                <a:latin typeface="+mn-lt"/>
                <a:ea typeface="+mn-ea"/>
                <a:cs typeface="+mn-cs"/>
              </a:rPr>
              <a:t>asignación a trasplante o no</a:t>
            </a:r>
            <a:r>
              <a:rPr lang="es-ES" sz="1200" kern="1200" dirty="0">
                <a:solidFill>
                  <a:schemeClr val="tx1"/>
                </a:solidFill>
                <a:effectLst/>
                <a:latin typeface="+mn-lt"/>
                <a:ea typeface="+mn-ea"/>
                <a:cs typeface="+mn-cs"/>
              </a:rPr>
              <a:t> dependía, por tanto, de la </a:t>
            </a:r>
            <a:r>
              <a:rPr lang="es-ES" sz="1200" b="1" kern="1200" dirty="0">
                <a:solidFill>
                  <a:schemeClr val="tx1"/>
                </a:solidFill>
                <a:effectLst/>
                <a:latin typeface="+mn-lt"/>
                <a:ea typeface="+mn-ea"/>
                <a:cs typeface="+mn-cs"/>
              </a:rPr>
              <a:t>patología y de la decisión clínica individual</a:t>
            </a:r>
            <a:r>
              <a:rPr lang="es-ES" sz="1200" kern="1200" dirty="0">
                <a:solidFill>
                  <a:schemeClr val="tx1"/>
                </a:solidFill>
                <a:effectLst/>
                <a:latin typeface="+mn-lt"/>
                <a:ea typeface="+mn-ea"/>
                <a:cs typeface="+mn-cs"/>
              </a:rPr>
              <a:t>, no de una </a:t>
            </a:r>
            <a:r>
              <a:rPr lang="es-ES" sz="1200" kern="1200" dirty="0" err="1">
                <a:solidFill>
                  <a:schemeClr val="tx1"/>
                </a:solidFill>
                <a:effectLst/>
                <a:latin typeface="+mn-lt"/>
                <a:ea typeface="+mn-ea"/>
                <a:cs typeface="+mn-cs"/>
              </a:rPr>
              <a:t>randomización</a:t>
            </a:r>
            <a:r>
              <a:rPr lang="es-ES" sz="1200" kern="1200" dirty="0">
                <a:solidFill>
                  <a:schemeClr val="tx1"/>
                </a:solidFill>
                <a:effectLst/>
                <a:latin typeface="+mn-lt"/>
                <a:ea typeface="+mn-ea"/>
                <a:cs typeface="+mn-cs"/>
              </a:rPr>
              <a:t>.</a:t>
            </a: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Algunos pacientes de alto riesgo rechazaron el trasplante o no pudieron recibirlo; otros recayeron antes de ser trasplantados.</a:t>
            </a:r>
          </a:p>
          <a:p>
            <a:r>
              <a:rPr lang="es-ES" sz="1200" b="1" kern="1200" dirty="0">
                <a:solidFill>
                  <a:schemeClr val="tx1"/>
                </a:solidFill>
                <a:effectLst/>
                <a:latin typeface="+mn-lt"/>
                <a:ea typeface="+mn-ea"/>
                <a:cs typeface="+mn-cs"/>
              </a:rPr>
              <a:t>🎯 En resumen:</a:t>
            </a:r>
          </a:p>
          <a:p>
            <a:endParaRPr lang="es-ES" sz="11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estudio </a:t>
            </a:r>
            <a:r>
              <a:rPr lang="es-ES" sz="1200" b="1" kern="1200" dirty="0">
                <a:solidFill>
                  <a:schemeClr val="tx1"/>
                </a:solidFill>
                <a:effectLst/>
                <a:latin typeface="+mn-lt"/>
                <a:ea typeface="+mn-ea"/>
                <a:cs typeface="+mn-cs"/>
              </a:rPr>
              <a:t>no compara aleatoriamente trasplante vs tratamiento oncológico estándar</a:t>
            </a:r>
            <a:r>
              <a:rPr lang="es-ES" sz="1200" kern="1200" dirty="0">
                <a:solidFill>
                  <a:schemeClr val="tx1"/>
                </a:solidFill>
                <a:effectLst/>
                <a:latin typeface="+mn-lt"/>
                <a:ea typeface="+mn-ea"/>
                <a:cs typeface="+mn-cs"/>
              </a:rPr>
              <a:t>, sino que </a:t>
            </a:r>
            <a:r>
              <a:rPr lang="es-ES" sz="1200" b="1" kern="1200" dirty="0">
                <a:solidFill>
                  <a:schemeClr val="tx1"/>
                </a:solidFill>
                <a:effectLst/>
                <a:latin typeface="+mn-lt"/>
                <a:ea typeface="+mn-ea"/>
                <a:cs typeface="+mn-cs"/>
              </a:rPr>
              <a:t>valida prospectivamente una estrategia de decisión basada en factores histológicos post-resección</a:t>
            </a:r>
            <a:r>
              <a:rPr lang="es-ES" sz="1200" kern="1200" dirty="0">
                <a:solidFill>
                  <a:schemeClr val="tx1"/>
                </a:solidFill>
                <a:effectLst/>
                <a:latin typeface="+mn-lt"/>
                <a:ea typeface="+mn-ea"/>
                <a:cs typeface="+mn-cs"/>
              </a:rPr>
              <a:t>.</a:t>
            </a: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La conclusión es que </a:t>
            </a:r>
            <a:r>
              <a:rPr lang="es-ES" sz="1200" b="1" kern="1200" dirty="0">
                <a:solidFill>
                  <a:schemeClr val="tx1"/>
                </a:solidFill>
                <a:effectLst/>
                <a:latin typeface="+mn-lt"/>
                <a:ea typeface="+mn-ea"/>
                <a:cs typeface="+mn-cs"/>
              </a:rPr>
              <a:t>trasplantar de forma temprana (“ab initio”) a los pacientes con alto riesgo histológico ofrece supervivencias comparables a las del trasplante primario</a:t>
            </a:r>
            <a:r>
              <a:rPr lang="es-ES" sz="1200" kern="1200" dirty="0">
                <a:solidFill>
                  <a:schemeClr val="tx1"/>
                </a:solidFill>
                <a:effectLst/>
                <a:latin typeface="+mn-lt"/>
                <a:ea typeface="+mn-ea"/>
                <a:cs typeface="+mn-cs"/>
              </a:rPr>
              <a:t>, evitando la pérdida de oportunidad por progresión tumoral.</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pPr marL="342900" lvl="0" indent="-342900">
              <a:lnSpc>
                <a:spcPct val="115000"/>
              </a:lnSpc>
              <a:spcAft>
                <a:spcPts val="800"/>
              </a:spcAft>
              <a:buSzPts val="1000"/>
              <a:buFont typeface="Symbol" pitchFamily="2" charset="2"/>
              <a:buChar char=""/>
              <a:tabLst>
                <a:tab pos="457200" algn="l"/>
              </a:tabLst>
            </a:pPr>
            <a:endParaRPr lang="es-ES" sz="1200" kern="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endParaRPr lang="es-ES" sz="1200" kern="0" dirty="0">
              <a:effectLst/>
              <a:latin typeface="Times New Roman" panose="02020603050405020304" pitchFamily="18"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endParaRPr lang="es-ES" sz="1200" kern="0" dirty="0">
              <a:effectLst/>
              <a:latin typeface="Times New Roman" panose="02020603050405020304" pitchFamily="18"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665760B9-3918-0340-976F-B5FEE8B0883C}" type="slidenum">
              <a:rPr lang="es-ES" smtClean="0"/>
              <a:t>16</a:t>
            </a:fld>
            <a:endParaRPr lang="es-ES"/>
          </a:p>
        </p:txBody>
      </p:sp>
    </p:spTree>
    <p:extLst>
      <p:ext uri="{BB962C8B-B14F-4D97-AF65-F5344CB8AC3E}">
        <p14:creationId xmlns:p14="http://schemas.microsoft.com/office/powerpoint/2010/main" val="15900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7660-0B48-9324-087A-7A1AEA28EF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6E8E35-CE64-B383-3A3C-B5A63B1AFEE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C646EE7-BA4B-C7FD-ABC5-F0A4B3F2A6BD}"/>
              </a:ext>
            </a:extLst>
          </p:cNvPr>
          <p:cNvSpPr>
            <a:spLocks noGrp="1"/>
          </p:cNvSpPr>
          <p:nvPr>
            <p:ph type="body" idx="1"/>
          </p:nvPr>
        </p:nvSpPr>
        <p:spPr/>
        <p:txBody>
          <a:bodyPr/>
          <a:lstStyle/>
          <a:p>
            <a:pPr marL="342900" lvl="0" indent="-342900">
              <a:lnSpc>
                <a:spcPct val="115000"/>
              </a:lnSpc>
              <a:spcAft>
                <a:spcPts val="800"/>
              </a:spcAft>
              <a:buSzPts val="1000"/>
              <a:buFont typeface="Symbol" pitchFamily="2" charset="2"/>
              <a:buChar char=""/>
              <a:tabLst>
                <a:tab pos="457200" algn="l"/>
              </a:tabLst>
            </a:pP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Metaanálisis y comparaciones PLT vs SLT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es-ES" sz="1200" kern="0" dirty="0" err="1">
                <a:effectLst/>
                <a:latin typeface="Times New Roman" panose="02020603050405020304" pitchFamily="18" charset="0"/>
                <a:ea typeface="Times New Roman" panose="02020603050405020304" pitchFamily="18" charset="0"/>
                <a:cs typeface="Arial" panose="020B0604020202020204" pitchFamily="34" charset="0"/>
              </a:rPr>
              <a:t>salvage</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r>
              <a:rPr lang="es-ES" sz="1200" kern="0" dirty="0" err="1">
                <a:effectLst/>
                <a:latin typeface="Times New Roman" panose="02020603050405020304" pitchFamily="18" charset="0"/>
                <a:ea typeface="Times New Roman" panose="02020603050405020304" pitchFamily="18" charset="0"/>
                <a:cs typeface="Arial" panose="020B0604020202020204" pitchFamily="34" charset="0"/>
              </a:rPr>
              <a:t>transplante</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de rescate): revisiones y series multicéntricas (2020–2023) muestran que el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trasplante primario (PLT)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suele ofrecer mejores resultados oncológicos a largo plazo que el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trasplante de rescate (SLT)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tras recurrencia, aunque las diferencias pueden reducirse con selección adecuada y la cirugía de rescate tiene resultados quirúrgicos comparables. Esto alimenta el argumento de considerar trasplante precoz en pacientes seleccionados.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Salvage versus Primary Liver Transplantation for ..."/>
              </a:rPr>
              <a:t>PMC</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endParaRPr lang="es-ES" dirty="0"/>
          </a:p>
          <a:p>
            <a:endParaRPr lang="es-ES" dirty="0"/>
          </a:p>
          <a:p>
            <a:r>
              <a:rPr lang="es-ES" sz="1200" b="1" i="0" kern="1200" dirty="0" err="1">
                <a:solidFill>
                  <a:schemeClr val="tx1"/>
                </a:solidFill>
                <a:effectLst/>
                <a:latin typeface="+mn-lt"/>
                <a:ea typeface="+mn-ea"/>
                <a:cs typeface="+mn-cs"/>
              </a:rPr>
              <a:t>Summary</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Background</a:t>
            </a:r>
            <a:r>
              <a:rPr lang="es-ES" sz="1200" b="1" i="0" kern="1200" dirty="0">
                <a:solidFill>
                  <a:schemeClr val="tx1"/>
                </a:solidFill>
                <a:effectLst/>
                <a:latin typeface="+mn-lt"/>
                <a:ea typeface="+mn-ea"/>
                <a:cs typeface="+mn-cs"/>
              </a:rPr>
              <a:t> Data: </a:t>
            </a:r>
          </a:p>
          <a:p>
            <a:r>
              <a:rPr lang="es-ES" sz="1200" b="0" i="0" kern="1200" dirty="0">
                <a:solidFill>
                  <a:schemeClr val="tx1"/>
                </a:solidFill>
                <a:effectLst/>
                <a:latin typeface="+mn-lt"/>
                <a:ea typeface="+mn-ea"/>
                <a:cs typeface="+mn-cs"/>
              </a:rPr>
              <a:t>In </a:t>
            </a:r>
            <a:r>
              <a:rPr lang="es-ES" sz="1200" b="0" i="0" kern="1200" dirty="0" err="1">
                <a:solidFill>
                  <a:schemeClr val="tx1"/>
                </a:solidFill>
                <a:effectLst/>
                <a:latin typeface="+mn-lt"/>
                <a:ea typeface="+mn-ea"/>
                <a:cs typeface="+mn-cs"/>
              </a:rPr>
              <a:t>compensated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cirrhotics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early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hepatocellular</a:t>
            </a:r>
            <a:r>
              <a:rPr lang="es-ES" sz="1200" b="0" i="0" kern="1200" dirty="0">
                <a:solidFill>
                  <a:schemeClr val="tx1"/>
                </a:solidFill>
                <a:effectLst/>
                <a:latin typeface="+mn-lt"/>
                <a:ea typeface="+mn-ea"/>
                <a:cs typeface="+mn-cs"/>
              </a:rPr>
              <a:t> carcinoma (HCC-</a:t>
            </a:r>
            <a:r>
              <a:rPr lang="es-ES" sz="1200" b="0" i="0" kern="1200" dirty="0" err="1">
                <a:solidFill>
                  <a:schemeClr val="tx1"/>
                </a:solidFill>
                <a:effectLst/>
                <a:latin typeface="+mn-lt"/>
                <a:ea typeface="+mn-ea"/>
                <a:cs typeface="+mn-cs"/>
              </a:rPr>
              <a:t>cirr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upfront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liver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resection</a:t>
            </a:r>
            <a:r>
              <a:rPr lang="es-ES" sz="1200" b="0" i="0" kern="1200" dirty="0">
                <a:solidFill>
                  <a:schemeClr val="tx1"/>
                </a:solidFill>
                <a:effectLst/>
                <a:latin typeface="+mn-lt"/>
                <a:ea typeface="+mn-ea"/>
                <a:cs typeface="+mn-cs"/>
              </a:rPr>
              <a:t> (LR) and </a:t>
            </a:r>
            <a:r>
              <a:rPr lang="es-ES" sz="1200" b="0" i="0" kern="1200" dirty="0" err="1">
                <a:solidFill>
                  <a:schemeClr val="tx1"/>
                </a:solidFill>
                <a:effectLst/>
                <a:latin typeface="+mn-lt"/>
                <a:ea typeface="+mn-ea"/>
                <a:cs typeface="+mn-cs"/>
              </a:rPr>
              <a:t>salvage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liver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transplantation</a:t>
            </a:r>
            <a:r>
              <a:rPr lang="es-ES" sz="1200" b="0" i="0" kern="1200" dirty="0">
                <a:solidFill>
                  <a:schemeClr val="tx1"/>
                </a:solidFill>
                <a:effectLst/>
                <a:latin typeface="+mn-lt"/>
                <a:ea typeface="+mn-ea"/>
                <a:cs typeface="+mn-cs"/>
              </a:rPr>
              <a:t> (SLT) in case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recurrence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have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outcomes</a:t>
            </a:r>
            <a:r>
              <a:rPr lang="es-ES" sz="1200" b="0" i="0" kern="1200" dirty="0">
                <a:solidFill>
                  <a:schemeClr val="tx1"/>
                </a:solidFill>
                <a:effectLst/>
                <a:latin typeface="+mn-lt"/>
                <a:ea typeface="+mn-ea"/>
                <a:cs typeface="+mn-cs"/>
              </a:rPr>
              <a:t> comparable </a:t>
            </a:r>
            <a:r>
              <a:rPr lang="es-ES" sz="1200" b="0" i="0" kern="1200" dirty="0" err="1">
                <a:solidFill>
                  <a:schemeClr val="tx1"/>
                </a:solidFill>
                <a:effectLst/>
                <a:latin typeface="+mn-lt"/>
                <a:ea typeface="+mn-ea"/>
                <a:cs typeface="+mn-cs"/>
              </a:rPr>
              <a:t>to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primary</a:t>
            </a:r>
            <a:r>
              <a:rPr lang="es-ES" sz="1200" b="0" i="0" kern="1200" dirty="0">
                <a:solidFill>
                  <a:schemeClr val="tx1"/>
                </a:solidFill>
                <a:effectLst/>
                <a:latin typeface="+mn-lt"/>
                <a:ea typeface="+mn-ea"/>
                <a:cs typeface="+mn-cs"/>
              </a:rPr>
              <a:t> LT (PLT).</a:t>
            </a:r>
          </a:p>
          <a:p>
            <a:r>
              <a:rPr lang="es-ES" sz="1200" b="1" i="0" kern="1200" dirty="0" err="1">
                <a:solidFill>
                  <a:schemeClr val="tx1"/>
                </a:solidFill>
                <a:effectLst/>
                <a:latin typeface="+mn-lt"/>
                <a:ea typeface="+mn-ea"/>
                <a:cs typeface="+mn-cs"/>
              </a:rPr>
              <a:t>Objective</a:t>
            </a:r>
            <a:r>
              <a:rPr lang="es-ES" sz="1200" b="1" i="0" kern="1200" dirty="0">
                <a:solidFill>
                  <a:schemeClr val="tx1"/>
                </a:solidFill>
                <a:effectLst/>
                <a:latin typeface="+mn-lt"/>
                <a:ea typeface="+mn-ea"/>
                <a:cs typeface="+mn-cs"/>
              </a:rPr>
              <a:t>: </a:t>
            </a:r>
          </a:p>
          <a:p>
            <a:r>
              <a:rPr lang="es-ES" sz="1200" b="0" i="0" kern="1200" dirty="0" err="1">
                <a:solidFill>
                  <a:schemeClr val="tx1"/>
                </a:solidFill>
                <a:effectLst/>
                <a:latin typeface="+mn-lt"/>
                <a:ea typeface="+mn-ea"/>
                <a:cs typeface="+mn-cs"/>
              </a:rPr>
              <a:t>An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intention-to-treat</a:t>
            </a:r>
            <a:r>
              <a:rPr lang="es-ES" sz="1200" b="0" i="0" kern="1200" dirty="0">
                <a:solidFill>
                  <a:schemeClr val="tx1"/>
                </a:solidFill>
                <a:effectLst/>
                <a:latin typeface="+mn-lt"/>
                <a:ea typeface="+mn-ea"/>
                <a:cs typeface="+mn-cs"/>
              </a:rPr>
              <a:t> (ITT) </a:t>
            </a:r>
            <a:r>
              <a:rPr lang="es-ES" sz="1200" b="0" i="0" kern="1200" dirty="0" err="1">
                <a:solidFill>
                  <a:schemeClr val="tx1"/>
                </a:solidFill>
                <a:effectLst/>
                <a:latin typeface="+mn-lt"/>
                <a:ea typeface="+mn-ea"/>
                <a:cs typeface="+mn-cs"/>
              </a:rPr>
              <a:t>analysis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comparing</a:t>
            </a:r>
            <a:r>
              <a:rPr lang="es-ES" sz="1200" b="0" i="0" kern="1200" dirty="0">
                <a:solidFill>
                  <a:schemeClr val="tx1"/>
                </a:solidFill>
                <a:effectLst/>
                <a:latin typeface="+mn-lt"/>
                <a:ea typeface="+mn-ea"/>
                <a:cs typeface="+mn-cs"/>
              </a:rPr>
              <a:t> PLT and SLT </a:t>
            </a:r>
            <a:r>
              <a:rPr lang="es-ES" sz="1200" b="0" i="0" kern="1200" dirty="0" err="1">
                <a:solidFill>
                  <a:schemeClr val="tx1"/>
                </a:solidFill>
                <a:effectLst/>
                <a:latin typeface="+mn-lt"/>
                <a:ea typeface="+mn-ea"/>
                <a:cs typeface="+mn-cs"/>
              </a:rPr>
              <a:t>strategies</a:t>
            </a:r>
            <a:r>
              <a:rPr lang="es-ES" sz="1200" b="0" i="0" kern="1200" dirty="0">
                <a:solidFill>
                  <a:schemeClr val="tx1"/>
                </a:solidFill>
                <a:effectLst/>
                <a:latin typeface="+mn-lt"/>
                <a:ea typeface="+mn-ea"/>
                <a:cs typeface="+mn-cs"/>
              </a:rPr>
              <a:t>.</a:t>
            </a:r>
          </a:p>
          <a:p>
            <a:r>
              <a:rPr lang="es-ES" sz="1200" b="1" i="0" kern="1200" dirty="0" err="1">
                <a:solidFill>
                  <a:schemeClr val="tx1"/>
                </a:solidFill>
                <a:effectLst/>
                <a:latin typeface="+mn-lt"/>
                <a:ea typeface="+mn-ea"/>
                <a:cs typeface="+mn-cs"/>
              </a:rPr>
              <a:t>Methods</a:t>
            </a:r>
            <a:r>
              <a:rPr lang="es-ES" sz="1200" b="1" i="0" kern="1200" dirty="0">
                <a:solidFill>
                  <a:schemeClr val="tx1"/>
                </a:solidFill>
                <a:effectLst/>
                <a:latin typeface="+mn-lt"/>
                <a:ea typeface="+mn-ea"/>
                <a:cs typeface="+mn-cs"/>
              </a:rPr>
              <a:t>: </a:t>
            </a:r>
          </a:p>
          <a:p>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130 HCC-</a:t>
            </a:r>
            <a:r>
              <a:rPr lang="es-ES" sz="1200" b="0" i="0" kern="1200" dirty="0" err="1">
                <a:solidFill>
                  <a:schemeClr val="tx1"/>
                </a:solidFill>
                <a:effectLst/>
                <a:latin typeface="+mn-lt"/>
                <a:ea typeface="+mn-ea"/>
                <a:cs typeface="+mn-cs"/>
              </a:rPr>
              <a:t>cirr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patients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underwent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upfront</a:t>
            </a:r>
            <a:r>
              <a:rPr lang="es-ES" sz="1200" b="0" i="0" kern="1200" dirty="0">
                <a:solidFill>
                  <a:schemeClr val="tx1"/>
                </a:solidFill>
                <a:effectLst/>
                <a:latin typeface="+mn-lt"/>
                <a:ea typeface="+mn-ea"/>
                <a:cs typeface="+mn-cs"/>
              </a:rPr>
              <a:t> LR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LR), 90 (69%) </a:t>
            </a:r>
            <a:r>
              <a:rPr lang="es-ES" sz="1200" b="0" i="0" kern="1200" dirty="0" err="1">
                <a:solidFill>
                  <a:schemeClr val="tx1"/>
                </a:solidFill>
                <a:effectLst/>
                <a:latin typeface="+mn-lt"/>
                <a:ea typeface="+mn-ea"/>
                <a:cs typeface="+mn-cs"/>
              </a:rPr>
              <a:t>recurred</a:t>
            </a:r>
            <a:r>
              <a:rPr lang="es-ES" sz="1200" b="0" i="0" kern="1200" dirty="0">
                <a:solidFill>
                  <a:schemeClr val="tx1"/>
                </a:solidFill>
                <a:effectLst/>
                <a:latin typeface="+mn-lt"/>
                <a:ea typeface="+mn-ea"/>
                <a:cs typeface="+mn-cs"/>
              </a:rPr>
              <a:t>, 31 </a:t>
            </a:r>
            <a:r>
              <a:rPr lang="es-ES" sz="1200" b="0" i="0" kern="1200" dirty="0" err="1">
                <a:solidFill>
                  <a:schemeClr val="tx1"/>
                </a:solidFill>
                <a:effectLst/>
                <a:latin typeface="+mn-lt"/>
                <a:ea typeface="+mn-ea"/>
                <a:cs typeface="+mn-cs"/>
              </a:rPr>
              <a:t>could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undergo</a:t>
            </a:r>
            <a:r>
              <a:rPr lang="es-ES" sz="1200" b="0" i="0" kern="1200" dirty="0">
                <a:solidFill>
                  <a:schemeClr val="tx1"/>
                </a:solidFill>
                <a:effectLst/>
                <a:latin typeface="+mn-lt"/>
                <a:ea typeface="+mn-ea"/>
                <a:cs typeface="+mn-cs"/>
              </a:rPr>
              <a:t> SLT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SLT). </a:t>
            </a:r>
            <a:r>
              <a:rPr lang="es-ES" sz="1200" b="0" i="0" kern="1200" dirty="0" err="1">
                <a:solidFill>
                  <a:schemeClr val="tx1"/>
                </a:solidFill>
                <a:effectLst/>
                <a:latin typeface="+mn-lt"/>
                <a:ea typeface="+mn-ea"/>
                <a:cs typeface="+mn-cs"/>
              </a:rPr>
              <a:t>During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same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period</a:t>
            </a:r>
            <a:r>
              <a:rPr lang="es-ES" sz="1200" b="0" i="0" kern="1200" dirty="0">
                <a:solidFill>
                  <a:schemeClr val="tx1"/>
                </a:solidFill>
                <a:effectLst/>
                <a:latin typeface="+mn-lt"/>
                <a:ea typeface="+mn-ea"/>
                <a:cs typeface="+mn-cs"/>
              </a:rPr>
              <a:t>, 366 </a:t>
            </a:r>
            <a:r>
              <a:rPr lang="es-ES" sz="1200" b="0" i="0" kern="1200" dirty="0" err="1">
                <a:solidFill>
                  <a:schemeClr val="tx1"/>
                </a:solidFill>
                <a:effectLst/>
                <a:latin typeface="+mn-lt"/>
                <a:ea typeface="+mn-ea"/>
                <a:cs typeface="+mn-cs"/>
              </a:rPr>
              <a:t>patients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were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listed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LT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LLT); 26 </a:t>
            </a:r>
            <a:r>
              <a:rPr lang="es-ES" sz="1200" b="0" i="0" kern="1200" dirty="0" err="1">
                <a:solidFill>
                  <a:schemeClr val="tx1"/>
                </a:solidFill>
                <a:effectLst/>
                <a:latin typeface="+mn-lt"/>
                <a:ea typeface="+mn-ea"/>
                <a:cs typeface="+mn-cs"/>
              </a:rPr>
              <a:t>dropped-out</a:t>
            </a:r>
            <a:r>
              <a:rPr lang="es-ES" sz="1200" b="0" i="0" kern="1200" dirty="0">
                <a:solidFill>
                  <a:schemeClr val="tx1"/>
                </a:solidFill>
                <a:effectLst/>
                <a:latin typeface="+mn-lt"/>
                <a:ea typeface="+mn-ea"/>
                <a:cs typeface="+mn-cs"/>
              </a:rPr>
              <a:t> (7.1%), 340 </a:t>
            </a:r>
            <a:r>
              <a:rPr lang="es-ES" sz="1200" b="0" i="0" kern="1200" dirty="0" err="1">
                <a:solidFill>
                  <a:schemeClr val="tx1"/>
                </a:solidFill>
                <a:effectLst/>
                <a:latin typeface="+mn-lt"/>
                <a:ea typeface="+mn-ea"/>
                <a:cs typeface="+mn-cs"/>
              </a:rPr>
              <a:t>finally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underwent</a:t>
            </a:r>
            <a:r>
              <a:rPr lang="es-ES" sz="1200" b="0" i="0" kern="1200" dirty="0">
                <a:solidFill>
                  <a:schemeClr val="tx1"/>
                </a:solidFill>
                <a:effectLst/>
                <a:latin typeface="+mn-lt"/>
                <a:ea typeface="+mn-ea"/>
                <a:cs typeface="+mn-cs"/>
              </a:rPr>
              <a:t> PLT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PLT). </a:t>
            </a:r>
            <a:r>
              <a:rPr lang="es-ES" sz="1200" b="0" i="0" kern="1200" dirty="0" err="1">
                <a:solidFill>
                  <a:schemeClr val="tx1"/>
                </a:solidFill>
                <a:effectLst/>
                <a:latin typeface="+mn-lt"/>
                <a:ea typeface="+mn-ea"/>
                <a:cs typeface="+mn-cs"/>
              </a:rPr>
              <a:t>We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compared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survival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between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groups</a:t>
            </a:r>
            <a:r>
              <a:rPr lang="es-ES" sz="1200" b="0" i="0" kern="1200" dirty="0">
                <a:solidFill>
                  <a:schemeClr val="tx1"/>
                </a:solidFill>
                <a:effectLst/>
                <a:latin typeface="+mn-lt"/>
                <a:ea typeface="+mn-ea"/>
                <a:cs typeface="+mn-cs"/>
              </a:rPr>
              <a:t> LR and LLT, LR and PLT, and PLT and SLT.</a:t>
            </a:r>
          </a:p>
          <a:p>
            <a:endParaRPr lang="es-ES" sz="1200" b="1" i="0" kern="1200" dirty="0">
              <a:solidFill>
                <a:schemeClr val="tx1"/>
              </a:solidFill>
              <a:effectLst/>
              <a:latin typeface="+mn-lt"/>
              <a:ea typeface="+mn-ea"/>
              <a:cs typeface="+mn-cs"/>
            </a:endParaRPr>
          </a:p>
          <a:p>
            <a:r>
              <a:rPr lang="es-ES" sz="1200" b="1" i="0" kern="1200" dirty="0" err="1">
                <a:solidFill>
                  <a:schemeClr val="tx1"/>
                </a:solidFill>
                <a:effectLst/>
                <a:latin typeface="+mn-lt"/>
                <a:ea typeface="+mn-ea"/>
                <a:cs typeface="+mn-cs"/>
              </a:rPr>
              <a:t>Results</a:t>
            </a:r>
            <a:r>
              <a:rPr lang="es-ES" sz="1200" b="1" i="0" kern="1200" dirty="0">
                <a:solidFill>
                  <a:schemeClr val="tx1"/>
                </a:solidFill>
                <a:effectLst/>
                <a:latin typeface="+mn-lt"/>
                <a:ea typeface="+mn-ea"/>
                <a:cs typeface="+mn-cs"/>
              </a:rPr>
              <a:t>: </a:t>
            </a:r>
          </a:p>
          <a:p>
            <a:endParaRPr lang="es-ES" sz="1200" b="1"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Feasibility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SLT </a:t>
            </a:r>
            <a:r>
              <a:rPr lang="es-ES" sz="1200" b="0" i="0" kern="1200" dirty="0" err="1">
                <a:solidFill>
                  <a:schemeClr val="tx1"/>
                </a:solidFill>
                <a:effectLst/>
                <a:latin typeface="+mn-lt"/>
                <a:ea typeface="+mn-ea"/>
                <a:cs typeface="+mn-cs"/>
              </a:rPr>
              <a:t>strategy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was</a:t>
            </a:r>
            <a:r>
              <a:rPr lang="es-ES" sz="1200" b="0" i="0" kern="1200" dirty="0">
                <a:solidFill>
                  <a:schemeClr val="tx1"/>
                </a:solidFill>
                <a:effectLst/>
                <a:latin typeface="+mn-lt"/>
                <a:ea typeface="+mn-ea"/>
                <a:cs typeface="+mn-cs"/>
              </a:rPr>
              <a:t> 34% (31/90). In </a:t>
            </a:r>
            <a:r>
              <a:rPr lang="es-ES" sz="1200" b="0" i="0" kern="1200" dirty="0" err="1">
                <a:solidFill>
                  <a:schemeClr val="tx1"/>
                </a:solidFill>
                <a:effectLst/>
                <a:latin typeface="+mn-lt"/>
                <a:ea typeface="+mn-ea"/>
                <a:cs typeface="+mn-cs"/>
              </a:rPr>
              <a:t>an</a:t>
            </a:r>
            <a:r>
              <a:rPr lang="es-ES" sz="1200" b="0" i="0" kern="1200" dirty="0">
                <a:solidFill>
                  <a:schemeClr val="tx1"/>
                </a:solidFill>
                <a:effectLst/>
                <a:latin typeface="+mn-lt"/>
                <a:ea typeface="+mn-ea"/>
                <a:cs typeface="+mn-cs"/>
              </a:rPr>
              <a:t> ITT </a:t>
            </a:r>
            <a:r>
              <a:rPr lang="es-ES" sz="1200" b="0" i="0" kern="1200" dirty="0" err="1">
                <a:solidFill>
                  <a:schemeClr val="tx1"/>
                </a:solidFill>
                <a:effectLst/>
                <a:latin typeface="+mn-lt"/>
                <a:ea typeface="+mn-ea"/>
                <a:cs typeface="+mn-cs"/>
              </a:rPr>
              <a:t>analysis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LLT </a:t>
            </a:r>
            <a:r>
              <a:rPr lang="es-ES" sz="1200" b="0" i="0" kern="1200" dirty="0" err="1">
                <a:solidFill>
                  <a:schemeClr val="tx1"/>
                </a:solidFill>
                <a:effectLst/>
                <a:latin typeface="+mn-lt"/>
                <a:ea typeface="+mn-ea"/>
                <a:cs typeface="+mn-cs"/>
              </a:rPr>
              <a:t>had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better</a:t>
            </a:r>
            <a:r>
              <a:rPr lang="es-ES" sz="1200" b="0" i="0" kern="1200" dirty="0">
                <a:solidFill>
                  <a:schemeClr val="tx1"/>
                </a:solidFill>
                <a:effectLst/>
                <a:latin typeface="+mn-lt"/>
                <a:ea typeface="+mn-ea"/>
                <a:cs typeface="+mn-cs"/>
              </a:rPr>
              <a:t> 5-yr/10-yr </a:t>
            </a:r>
            <a:r>
              <a:rPr lang="es-ES" sz="1200" b="0" i="0" kern="1200" dirty="0" err="1">
                <a:solidFill>
                  <a:schemeClr val="tx1"/>
                </a:solidFill>
                <a:effectLst/>
                <a:latin typeface="+mn-lt"/>
                <a:ea typeface="+mn-ea"/>
                <a:cs typeface="+mn-cs"/>
              </a:rPr>
              <a:t>overall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survival</a:t>
            </a:r>
            <a:r>
              <a:rPr lang="es-ES" sz="1200" b="0" i="0" kern="1200" dirty="0">
                <a:solidFill>
                  <a:schemeClr val="tx1"/>
                </a:solidFill>
                <a:effectLst/>
                <a:latin typeface="+mn-lt"/>
                <a:ea typeface="+mn-ea"/>
                <a:cs typeface="+mn-cs"/>
              </a:rPr>
              <a:t> (OS) </a:t>
            </a:r>
            <a:r>
              <a:rPr lang="es-ES" sz="1200" b="0" i="0" kern="1200" dirty="0" err="1">
                <a:solidFill>
                  <a:schemeClr val="tx1"/>
                </a:solidFill>
                <a:effectLst/>
                <a:latin typeface="+mn-lt"/>
                <a:ea typeface="+mn-ea"/>
                <a:cs typeface="+mn-cs"/>
              </a:rPr>
              <a:t>compared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LR (68%/58% vs. 58%/35%; </a:t>
            </a:r>
            <a:r>
              <a:rPr lang="es-ES" sz="1200" b="0" i="1" kern="1200" dirty="0">
                <a:solidFill>
                  <a:schemeClr val="tx1"/>
                </a:solidFill>
                <a:effectLst/>
                <a:latin typeface="+mn-lt"/>
                <a:ea typeface="+mn-ea"/>
                <a:cs typeface="+mn-cs"/>
              </a:rPr>
              <a:t>P</a:t>
            </a:r>
            <a:r>
              <a:rPr lang="es-ES" sz="1200" b="0" i="0" kern="1200" dirty="0">
                <a:solidFill>
                  <a:schemeClr val="tx1"/>
                </a:solidFill>
                <a:effectLst/>
                <a:latin typeface="+mn-lt"/>
                <a:ea typeface="+mn-ea"/>
                <a:cs typeface="+mn-cs"/>
              </a:rPr>
              <a:t> = 0.008). </a:t>
            </a:r>
            <a:r>
              <a:rPr lang="es-ES" sz="1200" b="0" i="0" kern="1200" dirty="0" err="1">
                <a:solidFill>
                  <a:schemeClr val="tx1"/>
                </a:solidFill>
                <a:effectLst/>
                <a:latin typeface="+mn-lt"/>
                <a:ea typeface="+mn-ea"/>
                <a:cs typeface="+mn-cs"/>
              </a:rPr>
              <a:t>Similarly</a:t>
            </a:r>
            <a:r>
              <a:rPr lang="es-ES" sz="1200" b="0" i="0" kern="1200" dirty="0">
                <a:solidFill>
                  <a:schemeClr val="tx1"/>
                </a:solidFill>
                <a:effectLst/>
                <a:latin typeface="+mn-lt"/>
                <a:ea typeface="+mn-ea"/>
                <a:cs typeface="+mn-cs"/>
              </a:rPr>
              <a:t>, 5-yr/10-yr OS and </a:t>
            </a:r>
            <a:r>
              <a:rPr lang="es-ES" sz="1200" b="0" i="0" kern="1200" dirty="0" err="1">
                <a:solidFill>
                  <a:schemeClr val="tx1"/>
                </a:solidFill>
                <a:effectLst/>
                <a:latin typeface="+mn-lt"/>
                <a:ea typeface="+mn-ea"/>
                <a:cs typeface="+mn-cs"/>
              </a:rPr>
              <a:t>disease</a:t>
            </a:r>
            <a:r>
              <a:rPr lang="es-ES" sz="1200" b="0" i="0" kern="1200" dirty="0">
                <a:solidFill>
                  <a:schemeClr val="tx1"/>
                </a:solidFill>
                <a:effectLst/>
                <a:latin typeface="+mn-lt"/>
                <a:ea typeface="+mn-ea"/>
                <a:cs typeface="+mn-cs"/>
              </a:rPr>
              <a:t>-free </a:t>
            </a:r>
            <a:r>
              <a:rPr lang="es-ES" sz="1200" b="0" i="0" kern="1200" dirty="0" err="1">
                <a:solidFill>
                  <a:schemeClr val="tx1"/>
                </a:solidFill>
                <a:effectLst/>
                <a:latin typeface="+mn-lt"/>
                <a:ea typeface="+mn-ea"/>
                <a:cs typeface="+mn-cs"/>
              </a:rPr>
              <a:t>survival</a:t>
            </a:r>
            <a:r>
              <a:rPr lang="es-ES" sz="1200" b="0" i="0" kern="1200" dirty="0">
                <a:solidFill>
                  <a:schemeClr val="tx1"/>
                </a:solidFill>
                <a:effectLst/>
                <a:latin typeface="+mn-lt"/>
                <a:ea typeface="+mn-ea"/>
                <a:cs typeface="+mn-cs"/>
              </a:rPr>
              <a:t> (DFS) </a:t>
            </a:r>
            <a:r>
              <a:rPr lang="es-ES" sz="1200" b="0" i="0" kern="1200" dirty="0" err="1">
                <a:solidFill>
                  <a:schemeClr val="tx1"/>
                </a:solidFill>
                <a:effectLst/>
                <a:latin typeface="+mn-lt"/>
                <a:ea typeface="+mn-ea"/>
                <a:cs typeface="+mn-cs"/>
              </a:rPr>
              <a:t>were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better</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PLT versus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LR (OS 73%/63% vs. 58%/35%, </a:t>
            </a:r>
            <a:r>
              <a:rPr lang="es-ES" sz="1200" b="0" i="1" kern="1200" dirty="0">
                <a:solidFill>
                  <a:schemeClr val="tx1"/>
                </a:solidFill>
                <a:effectLst/>
                <a:latin typeface="+mn-lt"/>
                <a:ea typeface="+mn-ea"/>
                <a:cs typeface="+mn-cs"/>
              </a:rPr>
              <a:t>P</a:t>
            </a:r>
            <a:r>
              <a:rPr lang="es-ES" sz="1200" b="0" i="0" kern="1200" dirty="0">
                <a:solidFill>
                  <a:schemeClr val="tx1"/>
                </a:solidFill>
                <a:effectLst/>
                <a:latin typeface="+mn-lt"/>
                <a:ea typeface="+mn-ea"/>
                <a:cs typeface="+mn-cs"/>
              </a:rPr>
              <a:t> = 0.0007; DFS 69%/61% vs. 27%/21%, </a:t>
            </a:r>
            <a:r>
              <a:rPr lang="es-ES" sz="1200" b="0" i="1" kern="1200" dirty="0">
                <a:solidFill>
                  <a:schemeClr val="tx1"/>
                </a:solidFill>
                <a:effectLst/>
                <a:latin typeface="+mn-lt"/>
                <a:ea typeface="+mn-ea"/>
                <a:cs typeface="+mn-cs"/>
              </a:rPr>
              <a:t>P</a:t>
            </a:r>
            <a:r>
              <a:rPr lang="es-ES" sz="1200" b="0" i="0" kern="1200" dirty="0">
                <a:solidFill>
                  <a:schemeClr val="tx1"/>
                </a:solidFill>
                <a:effectLst/>
                <a:latin typeface="+mn-lt"/>
                <a:ea typeface="+mn-ea"/>
                <a:cs typeface="+mn-cs"/>
              </a:rPr>
              <a:t> &lt; 0.0001). </a:t>
            </a:r>
            <a:r>
              <a:rPr lang="es-ES" sz="1200" b="0" i="0" kern="1200" dirty="0" err="1">
                <a:solidFill>
                  <a:schemeClr val="tx1"/>
                </a:solidFill>
                <a:effectLst/>
                <a:latin typeface="+mn-lt"/>
                <a:ea typeface="+mn-ea"/>
                <a:cs typeface="+mn-cs"/>
              </a:rPr>
              <a:t>Upfront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resection</a:t>
            </a:r>
            <a:r>
              <a:rPr lang="es-ES" sz="1200" b="0" i="0" kern="1200" dirty="0">
                <a:solidFill>
                  <a:schemeClr val="tx1"/>
                </a:solidFill>
                <a:effectLst/>
                <a:latin typeface="+mn-lt"/>
                <a:ea typeface="+mn-ea"/>
                <a:cs typeface="+mn-cs"/>
              </a:rPr>
              <a:t> and microvascular tumor </a:t>
            </a:r>
            <a:r>
              <a:rPr lang="es-ES" sz="1200" b="0" i="0" kern="1200" dirty="0" err="1">
                <a:solidFill>
                  <a:schemeClr val="tx1"/>
                </a:solidFill>
                <a:effectLst/>
                <a:latin typeface="+mn-lt"/>
                <a:ea typeface="+mn-ea"/>
                <a:cs typeface="+mn-cs"/>
              </a:rPr>
              <a:t>invasion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were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poor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prognostic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factors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both</a:t>
            </a:r>
            <a:r>
              <a:rPr lang="es-ES" sz="1200" b="0" i="0" kern="1200" dirty="0">
                <a:solidFill>
                  <a:schemeClr val="tx1"/>
                </a:solidFill>
                <a:effectLst/>
                <a:latin typeface="+mn-lt"/>
                <a:ea typeface="+mn-ea"/>
                <a:cs typeface="+mn-cs"/>
              </a:rPr>
              <a:t> OS and DFS, </a:t>
            </a:r>
            <a:r>
              <a:rPr lang="es-ES" sz="1200" b="0" i="0" kern="1200" dirty="0" err="1">
                <a:solidFill>
                  <a:schemeClr val="tx1"/>
                </a:solidFill>
                <a:effectLst/>
                <a:latin typeface="+mn-lt"/>
                <a:ea typeface="+mn-ea"/>
                <a:cs typeface="+mn-cs"/>
              </a:rPr>
              <a:t>presence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satellite</a:t>
            </a:r>
            <a:r>
              <a:rPr lang="es-ES" sz="1200" b="0" i="0" kern="1200" dirty="0">
                <a:solidFill>
                  <a:schemeClr val="tx1"/>
                </a:solidFill>
                <a:effectLst/>
                <a:latin typeface="+mn-lt"/>
                <a:ea typeface="+mn-ea"/>
                <a:cs typeface="+mn-cs"/>
              </a:rPr>
              <a:t> tumor </a:t>
            </a:r>
            <a:r>
              <a:rPr lang="es-ES" sz="1200" b="0" i="0" kern="1200" dirty="0" err="1">
                <a:solidFill>
                  <a:schemeClr val="tx1"/>
                </a:solidFill>
                <a:effectLst/>
                <a:latin typeface="+mn-lt"/>
                <a:ea typeface="+mn-ea"/>
                <a:cs typeface="+mn-cs"/>
              </a:rPr>
              <a:t>nodules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additionally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predicted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worse</a:t>
            </a:r>
            <a:r>
              <a:rPr lang="es-ES" sz="1200" b="0" i="0" kern="1200" dirty="0">
                <a:solidFill>
                  <a:schemeClr val="tx1"/>
                </a:solidFill>
                <a:effectLst/>
                <a:latin typeface="+mn-lt"/>
                <a:ea typeface="+mn-ea"/>
                <a:cs typeface="+mn-cs"/>
              </a:rPr>
              <a:t> DFS.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SLT </a:t>
            </a:r>
            <a:r>
              <a:rPr lang="es-ES" sz="1200" b="0" i="0" kern="1200" dirty="0" err="1">
                <a:solidFill>
                  <a:schemeClr val="tx1"/>
                </a:solidFill>
                <a:effectLst/>
                <a:latin typeface="+mn-lt"/>
                <a:ea typeface="+mn-ea"/>
                <a:cs typeface="+mn-cs"/>
              </a:rPr>
              <a:t>had</a:t>
            </a:r>
            <a:r>
              <a:rPr lang="es-ES" sz="1200" b="0" i="0" kern="1200" dirty="0">
                <a:solidFill>
                  <a:schemeClr val="tx1"/>
                </a:solidFill>
                <a:effectLst/>
                <a:latin typeface="+mn-lt"/>
                <a:ea typeface="+mn-ea"/>
                <a:cs typeface="+mn-cs"/>
              </a:rPr>
              <a:t> similar </a:t>
            </a:r>
            <a:r>
              <a:rPr lang="es-ES" sz="1200" b="0" i="0" kern="1200" dirty="0" err="1">
                <a:solidFill>
                  <a:schemeClr val="tx1"/>
                </a:solidFill>
                <a:effectLst/>
                <a:latin typeface="+mn-lt"/>
                <a:ea typeface="+mn-ea"/>
                <a:cs typeface="+mn-cs"/>
              </a:rPr>
              <a:t>postoperative</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long-term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outcomes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compared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PLT (</a:t>
            </a:r>
            <a:r>
              <a:rPr lang="es-ES" sz="1200" b="0" i="0" kern="1200" dirty="0" err="1">
                <a:solidFill>
                  <a:schemeClr val="tx1"/>
                </a:solidFill>
                <a:effectLst/>
                <a:latin typeface="+mn-lt"/>
                <a:ea typeface="+mn-ea"/>
                <a:cs typeface="+mn-cs"/>
              </a:rPr>
              <a:t>starting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time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LT) (OS 54%/54% vs. 73%/63%, </a:t>
            </a:r>
            <a:r>
              <a:rPr lang="es-ES" sz="1200" b="0" i="1" kern="1200" dirty="0">
                <a:solidFill>
                  <a:schemeClr val="tx1"/>
                </a:solidFill>
                <a:effectLst/>
                <a:latin typeface="+mn-lt"/>
                <a:ea typeface="+mn-ea"/>
                <a:cs typeface="+mn-cs"/>
              </a:rPr>
              <a:t>P</a:t>
            </a:r>
            <a:r>
              <a:rPr lang="es-ES" sz="1200" b="0" i="0" kern="1200" dirty="0">
                <a:solidFill>
                  <a:schemeClr val="tx1"/>
                </a:solidFill>
                <a:effectLst/>
                <a:latin typeface="+mn-lt"/>
                <a:ea typeface="+mn-ea"/>
                <a:cs typeface="+mn-cs"/>
              </a:rPr>
              <a:t> = 0.35; DFS 48%/48% vs. 69%/61%, </a:t>
            </a:r>
            <a:r>
              <a:rPr lang="es-ES" sz="1200" b="0" i="1" kern="1200" dirty="0">
                <a:solidFill>
                  <a:schemeClr val="tx1"/>
                </a:solidFill>
                <a:effectLst/>
                <a:latin typeface="+mn-lt"/>
                <a:ea typeface="+mn-ea"/>
                <a:cs typeface="+mn-cs"/>
              </a:rPr>
              <a:t>P</a:t>
            </a:r>
            <a:r>
              <a:rPr lang="es-ES" sz="1200" b="0" i="0" kern="1200" dirty="0">
                <a:solidFill>
                  <a:schemeClr val="tx1"/>
                </a:solidFill>
                <a:effectLst/>
                <a:latin typeface="+mn-lt"/>
                <a:ea typeface="+mn-ea"/>
                <a:cs typeface="+mn-cs"/>
              </a:rPr>
              <a:t> = 0.18, </a:t>
            </a:r>
            <a:r>
              <a:rPr lang="es-ES" sz="1200" b="0" i="0" kern="1200" dirty="0" err="1">
                <a:solidFill>
                  <a:schemeClr val="tx1"/>
                </a:solidFill>
                <a:effectLst/>
                <a:latin typeface="+mn-lt"/>
                <a:ea typeface="+mn-ea"/>
                <a:cs typeface="+mn-cs"/>
              </a:rPr>
              <a:t>respectively</a:t>
            </a:r>
            <a:r>
              <a:rPr lang="es-ES" sz="1200" b="0" i="0" kern="1200" dirty="0">
                <a:solidFill>
                  <a:schemeClr val="tx1"/>
                </a:solidFill>
                <a:effectLst/>
                <a:latin typeface="+mn-lt"/>
                <a:ea typeface="+mn-ea"/>
                <a:cs typeface="+mn-cs"/>
              </a:rPr>
              <a:t>).</a:t>
            </a:r>
          </a:p>
          <a:p>
            <a:r>
              <a:rPr lang="es-ES" sz="1200" b="1" i="0" kern="1200" dirty="0" err="1">
                <a:solidFill>
                  <a:schemeClr val="tx1"/>
                </a:solidFill>
                <a:effectLst/>
                <a:latin typeface="+mn-lt"/>
                <a:ea typeface="+mn-ea"/>
                <a:cs typeface="+mn-cs"/>
              </a:rPr>
              <a:t>Conclusions</a:t>
            </a:r>
            <a:r>
              <a:rPr lang="es-ES" sz="1200" b="1" i="0" kern="1200" dirty="0">
                <a:solidFill>
                  <a:schemeClr val="tx1"/>
                </a:solidFill>
                <a:effectLst/>
                <a:latin typeface="+mn-lt"/>
                <a:ea typeface="+mn-ea"/>
                <a:cs typeface="+mn-cs"/>
              </a:rPr>
              <a:t>: </a:t>
            </a:r>
          </a:p>
          <a:p>
            <a:r>
              <a:rPr lang="es-ES" sz="1200" b="0" i="0" kern="1200" dirty="0">
                <a:solidFill>
                  <a:schemeClr val="tx1"/>
                </a:solidFill>
                <a:effectLst/>
                <a:latin typeface="+mn-lt"/>
                <a:ea typeface="+mn-ea"/>
                <a:cs typeface="+mn-cs"/>
              </a:rPr>
              <a:t>In </a:t>
            </a:r>
            <a:r>
              <a:rPr lang="es-ES" sz="1200" b="0" i="0" kern="1200" dirty="0" err="1">
                <a:solidFill>
                  <a:schemeClr val="tx1"/>
                </a:solidFill>
                <a:effectLst/>
                <a:latin typeface="+mn-lt"/>
                <a:ea typeface="+mn-ea"/>
                <a:cs typeface="+mn-cs"/>
              </a:rPr>
              <a:t>initially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transplantable</a:t>
            </a:r>
            <a:r>
              <a:rPr lang="es-ES" sz="1200" b="0" i="0" kern="1200" dirty="0">
                <a:solidFill>
                  <a:schemeClr val="tx1"/>
                </a:solidFill>
                <a:effectLst/>
                <a:latin typeface="+mn-lt"/>
                <a:ea typeface="+mn-ea"/>
                <a:cs typeface="+mn-cs"/>
              </a:rPr>
              <a:t> HCC-</a:t>
            </a:r>
            <a:r>
              <a:rPr lang="es-ES" sz="1200" b="0" i="0" kern="1200" dirty="0" err="1">
                <a:solidFill>
                  <a:schemeClr val="tx1"/>
                </a:solidFill>
                <a:effectLst/>
                <a:latin typeface="+mn-lt"/>
                <a:ea typeface="+mn-ea"/>
                <a:cs typeface="+mn-cs"/>
              </a:rPr>
              <a:t>cirr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patients</a:t>
            </a:r>
            <a:r>
              <a:rPr lang="es-ES" sz="1200" b="0" i="0" kern="1200" dirty="0">
                <a:solidFill>
                  <a:schemeClr val="tx1"/>
                </a:solidFill>
                <a:effectLst/>
                <a:latin typeface="+mn-lt"/>
                <a:ea typeface="+mn-ea"/>
                <a:cs typeface="+mn-cs"/>
              </a:rPr>
              <a:t>, ITT </a:t>
            </a:r>
            <a:r>
              <a:rPr lang="es-ES" sz="1200" b="0" i="0" kern="1200" dirty="0" err="1">
                <a:solidFill>
                  <a:schemeClr val="tx1"/>
                </a:solidFill>
                <a:effectLst/>
                <a:latin typeface="+mn-lt"/>
                <a:ea typeface="+mn-ea"/>
                <a:cs typeface="+mn-cs"/>
              </a:rPr>
              <a:t>survival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was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better</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PLT </a:t>
            </a:r>
            <a:r>
              <a:rPr lang="es-ES" sz="1200" b="0" i="0" kern="1200" dirty="0" err="1">
                <a:solidFill>
                  <a:schemeClr val="tx1"/>
                </a:solidFill>
                <a:effectLst/>
                <a:latin typeface="+mn-lt"/>
                <a:ea typeface="+mn-ea"/>
                <a:cs typeface="+mn-cs"/>
              </a:rPr>
              <a:t>compared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LR. SLT </a:t>
            </a:r>
            <a:r>
              <a:rPr lang="es-ES" sz="1200" b="0" i="0" kern="1200" dirty="0" err="1">
                <a:solidFill>
                  <a:schemeClr val="tx1"/>
                </a:solidFill>
                <a:effectLst/>
                <a:latin typeface="+mn-lt"/>
                <a:ea typeface="+mn-ea"/>
                <a:cs typeface="+mn-cs"/>
              </a:rPr>
              <a:t>was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feasible</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only</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third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patients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recurred</a:t>
            </a:r>
            <a:r>
              <a:rPr lang="es-ES" sz="1200" b="0" i="0" kern="1200" dirty="0">
                <a:solidFill>
                  <a:schemeClr val="tx1"/>
                </a:solidFill>
                <a:effectLst/>
                <a:latin typeface="+mn-lt"/>
                <a:ea typeface="+mn-ea"/>
                <a:cs typeface="+mn-cs"/>
              </a:rPr>
              <a:t> after LR. Post SLT, short and </a:t>
            </a:r>
            <a:r>
              <a:rPr lang="es-ES" sz="1200" b="0" i="0" kern="1200" dirty="0" err="1">
                <a:solidFill>
                  <a:schemeClr val="tx1"/>
                </a:solidFill>
                <a:effectLst/>
                <a:latin typeface="+mn-lt"/>
                <a:ea typeface="+mn-ea"/>
                <a:cs typeface="+mn-cs"/>
              </a:rPr>
              <a:t>long-term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outcomes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were</a:t>
            </a:r>
            <a:r>
              <a:rPr lang="es-ES" sz="1200" b="0" i="0" kern="1200" dirty="0">
                <a:solidFill>
                  <a:schemeClr val="tx1"/>
                </a:solidFill>
                <a:effectLst/>
                <a:latin typeface="+mn-lt"/>
                <a:ea typeface="+mn-ea"/>
                <a:cs typeface="+mn-cs"/>
              </a:rPr>
              <a:t> comparable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PLT. </a:t>
            </a:r>
            <a:r>
              <a:rPr lang="es-ES" sz="1200" b="0" i="0" kern="1200" dirty="0" err="1">
                <a:solidFill>
                  <a:schemeClr val="tx1"/>
                </a:solidFill>
                <a:effectLst/>
                <a:latin typeface="+mn-lt"/>
                <a:ea typeface="+mn-ea"/>
                <a:cs typeface="+mn-cs"/>
              </a:rPr>
              <a:t>Better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patient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selection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resection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first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approach</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early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detection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recurrence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improve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outcomes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SLT </a:t>
            </a:r>
            <a:r>
              <a:rPr lang="es-ES" sz="1200" b="0" i="0" kern="1200" dirty="0" err="1">
                <a:solidFill>
                  <a:schemeClr val="tx1"/>
                </a:solidFill>
                <a:effectLst/>
                <a:latin typeface="+mn-lt"/>
                <a:ea typeface="+mn-ea"/>
                <a:cs typeface="+mn-cs"/>
              </a:rPr>
              <a:t>strategy</a:t>
            </a:r>
            <a:r>
              <a:rPr lang="es-ES" sz="1200" b="0" i="0" kern="1200" dirty="0">
                <a:solidFill>
                  <a:schemeClr val="tx1"/>
                </a:solidFill>
                <a:effectLst/>
                <a:latin typeface="+mn-lt"/>
                <a:ea typeface="+mn-ea"/>
                <a:cs typeface="+mn-cs"/>
              </a:rPr>
              <a:t>.</a:t>
            </a:r>
          </a:p>
          <a:p>
            <a:endParaRPr lang="es-ES" dirty="0"/>
          </a:p>
          <a:p>
            <a:endParaRPr lang="es-ES" dirty="0"/>
          </a:p>
          <a:p>
            <a:r>
              <a:rPr lang="es-ES" b="1" dirty="0"/>
              <a:t>OS</a:t>
            </a:r>
            <a:r>
              <a:rPr lang="es-ES" dirty="0"/>
              <a:t> → </a:t>
            </a:r>
            <a:r>
              <a:rPr lang="es-ES" i="1" dirty="0" err="1"/>
              <a:t>Overall</a:t>
            </a:r>
            <a:r>
              <a:rPr lang="es-ES" i="1" dirty="0"/>
              <a:t> </a:t>
            </a:r>
            <a:r>
              <a:rPr lang="es-ES" i="1" dirty="0" err="1"/>
              <a:t>Survival</a:t>
            </a:r>
            <a:r>
              <a:rPr lang="es-ES" dirty="0"/>
              <a:t> → </a:t>
            </a:r>
            <a:r>
              <a:rPr lang="es-ES" b="1" dirty="0"/>
              <a:t>Supervivencia global</a:t>
            </a:r>
            <a:br>
              <a:rPr lang="es-ES" dirty="0"/>
            </a:br>
            <a:r>
              <a:rPr lang="es-ES" dirty="0"/>
              <a:t>Tiempo desde el trasplante (o desde la resección, según el estudio) hasta la muerte por cualquier causa.</a:t>
            </a:r>
          </a:p>
          <a:p>
            <a:r>
              <a:rPr lang="es-ES" b="1" dirty="0"/>
              <a:t>DFS</a:t>
            </a:r>
            <a:r>
              <a:rPr lang="es-ES" dirty="0"/>
              <a:t> → </a:t>
            </a:r>
            <a:r>
              <a:rPr lang="es-ES" i="1" dirty="0" err="1"/>
              <a:t>Disease</a:t>
            </a:r>
            <a:r>
              <a:rPr lang="es-ES" i="1" dirty="0"/>
              <a:t>-Free </a:t>
            </a:r>
            <a:r>
              <a:rPr lang="es-ES" i="1" dirty="0" err="1"/>
              <a:t>Survival</a:t>
            </a:r>
            <a:r>
              <a:rPr lang="es-ES" dirty="0"/>
              <a:t> → </a:t>
            </a:r>
            <a:r>
              <a:rPr lang="es-ES" b="1" dirty="0"/>
              <a:t>Supervivencia libre de enfermedad (o recurrencia)</a:t>
            </a:r>
            <a:br>
              <a:rPr lang="es-ES" dirty="0"/>
            </a:br>
            <a:r>
              <a:rPr lang="es-ES" dirty="0"/>
              <a:t>Tiempo desde el trasplante hasta la recurrencia tumoral o la muerte.</a:t>
            </a:r>
          </a:p>
          <a:p>
            <a:r>
              <a:rPr lang="es-ES" b="1" dirty="0"/>
              <a:t>SLT</a:t>
            </a:r>
            <a:r>
              <a:rPr lang="es-ES" dirty="0"/>
              <a:t> → </a:t>
            </a:r>
            <a:r>
              <a:rPr lang="es-ES" i="1" dirty="0" err="1"/>
              <a:t>Salvage</a:t>
            </a:r>
            <a:r>
              <a:rPr lang="es-ES" i="1" dirty="0"/>
              <a:t> </a:t>
            </a:r>
            <a:r>
              <a:rPr lang="es-ES" i="1" dirty="0" err="1"/>
              <a:t>Liver</a:t>
            </a:r>
            <a:r>
              <a:rPr lang="es-ES" i="1" dirty="0"/>
              <a:t> </a:t>
            </a:r>
            <a:r>
              <a:rPr lang="es-ES" i="1" dirty="0" err="1"/>
              <a:t>Transplantation</a:t>
            </a:r>
            <a:r>
              <a:rPr lang="es-ES" dirty="0"/>
              <a:t> → </a:t>
            </a:r>
            <a:r>
              <a:rPr lang="es-ES" b="1" dirty="0"/>
              <a:t>Trasplante hepático de rescate</a:t>
            </a:r>
            <a:br>
              <a:rPr lang="es-ES" dirty="0"/>
            </a:br>
            <a:r>
              <a:rPr lang="es-ES" dirty="0"/>
              <a:t>Trasplante realizado tras una </a:t>
            </a:r>
            <a:r>
              <a:rPr lang="es-ES" b="1" dirty="0"/>
              <a:t>resección hepática previa</a:t>
            </a:r>
            <a:r>
              <a:rPr lang="es-ES" dirty="0"/>
              <a:t>, generalmente por recurrencia tumoral o descompensación hepática.</a:t>
            </a:r>
          </a:p>
          <a:p>
            <a:r>
              <a:rPr lang="es-ES" b="1" dirty="0"/>
              <a:t>PLT</a:t>
            </a:r>
            <a:r>
              <a:rPr lang="es-ES" dirty="0"/>
              <a:t> → </a:t>
            </a:r>
            <a:r>
              <a:rPr lang="es-ES" i="1" dirty="0" err="1"/>
              <a:t>Primary</a:t>
            </a:r>
            <a:r>
              <a:rPr lang="es-ES" i="1" dirty="0"/>
              <a:t> </a:t>
            </a:r>
            <a:r>
              <a:rPr lang="es-ES" i="1" dirty="0" err="1"/>
              <a:t>Liver</a:t>
            </a:r>
            <a:r>
              <a:rPr lang="es-ES" i="1" dirty="0"/>
              <a:t> </a:t>
            </a:r>
            <a:r>
              <a:rPr lang="es-ES" i="1" dirty="0" err="1"/>
              <a:t>Transplantation</a:t>
            </a:r>
            <a:r>
              <a:rPr lang="es-ES" dirty="0"/>
              <a:t> → </a:t>
            </a:r>
            <a:r>
              <a:rPr lang="es-ES" b="1" dirty="0"/>
              <a:t>Trasplante hepático primario</a:t>
            </a:r>
            <a:br>
              <a:rPr lang="es-ES" dirty="0"/>
            </a:br>
            <a:r>
              <a:rPr lang="es-ES" dirty="0"/>
              <a:t>Trasplante realizado como </a:t>
            </a:r>
            <a:r>
              <a:rPr lang="es-ES" b="1" dirty="0"/>
              <a:t>primer tratamiento</a:t>
            </a:r>
            <a:r>
              <a:rPr lang="es-ES" dirty="0"/>
              <a:t> sin cirugía previa del tumor.</a:t>
            </a:r>
          </a:p>
          <a:p>
            <a:endParaRPr lang="es-ES" dirty="0"/>
          </a:p>
        </p:txBody>
      </p:sp>
      <p:sp>
        <p:nvSpPr>
          <p:cNvPr id="4" name="Marcador de número de diapositiva 3">
            <a:extLst>
              <a:ext uri="{FF2B5EF4-FFF2-40B4-BE49-F238E27FC236}">
                <a16:creationId xmlns:a16="http://schemas.microsoft.com/office/drawing/2014/main" id="{3088E1F2-EE35-EAD5-D74B-53A5FFCC7C87}"/>
              </a:ext>
            </a:extLst>
          </p:cNvPr>
          <p:cNvSpPr>
            <a:spLocks noGrp="1"/>
          </p:cNvSpPr>
          <p:nvPr>
            <p:ph type="sldNum" sz="quarter" idx="5"/>
          </p:nvPr>
        </p:nvSpPr>
        <p:spPr/>
        <p:txBody>
          <a:bodyPr/>
          <a:lstStyle/>
          <a:p>
            <a:fld id="{665760B9-3918-0340-976F-B5FEE8B0883C}" type="slidenum">
              <a:rPr lang="es-ES" smtClean="0"/>
              <a:t>17</a:t>
            </a:fld>
            <a:endParaRPr lang="es-ES"/>
          </a:p>
        </p:txBody>
      </p:sp>
    </p:spTree>
    <p:extLst>
      <p:ext uri="{BB962C8B-B14F-4D97-AF65-F5344CB8AC3E}">
        <p14:creationId xmlns:p14="http://schemas.microsoft.com/office/powerpoint/2010/main" val="286265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Factores que habitualmente motivan un enfoque “ab initio”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buNone/>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Los estudios y revisiones señalan varios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factores patológicos y clínicos</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que, cuando aparecen tras la resección, llevan a discutir el trasplante precoz:</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Microinvasión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vascular (microvascular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invasion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Grado de diferenciación pobre (G3)</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Nódulos satélites o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multifocalidad</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oculta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Margen quirúrgico estrecho/invasión de la cápsula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Elevación persistente de AFP o comportamiento tumoral agresivo en anatomía patológica.</a:t>
            </a:r>
            <a:b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b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Cuando estos factores están presentes, algunos centros proponen ofertar trasplante “ab initio” por el alto riesgo de recurrencia.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Histological predictors of aggressive recurrence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665760B9-3918-0340-976F-B5FEE8B0883C}" type="slidenum">
              <a:rPr lang="es-ES" smtClean="0"/>
              <a:t>18</a:t>
            </a:fld>
            <a:endParaRPr lang="es-ES"/>
          </a:p>
        </p:txBody>
      </p:sp>
    </p:spTree>
    <p:extLst>
      <p:ext uri="{BB962C8B-B14F-4D97-AF65-F5344CB8AC3E}">
        <p14:creationId xmlns:p14="http://schemas.microsoft.com/office/powerpoint/2010/main" val="2921099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54258-38A9-C9B3-DB38-415C193744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98B51F-C00B-F695-7BA4-D1CEA77CB2C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DD9308-0F6B-C6D7-8C82-C22151287837}"/>
              </a:ext>
            </a:extLst>
          </p:cNvPr>
          <p:cNvSpPr>
            <a:spLocks noGrp="1"/>
          </p:cNvSpPr>
          <p:nvPr>
            <p:ph type="body" idx="1"/>
          </p:nvPr>
        </p:nvSpPr>
        <p:spPr/>
        <p:txBody>
          <a:bodyPr/>
          <a:lstStyle/>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Factores que habitualmente motivan un enfoque “ab initio”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buNone/>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Los estudios y revisiones señalan varios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factores patológicos y clínicos</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que, cuando aparecen tras la resección, llevan a discutir el trasplante precoz:</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Microinvasión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vascular (microvascular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invasion</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Grado de diferenciación pobre (G3)</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Nódulos satélites o </a:t>
            </a:r>
            <a:r>
              <a:rPr lang="es-ES" sz="1200" b="1" kern="0" dirty="0" err="1">
                <a:effectLst/>
                <a:latin typeface="Times New Roman" panose="02020603050405020304" pitchFamily="18" charset="0"/>
                <a:ea typeface="Times New Roman" panose="02020603050405020304" pitchFamily="18" charset="0"/>
                <a:cs typeface="Arial" panose="020B0604020202020204" pitchFamily="34" charset="0"/>
              </a:rPr>
              <a:t>multifocalidad</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 oculta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Margen quirúrgico estrecho/invasión de la cápsula</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Elevación persistente de AFP o comportamiento tumoral agresivo en anatomía patológica.</a:t>
            </a:r>
            <a:b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b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Cuando estos factores están presentes, algunos centros proponen ofertar trasplante “ab initio” por el alto riesgo de recurrencia.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Histological predictors of aggressive recurrence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p>
          <a:p>
            <a:pPr marL="342900" lvl="0" indent="-342900">
              <a:lnSpc>
                <a:spcPct val="115000"/>
              </a:lnSpc>
              <a:spcAft>
                <a:spcPts val="800"/>
              </a:spcAft>
              <a:buSzPts val="1000"/>
              <a:buFont typeface="Symbol" pitchFamily="2" charset="2"/>
              <a:buChar char=""/>
              <a:tabLst>
                <a:tab pos="457200" algn="l"/>
              </a:tabLst>
            </a:pPr>
            <a:endParaRPr lang="es-ES" sz="1200" kern="0" dirty="0">
              <a:effectLst/>
              <a:latin typeface="Times New Roman" panose="02020603050405020304" pitchFamily="18" charset="0"/>
              <a:ea typeface="DengXian" panose="02010600030101010101" pitchFamily="2" charset="-122"/>
              <a:cs typeface="Arial" panose="020B0604020202020204" pitchFamily="34" charset="0"/>
            </a:endParaRPr>
          </a:p>
          <a:p>
            <a:r>
              <a:rPr lang="en-US" sz="1200" b="1" kern="1200" dirty="0" err="1">
                <a:solidFill>
                  <a:schemeClr val="tx1"/>
                </a:solidFill>
                <a:effectLst/>
                <a:latin typeface="+mn-lt"/>
                <a:ea typeface="+mn-ea"/>
                <a:cs typeface="+mn-cs"/>
              </a:rPr>
              <a:t>Predictores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histológicos</a:t>
            </a:r>
            <a:r>
              <a:rPr lang="en-US" sz="1200" b="1" kern="1200" dirty="0">
                <a:solidFill>
                  <a:schemeClr val="tx1"/>
                </a:solidFill>
                <a:effectLst/>
                <a:latin typeface="+mn-lt"/>
                <a:ea typeface="+mn-ea"/>
                <a:cs typeface="+mn-cs"/>
              </a:rPr>
              <a:t> de </a:t>
            </a:r>
            <a:r>
              <a:rPr lang="en-US" sz="1200" b="1" kern="1200" dirty="0" err="1">
                <a:solidFill>
                  <a:schemeClr val="tx1"/>
                </a:solidFill>
                <a:effectLst/>
                <a:latin typeface="+mn-lt"/>
                <a:ea typeface="+mn-ea"/>
                <a:cs typeface="+mn-cs"/>
              </a:rPr>
              <a:t>recurrencia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agresiva</a:t>
            </a:r>
            <a:r>
              <a:rPr lang="en-US" sz="1200" b="1" kern="1200" dirty="0">
                <a:solidFill>
                  <a:schemeClr val="tx1"/>
                </a:solidFill>
                <a:effectLst/>
                <a:latin typeface="+mn-lt"/>
                <a:ea typeface="+mn-ea"/>
                <a:cs typeface="+mn-cs"/>
              </a:rPr>
              <a:t> del carcinoma </a:t>
            </a:r>
            <a:r>
              <a:rPr lang="en-US" sz="1200" b="1" kern="1200" dirty="0" err="1">
                <a:solidFill>
                  <a:schemeClr val="tx1"/>
                </a:solidFill>
                <a:effectLst/>
                <a:latin typeface="+mn-lt"/>
                <a:ea typeface="+mn-ea"/>
                <a:cs typeface="+mn-cs"/>
              </a:rPr>
              <a:t>hepatocelular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tras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resección</a:t>
            </a:r>
            <a:endParaRPr lang="es-E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Referencia</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Fuster-Anglada C, Mauro E, Ferrer-</a:t>
            </a:r>
            <a:r>
              <a:rPr lang="en-US" sz="1200" kern="1200" dirty="0" err="1">
                <a:solidFill>
                  <a:schemeClr val="tx1"/>
                </a:solidFill>
                <a:effectLst/>
                <a:latin typeface="+mn-lt"/>
                <a:ea typeface="+mn-ea"/>
                <a:cs typeface="+mn-cs"/>
              </a:rPr>
              <a:t>Fàbrega</a:t>
            </a:r>
            <a:r>
              <a:rPr lang="en-US" sz="1200" kern="1200" dirty="0">
                <a:solidFill>
                  <a:schemeClr val="tx1"/>
                </a:solidFill>
                <a:effectLst/>
                <a:latin typeface="+mn-lt"/>
                <a:ea typeface="+mn-ea"/>
                <a:cs typeface="+mn-cs"/>
              </a:rPr>
              <a:t> J, et al. Histological predictors of aggressive recurrence of hepatocellular carcinoma after liver resection. J Hepatol. 2024;81:995–1004. DOI: 10.1016/j.jhep.2024.06.018</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Diseño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retrospectivo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unicéntrico</a:t>
            </a:r>
            <a:r>
              <a:rPr lang="en-US" sz="1200" kern="1200" dirty="0">
                <a:solidFill>
                  <a:schemeClr val="tx1"/>
                </a:solidFill>
                <a:effectLst/>
                <a:latin typeface="+mn-lt"/>
                <a:ea typeface="+mn-ea"/>
                <a:cs typeface="+mn-cs"/>
              </a:rPr>
              <a:t> (Hospital </a:t>
            </a:r>
            <a:r>
              <a:rPr lang="en-US" sz="1200" kern="1200" dirty="0" err="1">
                <a:solidFill>
                  <a:schemeClr val="tx1"/>
                </a:solidFill>
                <a:effectLst/>
                <a:latin typeface="+mn-lt"/>
                <a:ea typeface="+mn-ea"/>
                <a:cs typeface="+mn-cs"/>
              </a:rPr>
              <a:t>Clínic</a:t>
            </a:r>
            <a:r>
              <a:rPr lang="en-US" sz="1200" kern="1200" dirty="0">
                <a:solidFill>
                  <a:schemeClr val="tx1"/>
                </a:solidFill>
                <a:effectLst/>
                <a:latin typeface="+mn-lt"/>
                <a:ea typeface="+mn-ea"/>
                <a:cs typeface="+mn-cs"/>
              </a:rPr>
              <a:t> de Barcelona, 2000–2020).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Población: 218 </a:t>
            </a:r>
            <a:r>
              <a:rPr lang="en-US" sz="1200" kern="1200" dirty="0" err="1">
                <a:solidFill>
                  <a:schemeClr val="tx1"/>
                </a:solidFill>
                <a:effectLst/>
                <a:latin typeface="+mn-lt"/>
                <a:ea typeface="+mn-ea"/>
                <a:cs typeface="+mn-cs"/>
              </a:rPr>
              <a:t>pacientes</a:t>
            </a:r>
            <a:r>
              <a:rPr lang="en-US" sz="1200" kern="1200" dirty="0">
                <a:solidFill>
                  <a:schemeClr val="tx1"/>
                </a:solidFill>
                <a:effectLst/>
                <a:latin typeface="+mn-lt"/>
                <a:ea typeface="+mn-ea"/>
                <a:cs typeface="+mn-cs"/>
              </a:rPr>
              <a:t> con HCC </a:t>
            </a:r>
            <a:r>
              <a:rPr lang="en-US" sz="1200" kern="1200" dirty="0" err="1">
                <a:solidFill>
                  <a:schemeClr val="tx1"/>
                </a:solidFill>
                <a:effectLst/>
                <a:latin typeface="+mn-lt"/>
                <a:ea typeface="+mn-ea"/>
                <a:cs typeface="+mn-cs"/>
              </a:rPr>
              <a:t>único</a:t>
            </a:r>
            <a:r>
              <a:rPr lang="en-US" sz="1200" kern="1200" dirty="0">
                <a:solidFill>
                  <a:schemeClr val="tx1"/>
                </a:solidFill>
                <a:effectLst/>
                <a:latin typeface="+mn-lt"/>
                <a:ea typeface="+mn-ea"/>
                <a:cs typeface="+mn-cs"/>
              </a:rPr>
              <a:t> (BCLC 0–A), </a:t>
            </a:r>
            <a:r>
              <a:rPr lang="en-US" sz="1200" kern="1200" dirty="0" err="1">
                <a:solidFill>
                  <a:schemeClr val="tx1"/>
                </a:solidFill>
                <a:effectLst/>
                <a:latin typeface="+mn-lt"/>
                <a:ea typeface="+mn-ea"/>
                <a:cs typeface="+mn-cs"/>
              </a:rPr>
              <a:t>función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hepática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preservada</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Evaluación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análisis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histológico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ciego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patólogos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concordancia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κ</a:t>
            </a:r>
            <a:r>
              <a:rPr lang="en-US" sz="1200" kern="1200" dirty="0">
                <a:solidFill>
                  <a:schemeClr val="tx1"/>
                </a:solidFill>
                <a:effectLst/>
                <a:latin typeface="+mn-lt"/>
                <a:ea typeface="+mn-ea"/>
                <a:cs typeface="+mn-cs"/>
              </a:rPr>
              <a:t> 0.7–0.8.</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Definición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recurrencia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agresiva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primera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recurrencia</a:t>
            </a:r>
            <a:r>
              <a:rPr lang="en-US" sz="1200" kern="1200" dirty="0">
                <a:solidFill>
                  <a:schemeClr val="tx1"/>
                </a:solidFill>
                <a:effectLst/>
                <a:latin typeface="+mn-lt"/>
                <a:ea typeface="+mn-ea"/>
                <a:cs typeface="+mn-cs"/>
              </a:rPr>
              <a:t> fuera de </a:t>
            </a:r>
            <a:r>
              <a:rPr lang="en-US" sz="1200" kern="1200" dirty="0" err="1">
                <a:solidFill>
                  <a:schemeClr val="tx1"/>
                </a:solidFill>
                <a:effectLst/>
                <a:latin typeface="+mn-lt"/>
                <a:ea typeface="+mn-ea"/>
                <a:cs typeface="+mn-cs"/>
              </a:rPr>
              <a:t>criterios</a:t>
            </a:r>
            <a:r>
              <a:rPr lang="en-US" sz="1200" kern="1200" dirty="0">
                <a:solidFill>
                  <a:schemeClr val="tx1"/>
                </a:solidFill>
                <a:effectLst/>
                <a:latin typeface="+mn-lt"/>
                <a:ea typeface="+mn-ea"/>
                <a:cs typeface="+mn-cs"/>
              </a:rPr>
              <a:t> de Milán.</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Resultados</a:t>
            </a:r>
            <a:r>
              <a:rPr lang="en-US" sz="1200" b="1" kern="1200" dirty="0">
                <a:solidFill>
                  <a:schemeClr val="tx1"/>
                </a:solidFill>
                <a:effectLst/>
                <a:latin typeface="+mn-lt"/>
                <a:ea typeface="+mn-ea"/>
                <a:cs typeface="+mn-cs"/>
              </a:rPr>
              <a:t> clave</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Recurrencia</a:t>
            </a:r>
            <a:r>
              <a:rPr lang="en-US" sz="1200" kern="1200" dirty="0">
                <a:solidFill>
                  <a:schemeClr val="tx1"/>
                </a:solidFill>
                <a:effectLst/>
                <a:latin typeface="+mn-lt"/>
                <a:ea typeface="+mn-ea"/>
                <a:cs typeface="+mn-cs"/>
              </a:rPr>
              <a:t> global: 58%; </a:t>
            </a:r>
            <a:r>
              <a:rPr lang="en-US" sz="1200" kern="1200" dirty="0" err="1">
                <a:solidFill>
                  <a:schemeClr val="tx1"/>
                </a:solidFill>
                <a:effectLst/>
                <a:latin typeface="+mn-lt"/>
                <a:ea typeface="+mn-ea"/>
                <a:cs typeface="+mn-cs"/>
              </a:rPr>
              <a:t>agresiva</a:t>
            </a:r>
            <a:r>
              <a:rPr lang="en-US" sz="1200" kern="1200" dirty="0">
                <a:solidFill>
                  <a:schemeClr val="tx1"/>
                </a:solidFill>
                <a:effectLst/>
                <a:latin typeface="+mn-lt"/>
                <a:ea typeface="+mn-ea"/>
                <a:cs typeface="+mn-cs"/>
              </a:rPr>
              <a:t>: 35%.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Supervivencia</a:t>
            </a:r>
            <a:r>
              <a:rPr lang="en-US" sz="1200" kern="1200" dirty="0">
                <a:solidFill>
                  <a:schemeClr val="tx1"/>
                </a:solidFill>
                <a:effectLst/>
                <a:latin typeface="+mn-lt"/>
                <a:ea typeface="+mn-ea"/>
                <a:cs typeface="+mn-cs"/>
              </a:rPr>
              <a:t> a 5 </a:t>
            </a:r>
            <a:r>
              <a:rPr lang="en-US" sz="1200" kern="1200" dirty="0" err="1">
                <a:solidFill>
                  <a:schemeClr val="tx1"/>
                </a:solidFill>
                <a:effectLst/>
                <a:latin typeface="+mn-lt"/>
                <a:ea typeface="+mn-ea"/>
                <a:cs typeface="+mn-cs"/>
              </a:rPr>
              <a:t>años</a:t>
            </a:r>
            <a:r>
              <a:rPr lang="en-US" sz="1200" kern="1200" dirty="0">
                <a:solidFill>
                  <a:schemeClr val="tx1"/>
                </a:solidFill>
                <a:effectLst/>
                <a:latin typeface="+mn-lt"/>
                <a:ea typeface="+mn-ea"/>
                <a:cs typeface="+mn-cs"/>
              </a:rPr>
              <a:t>: 81%.</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mVI</a:t>
            </a:r>
            <a:r>
              <a:rPr lang="en-US" sz="1200" kern="1200" dirty="0">
                <a:solidFill>
                  <a:schemeClr val="tx1"/>
                </a:solidFill>
                <a:effectLst/>
                <a:latin typeface="+mn-lt"/>
                <a:ea typeface="+mn-ea"/>
                <a:cs typeface="+mn-cs"/>
              </a:rPr>
              <a:t>/S </a:t>
            </a:r>
            <a:r>
              <a:rPr lang="en-US" sz="1200" kern="1200" dirty="0" err="1">
                <a:solidFill>
                  <a:schemeClr val="tx1"/>
                </a:solidFill>
                <a:effectLst/>
                <a:latin typeface="+mn-lt"/>
                <a:ea typeface="+mn-ea"/>
                <a:cs typeface="+mn-cs"/>
              </a:rPr>
              <a:t>presente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39%, </a:t>
            </a:r>
            <a:r>
              <a:rPr lang="en-US" sz="1200" kern="1200" dirty="0" err="1">
                <a:solidFill>
                  <a:schemeClr val="tx1"/>
                </a:solidFill>
                <a:effectLst/>
                <a:latin typeface="+mn-lt"/>
                <a:ea typeface="+mn-ea"/>
                <a:cs typeface="+mn-cs"/>
              </a:rPr>
              <a:t>único</a:t>
            </a:r>
            <a:r>
              <a:rPr lang="en-US" sz="1200" kern="1200" dirty="0">
                <a:solidFill>
                  <a:schemeClr val="tx1"/>
                </a:solidFill>
                <a:effectLst/>
                <a:latin typeface="+mn-lt"/>
                <a:ea typeface="+mn-ea"/>
                <a:cs typeface="+mn-cs"/>
              </a:rPr>
              <a:t> predictor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 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Recurrencia</a:t>
            </a:r>
            <a:r>
              <a:rPr lang="en-US" sz="1200" kern="1200" dirty="0">
                <a:solidFill>
                  <a:schemeClr val="tx1"/>
                </a:solidFill>
                <a:effectLst/>
                <a:latin typeface="+mn-lt"/>
                <a:ea typeface="+mn-ea"/>
                <a:cs typeface="+mn-cs"/>
              </a:rPr>
              <a:t> (HR 1.83)</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Recurrencia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agresiva</a:t>
            </a:r>
            <a:r>
              <a:rPr lang="en-US" sz="1200" kern="1200" dirty="0">
                <a:solidFill>
                  <a:schemeClr val="tx1"/>
                </a:solidFill>
                <a:effectLst/>
                <a:latin typeface="+mn-lt"/>
                <a:ea typeface="+mn-ea"/>
                <a:cs typeface="+mn-cs"/>
              </a:rPr>
              <a:t> (HR 3.31)</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Mortalidad</a:t>
            </a:r>
            <a:r>
              <a:rPr lang="en-US" sz="1200" kern="1200" dirty="0">
                <a:solidFill>
                  <a:schemeClr val="tx1"/>
                </a:solidFill>
                <a:effectLst/>
                <a:latin typeface="+mn-lt"/>
                <a:ea typeface="+mn-ea"/>
                <a:cs typeface="+mn-cs"/>
              </a:rPr>
              <a:t> (HR 2.23)</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El MTM-HCC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VETC se </a:t>
            </a:r>
            <a:r>
              <a:rPr lang="en-US" sz="1200" kern="1200" dirty="0" err="1">
                <a:solidFill>
                  <a:schemeClr val="tx1"/>
                </a:solidFill>
                <a:effectLst/>
                <a:latin typeface="+mn-lt"/>
                <a:ea typeface="+mn-ea"/>
                <a:cs typeface="+mn-cs"/>
              </a:rPr>
              <a:t>asociaron</a:t>
            </a:r>
            <a:r>
              <a:rPr lang="en-US" sz="1200" kern="1200" dirty="0">
                <a:solidFill>
                  <a:schemeClr val="tx1"/>
                </a:solidFill>
                <a:effectLst/>
                <a:latin typeface="+mn-lt"/>
                <a:ea typeface="+mn-ea"/>
                <a:cs typeface="+mn-cs"/>
              </a:rPr>
              <a:t> con mayor </a:t>
            </a:r>
            <a:r>
              <a:rPr lang="en-US" sz="1200" kern="1200" dirty="0" err="1">
                <a:solidFill>
                  <a:schemeClr val="tx1"/>
                </a:solidFill>
                <a:effectLst/>
                <a:latin typeface="+mn-lt"/>
                <a:ea typeface="+mn-ea"/>
                <a:cs typeface="+mn-cs"/>
              </a:rPr>
              <a:t>agresividad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histológica</a:t>
            </a:r>
            <a:r>
              <a:rPr lang="en-US" sz="1200" kern="1200" dirty="0">
                <a:solidFill>
                  <a:schemeClr val="tx1"/>
                </a:solidFill>
                <a:effectLst/>
                <a:latin typeface="+mn-lt"/>
                <a:ea typeface="+mn-ea"/>
                <a:cs typeface="+mn-cs"/>
              </a:rPr>
              <a:t> (AFP↑, </a:t>
            </a:r>
            <a:r>
              <a:rPr lang="en-US" sz="1200" kern="1200" dirty="0" err="1">
                <a:solidFill>
                  <a:schemeClr val="tx1"/>
                </a:solidFill>
                <a:effectLst/>
                <a:latin typeface="+mn-lt"/>
                <a:ea typeface="+mn-ea"/>
                <a:cs typeface="+mn-cs"/>
              </a:rPr>
              <a:t>peor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diferenciación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sin valor </a:t>
            </a:r>
            <a:r>
              <a:rPr lang="en-US" sz="1200" kern="1200" dirty="0" err="1">
                <a:solidFill>
                  <a:schemeClr val="tx1"/>
                </a:solidFill>
                <a:effectLst/>
                <a:latin typeface="+mn-lt"/>
                <a:ea typeface="+mn-ea"/>
                <a:cs typeface="+mn-cs"/>
              </a:rPr>
              <a:t>pronóstico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Interpretación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crítica</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pacientes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quirúrgicamente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seleccionados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pronóstico</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patrón</a:t>
            </a:r>
            <a:r>
              <a:rPr lang="en-US" sz="1200" kern="1200" dirty="0">
                <a:solidFill>
                  <a:schemeClr val="tx1"/>
                </a:solidFill>
                <a:effectLst/>
                <a:latin typeface="+mn-lt"/>
                <a:ea typeface="+mn-ea"/>
                <a:cs typeface="+mn-cs"/>
              </a:rPr>
              <a:t> MTM-HCC se </a:t>
            </a:r>
            <a:r>
              <a:rPr lang="en-US" sz="1200" kern="1200" dirty="0" err="1">
                <a:solidFill>
                  <a:schemeClr val="tx1"/>
                </a:solidFill>
                <a:effectLst/>
                <a:latin typeface="+mn-lt"/>
                <a:ea typeface="+mn-ea"/>
                <a:cs typeface="+mn-cs"/>
              </a:rPr>
              <a:t>diluye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debido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colinealidad</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mVI</a:t>
            </a:r>
            <a:r>
              <a:rPr lang="en-US" sz="1200" kern="1200" dirty="0">
                <a:solidFill>
                  <a:schemeClr val="tx1"/>
                </a:solidFill>
                <a:effectLst/>
                <a:latin typeface="+mn-lt"/>
                <a:ea typeface="+mn-ea"/>
                <a:cs typeface="+mn-cs"/>
              </a:rPr>
              <a:t>/S, </a:t>
            </a:r>
            <a:r>
              <a:rPr lang="en-US" sz="1200" kern="1200" dirty="0" err="1">
                <a:solidFill>
                  <a:schemeClr val="tx1"/>
                </a:solidFill>
                <a:effectLst/>
                <a:latin typeface="+mn-lt"/>
                <a:ea typeface="+mn-ea"/>
                <a:cs typeface="+mn-cs"/>
              </a:rPr>
              <a:t>verdadero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determinante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riesgo</a:t>
            </a:r>
            <a:r>
              <a:rPr lang="en-US" sz="1200" kern="1200" dirty="0">
                <a:solidFill>
                  <a:schemeClr val="tx1"/>
                </a:solidFill>
                <a:effectLst/>
                <a:latin typeface="+mn-lt"/>
                <a:ea typeface="+mn-ea"/>
                <a:cs typeface="+mn-cs"/>
              </a:rPr>
              <a:t>. TLS </a:t>
            </a:r>
            <a:r>
              <a:rPr lang="en-US" sz="1200" kern="1200" dirty="0" err="1">
                <a:solidFill>
                  <a:schemeClr val="tx1"/>
                </a:solidFill>
                <a:effectLst/>
                <a:latin typeface="+mn-lt"/>
                <a:ea typeface="+mn-ea"/>
                <a:cs typeface="+mn-cs"/>
              </a:rPr>
              <a:t>mostró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variabilidad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interobservador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limitando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clínica</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hallazgo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mVI</a:t>
            </a:r>
            <a:r>
              <a:rPr lang="en-US" sz="1200" kern="1200" dirty="0">
                <a:solidFill>
                  <a:schemeClr val="tx1"/>
                </a:solidFill>
                <a:effectLst/>
                <a:latin typeface="+mn-lt"/>
                <a:ea typeface="+mn-ea"/>
                <a:cs typeface="+mn-cs"/>
              </a:rPr>
              <a:t>/S </a:t>
            </a:r>
            <a:r>
              <a:rPr lang="en-US" sz="1200" kern="1200" dirty="0" err="1">
                <a:solidFill>
                  <a:schemeClr val="tx1"/>
                </a:solidFill>
                <a:effectLst/>
                <a:latin typeface="+mn-lt"/>
                <a:ea typeface="+mn-ea"/>
                <a:cs typeface="+mn-cs"/>
              </a:rPr>
              <a:t>justifica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estrategias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trasplante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hepático</a:t>
            </a:r>
            <a:r>
              <a:rPr lang="en-US" sz="1200" kern="1200" dirty="0">
                <a:solidFill>
                  <a:schemeClr val="tx1"/>
                </a:solidFill>
                <a:effectLst/>
                <a:latin typeface="+mn-lt"/>
                <a:ea typeface="+mn-ea"/>
                <a:cs typeface="+mn-cs"/>
              </a:rPr>
              <a:t> ab initio o </a:t>
            </a:r>
            <a:r>
              <a:rPr lang="en-US" sz="1200" kern="1200" dirty="0" err="1">
                <a:solidFill>
                  <a:schemeClr val="tx1"/>
                </a:solidFill>
                <a:effectLst/>
                <a:latin typeface="+mn-lt"/>
                <a:ea typeface="+mn-ea"/>
                <a:cs typeface="+mn-cs"/>
              </a:rPr>
              <a:t>inmunoterapia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adyuvante</a:t>
            </a:r>
            <a:r>
              <a:rPr lang="en-US"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Esquemas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conceptuales</a:t>
            </a:r>
            <a:endParaRPr lang="es-ES" sz="1200" b="1"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Relación</a:t>
            </a:r>
            <a:r>
              <a:rPr lang="en-US" sz="1200" kern="1200" dirty="0">
                <a:solidFill>
                  <a:schemeClr val="tx1"/>
                </a:solidFill>
                <a:effectLst/>
                <a:latin typeface="+mn-lt"/>
                <a:ea typeface="+mn-ea"/>
                <a:cs typeface="+mn-cs"/>
              </a:rPr>
              <a:t> entre </a:t>
            </a:r>
            <a:r>
              <a:rPr lang="en-US" sz="1200" kern="1200" dirty="0" err="1">
                <a:solidFill>
                  <a:schemeClr val="tx1"/>
                </a:solidFill>
                <a:effectLst/>
                <a:latin typeface="+mn-lt"/>
                <a:ea typeface="+mn-ea"/>
                <a:cs typeface="+mn-cs"/>
              </a:rPr>
              <a:t>patrones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histológicos</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riesgo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recurrencia</a:t>
            </a:r>
            <a:r>
              <a:rPr lang="en-US" sz="1200" kern="1200" dirty="0">
                <a:solidFill>
                  <a:schemeClr val="tx1"/>
                </a:solidFill>
                <a:effectLst/>
                <a:latin typeface="+mn-lt"/>
                <a:ea typeface="+mn-ea"/>
                <a:cs typeface="+mn-cs"/>
              </a:rPr>
              <a:t>:</a:t>
            </a:r>
          </a:p>
          <a:p>
            <a:r>
              <a:rPr lang="en-US" sz="1200" b="1" kern="1200" dirty="0" err="1">
                <a:solidFill>
                  <a:schemeClr val="tx1"/>
                </a:solidFill>
                <a:effectLst/>
                <a:latin typeface="+mn-lt"/>
                <a:ea typeface="+mn-ea"/>
                <a:cs typeface="+mn-cs"/>
              </a:rPr>
              <a:t>Conclusión</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microinvasión</a:t>
            </a:r>
            <a:r>
              <a:rPr lang="en-US" sz="1200" kern="1200" dirty="0">
                <a:solidFill>
                  <a:schemeClr val="tx1"/>
                </a:solidFill>
                <a:effectLst/>
                <a:latin typeface="+mn-lt"/>
                <a:ea typeface="+mn-ea"/>
                <a:cs typeface="+mn-cs"/>
              </a:rPr>
              <a:t> vascular y/o </a:t>
            </a:r>
            <a:r>
              <a:rPr lang="en-US" sz="1200" kern="1200" dirty="0" err="1">
                <a:solidFill>
                  <a:schemeClr val="tx1"/>
                </a:solidFill>
                <a:effectLst/>
                <a:latin typeface="+mn-lt"/>
                <a:ea typeface="+mn-ea"/>
                <a:cs typeface="+mn-cs"/>
              </a:rPr>
              <a:t>satelitosis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mVI</a:t>
            </a:r>
            <a:r>
              <a:rPr lang="en-US" sz="1200" kern="1200" dirty="0">
                <a:solidFill>
                  <a:schemeClr val="tx1"/>
                </a:solidFill>
                <a:effectLst/>
                <a:latin typeface="+mn-lt"/>
                <a:ea typeface="+mn-ea"/>
                <a:cs typeface="+mn-cs"/>
              </a:rPr>
              <a:t>/S) es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único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marcador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histológico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independiente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asociado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recurrencia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agresiva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menor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supervivencia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resección</a:t>
            </a:r>
            <a:r>
              <a:rPr lang="en-US" sz="1200" kern="1200" dirty="0">
                <a:solidFill>
                  <a:schemeClr val="tx1"/>
                </a:solidFill>
                <a:effectLst/>
                <a:latin typeface="+mn-lt"/>
                <a:ea typeface="+mn-ea"/>
                <a:cs typeface="+mn-cs"/>
              </a:rPr>
              <a:t> de HCC. Debe </a:t>
            </a:r>
            <a:r>
              <a:rPr lang="en-US" sz="1200" kern="1200" dirty="0" err="1">
                <a:solidFill>
                  <a:schemeClr val="tx1"/>
                </a:solidFill>
                <a:effectLst/>
                <a:latin typeface="+mn-lt"/>
                <a:ea typeface="+mn-ea"/>
                <a:cs typeface="+mn-cs"/>
              </a:rPr>
              <a:t>guiar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estratificación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pronóstica</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selección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terapéutica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precoz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era de la </a:t>
            </a:r>
            <a:r>
              <a:rPr lang="en-US" sz="1200" kern="1200" dirty="0" err="1">
                <a:solidFill>
                  <a:schemeClr val="tx1"/>
                </a:solidFill>
                <a:effectLst/>
                <a:latin typeface="+mn-lt"/>
                <a:ea typeface="+mn-ea"/>
                <a:cs typeface="+mn-cs"/>
              </a:rPr>
              <a:t>inmunoterapia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trasplante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hepático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temprano</a:t>
            </a:r>
            <a:r>
              <a:rPr lang="en-US" sz="1200" kern="1200" dirty="0">
                <a:solidFill>
                  <a:schemeClr val="tx1"/>
                </a:solidFill>
                <a:effectLst/>
                <a:latin typeface="+mn-lt"/>
                <a:ea typeface="+mn-ea"/>
                <a:cs typeface="+mn-cs"/>
              </a:rPr>
              <a:t> (ab initio).</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dirty="0"/>
              <a:t>Simple </a:t>
            </a:r>
            <a:r>
              <a:rPr lang="es-ES" dirty="0" err="1"/>
              <a:t>Summary</a:t>
            </a:r>
            <a:r>
              <a:rPr lang="es-ES" dirty="0"/>
              <a:t>: </a:t>
            </a:r>
            <a:r>
              <a:rPr lang="es-ES" dirty="0" err="1"/>
              <a:t>Primary</a:t>
            </a:r>
            <a:r>
              <a:rPr lang="es-ES" dirty="0"/>
              <a:t> </a:t>
            </a:r>
            <a:r>
              <a:rPr lang="es-ES" dirty="0" err="1"/>
              <a:t>liver</a:t>
            </a:r>
            <a:r>
              <a:rPr lang="es-ES" dirty="0"/>
              <a:t> </a:t>
            </a:r>
            <a:r>
              <a:rPr lang="es-ES" dirty="0" err="1"/>
              <a:t>transplantation</a:t>
            </a:r>
            <a:r>
              <a:rPr lang="es-ES" dirty="0"/>
              <a:t> (PLT) </a:t>
            </a:r>
            <a:r>
              <a:rPr lang="es-ES" dirty="0" err="1"/>
              <a:t>for</a:t>
            </a:r>
            <a:r>
              <a:rPr lang="es-ES" dirty="0"/>
              <a:t> HCC </a:t>
            </a:r>
            <a:r>
              <a:rPr lang="es-ES" dirty="0" err="1"/>
              <a:t>represents</a:t>
            </a:r>
            <a:r>
              <a:rPr lang="es-ES" dirty="0"/>
              <a:t> </a:t>
            </a:r>
            <a:r>
              <a:rPr lang="es-ES" dirty="0" err="1"/>
              <a:t>the</a:t>
            </a:r>
            <a:r>
              <a:rPr lang="es-ES" dirty="0"/>
              <a:t> ideal </a:t>
            </a:r>
            <a:r>
              <a:rPr lang="es-ES" dirty="0" err="1"/>
              <a:t>treatment</a:t>
            </a:r>
            <a:r>
              <a:rPr lang="es-ES" dirty="0"/>
              <a:t>. </a:t>
            </a:r>
            <a:r>
              <a:rPr lang="es-ES" dirty="0" err="1"/>
              <a:t>However</a:t>
            </a:r>
            <a:r>
              <a:rPr lang="es-ES" dirty="0"/>
              <a:t>, </a:t>
            </a:r>
            <a:r>
              <a:rPr lang="es-ES" dirty="0" err="1"/>
              <a:t>since</a:t>
            </a:r>
            <a:r>
              <a:rPr lang="es-ES" dirty="0"/>
              <a:t> </a:t>
            </a:r>
            <a:r>
              <a:rPr lang="es-ES" dirty="0" err="1"/>
              <a:t>organ</a:t>
            </a:r>
            <a:r>
              <a:rPr lang="es-ES" dirty="0"/>
              <a:t> </a:t>
            </a:r>
            <a:r>
              <a:rPr lang="es-ES" dirty="0" err="1"/>
              <a:t>shortage</a:t>
            </a:r>
            <a:r>
              <a:rPr lang="es-ES" dirty="0"/>
              <a:t> </a:t>
            </a:r>
            <a:r>
              <a:rPr lang="es-ES" dirty="0" err="1"/>
              <a:t>increases</a:t>
            </a:r>
            <a:r>
              <a:rPr lang="es-ES" dirty="0"/>
              <a:t> </a:t>
            </a:r>
            <a:r>
              <a:rPr lang="es-ES" dirty="0" err="1"/>
              <a:t>the</a:t>
            </a:r>
            <a:r>
              <a:rPr lang="es-ES" dirty="0"/>
              <a:t> </a:t>
            </a:r>
            <a:r>
              <a:rPr lang="es-ES" dirty="0" err="1"/>
              <a:t>risk</a:t>
            </a:r>
            <a:r>
              <a:rPr lang="es-ES" dirty="0"/>
              <a:t> </a:t>
            </a:r>
            <a:r>
              <a:rPr lang="es-ES" dirty="0" err="1"/>
              <a:t>of</a:t>
            </a:r>
            <a:r>
              <a:rPr lang="es-ES" dirty="0"/>
              <a:t> </a:t>
            </a:r>
            <a:r>
              <a:rPr lang="es-ES" dirty="0" err="1"/>
              <a:t>drop-out</a:t>
            </a:r>
            <a:r>
              <a:rPr lang="es-ES" dirty="0"/>
              <a:t> </a:t>
            </a:r>
            <a:r>
              <a:rPr lang="es-ES" dirty="0" err="1"/>
              <a:t>from</a:t>
            </a:r>
            <a:r>
              <a:rPr lang="es-ES" dirty="0"/>
              <a:t> </a:t>
            </a:r>
            <a:r>
              <a:rPr lang="es-ES" dirty="0" err="1"/>
              <a:t>the</a:t>
            </a:r>
            <a:r>
              <a:rPr lang="es-ES" dirty="0"/>
              <a:t> </a:t>
            </a:r>
            <a:r>
              <a:rPr lang="es-ES" dirty="0" err="1"/>
              <a:t>waiting</a:t>
            </a:r>
            <a:r>
              <a:rPr lang="es-ES" dirty="0"/>
              <a:t> </a:t>
            </a:r>
            <a:r>
              <a:rPr lang="es-ES" dirty="0" err="1"/>
              <a:t>list</a:t>
            </a:r>
            <a:r>
              <a:rPr lang="es-ES" dirty="0"/>
              <a:t> </a:t>
            </a:r>
            <a:r>
              <a:rPr lang="es-ES" dirty="0" err="1"/>
              <a:t>for</a:t>
            </a:r>
            <a:r>
              <a:rPr lang="es-ES" dirty="0"/>
              <a:t> tumor </a:t>
            </a:r>
            <a:r>
              <a:rPr lang="es-ES" dirty="0" err="1"/>
              <a:t>progression</a:t>
            </a:r>
            <a:r>
              <a:rPr lang="es-ES" dirty="0"/>
              <a:t>, a new </a:t>
            </a:r>
            <a:r>
              <a:rPr lang="es-ES" dirty="0" err="1"/>
              <a:t>surgical</a:t>
            </a:r>
            <a:r>
              <a:rPr lang="es-ES" dirty="0"/>
              <a:t> </a:t>
            </a:r>
            <a:r>
              <a:rPr lang="es-ES" dirty="0" err="1"/>
              <a:t>strategy</a:t>
            </a:r>
            <a:r>
              <a:rPr lang="es-ES" dirty="0"/>
              <a:t> has </a:t>
            </a:r>
            <a:r>
              <a:rPr lang="es-ES" dirty="0" err="1"/>
              <a:t>been</a:t>
            </a:r>
            <a:r>
              <a:rPr lang="es-ES" dirty="0"/>
              <a:t> </a:t>
            </a:r>
            <a:r>
              <a:rPr lang="es-ES" dirty="0" err="1"/>
              <a:t>developed</a:t>
            </a:r>
            <a:r>
              <a:rPr lang="es-ES" dirty="0"/>
              <a:t>: </a:t>
            </a:r>
            <a:r>
              <a:rPr lang="es-ES" dirty="0" err="1"/>
              <a:t>Salvage</a:t>
            </a:r>
            <a:r>
              <a:rPr lang="es-ES" dirty="0"/>
              <a:t> </a:t>
            </a:r>
            <a:r>
              <a:rPr lang="es-ES" dirty="0" err="1"/>
              <a:t>Liver</a:t>
            </a:r>
            <a:r>
              <a:rPr lang="es-ES" dirty="0"/>
              <a:t> </a:t>
            </a:r>
            <a:r>
              <a:rPr lang="es-ES" dirty="0" err="1"/>
              <a:t>Transplantation</a:t>
            </a:r>
            <a:r>
              <a:rPr lang="es-ES" dirty="0"/>
              <a:t> (SLT) can be </a:t>
            </a:r>
            <a:r>
              <a:rPr lang="es-ES" dirty="0" err="1"/>
              <a:t>offered</a:t>
            </a:r>
            <a:r>
              <a:rPr lang="es-ES" dirty="0"/>
              <a:t> as </a:t>
            </a:r>
            <a:r>
              <a:rPr lang="es-ES" dirty="0" err="1"/>
              <a:t>an</a:t>
            </a:r>
            <a:r>
              <a:rPr lang="es-ES" dirty="0"/>
              <a:t> </a:t>
            </a:r>
            <a:r>
              <a:rPr lang="es-ES" dirty="0" err="1"/>
              <a:t>additional</a:t>
            </a:r>
            <a:r>
              <a:rPr lang="es-ES" dirty="0"/>
              <a:t> curative </a:t>
            </a:r>
            <a:r>
              <a:rPr lang="es-ES" dirty="0" err="1"/>
              <a:t>strategy</a:t>
            </a:r>
            <a:r>
              <a:rPr lang="es-ES" dirty="0"/>
              <a:t> </a:t>
            </a:r>
            <a:r>
              <a:rPr lang="es-ES" dirty="0" err="1"/>
              <a:t>for</a:t>
            </a:r>
            <a:r>
              <a:rPr lang="es-ES" dirty="0"/>
              <a:t> HCC </a:t>
            </a:r>
            <a:r>
              <a:rPr lang="es-ES" dirty="0" err="1"/>
              <a:t>recurrence</a:t>
            </a:r>
            <a:r>
              <a:rPr lang="es-ES" dirty="0"/>
              <a:t> after </a:t>
            </a:r>
            <a:r>
              <a:rPr lang="es-ES" dirty="0" err="1"/>
              <a:t>liver</a:t>
            </a:r>
            <a:r>
              <a:rPr lang="es-ES" dirty="0"/>
              <a:t> </a:t>
            </a:r>
            <a:r>
              <a:rPr lang="es-ES" dirty="0" err="1"/>
              <a:t>resection</a:t>
            </a:r>
            <a:r>
              <a:rPr lang="es-ES" dirty="0"/>
              <a:t>. </a:t>
            </a:r>
            <a:r>
              <a:rPr lang="es-ES" dirty="0" err="1"/>
              <a:t>The</a:t>
            </a:r>
            <a:r>
              <a:rPr lang="es-ES" dirty="0"/>
              <a:t> </a:t>
            </a:r>
            <a:r>
              <a:rPr lang="es-ES" dirty="0" err="1"/>
              <a:t>aim</a:t>
            </a:r>
            <a:r>
              <a:rPr lang="es-ES" dirty="0"/>
              <a:t> </a:t>
            </a:r>
            <a:r>
              <a:rPr lang="es-ES" dirty="0" err="1"/>
              <a:t>of</a:t>
            </a:r>
            <a:r>
              <a:rPr lang="es-ES" dirty="0"/>
              <a:t> </a:t>
            </a:r>
            <a:r>
              <a:rPr lang="es-ES" dirty="0" err="1"/>
              <a:t>this</a:t>
            </a:r>
            <a:r>
              <a:rPr lang="es-ES" dirty="0"/>
              <a:t> </a:t>
            </a:r>
            <a:r>
              <a:rPr lang="es-ES" dirty="0" err="1"/>
              <a:t>updated</a:t>
            </a:r>
            <a:r>
              <a:rPr lang="es-ES" dirty="0"/>
              <a:t> </a:t>
            </a:r>
            <a:r>
              <a:rPr lang="es-ES" dirty="0" err="1"/>
              <a:t>metaanalysis</a:t>
            </a:r>
            <a:r>
              <a:rPr lang="es-ES" dirty="0"/>
              <a:t> </a:t>
            </a:r>
            <a:r>
              <a:rPr lang="es-ES" dirty="0" err="1"/>
              <a:t>is</a:t>
            </a:r>
            <a:r>
              <a:rPr lang="es-ES" dirty="0"/>
              <a:t> </a:t>
            </a:r>
            <a:r>
              <a:rPr lang="es-ES" dirty="0" err="1"/>
              <a:t>to</a:t>
            </a:r>
            <a:r>
              <a:rPr lang="es-ES" dirty="0"/>
              <a:t> compare </a:t>
            </a:r>
            <a:r>
              <a:rPr lang="es-ES" dirty="0" err="1"/>
              <a:t>surgical</a:t>
            </a:r>
            <a:r>
              <a:rPr lang="es-ES" dirty="0"/>
              <a:t> and </a:t>
            </a:r>
            <a:r>
              <a:rPr lang="es-ES" dirty="0" err="1"/>
              <a:t>long-term</a:t>
            </a:r>
            <a:r>
              <a:rPr lang="es-ES" dirty="0"/>
              <a:t> </a:t>
            </a:r>
            <a:r>
              <a:rPr lang="es-ES" dirty="0" err="1"/>
              <a:t>outcomes</a:t>
            </a:r>
            <a:r>
              <a:rPr lang="es-ES" dirty="0"/>
              <a:t> </a:t>
            </a:r>
            <a:r>
              <a:rPr lang="es-ES" dirty="0" err="1"/>
              <a:t>of</a:t>
            </a:r>
            <a:r>
              <a:rPr lang="es-ES" dirty="0"/>
              <a:t> SLT versus PLT </a:t>
            </a:r>
            <a:r>
              <a:rPr lang="es-ES" dirty="0" err="1"/>
              <a:t>for</a:t>
            </a:r>
            <a:r>
              <a:rPr lang="es-ES" dirty="0"/>
              <a:t> HCC. </a:t>
            </a:r>
            <a:r>
              <a:rPr lang="es-ES" dirty="0" err="1"/>
              <a:t>The</a:t>
            </a:r>
            <a:r>
              <a:rPr lang="es-ES" dirty="0"/>
              <a:t> </a:t>
            </a:r>
            <a:r>
              <a:rPr lang="es-ES" dirty="0" err="1"/>
              <a:t>findings</a:t>
            </a:r>
            <a:r>
              <a:rPr lang="es-ES" dirty="0"/>
              <a:t> </a:t>
            </a:r>
            <a:r>
              <a:rPr lang="es-ES" dirty="0" err="1"/>
              <a:t>of</a:t>
            </a:r>
            <a:r>
              <a:rPr lang="es-ES" dirty="0"/>
              <a:t> </a:t>
            </a:r>
            <a:r>
              <a:rPr lang="es-ES" dirty="0" err="1"/>
              <a:t>our</a:t>
            </a:r>
            <a:r>
              <a:rPr lang="es-ES" dirty="0"/>
              <a:t> </a:t>
            </a:r>
            <a:r>
              <a:rPr lang="es-ES" dirty="0" err="1"/>
              <a:t>analysis</a:t>
            </a:r>
            <a:r>
              <a:rPr lang="es-ES" dirty="0"/>
              <a:t> </a:t>
            </a:r>
            <a:r>
              <a:rPr lang="es-ES" dirty="0" err="1"/>
              <a:t>reveal</a:t>
            </a:r>
            <a:r>
              <a:rPr lang="es-ES" dirty="0"/>
              <a:t> </a:t>
            </a:r>
            <a:r>
              <a:rPr lang="es-ES" dirty="0" err="1"/>
              <a:t>that</a:t>
            </a:r>
            <a:r>
              <a:rPr lang="es-ES" dirty="0"/>
              <a:t> SLT </a:t>
            </a:r>
            <a:r>
              <a:rPr lang="es-ES" dirty="0" err="1"/>
              <a:t>offers</a:t>
            </a:r>
            <a:r>
              <a:rPr lang="es-ES" dirty="0"/>
              <a:t> comparable </a:t>
            </a:r>
            <a:r>
              <a:rPr lang="es-ES" dirty="0" err="1"/>
              <a:t>surgical</a:t>
            </a:r>
            <a:r>
              <a:rPr lang="es-ES" dirty="0"/>
              <a:t> </a:t>
            </a:r>
            <a:r>
              <a:rPr lang="es-ES" dirty="0" err="1"/>
              <a:t>outcomes</a:t>
            </a:r>
            <a:r>
              <a:rPr lang="es-ES" dirty="0"/>
              <a:t> </a:t>
            </a:r>
            <a:r>
              <a:rPr lang="es-ES" dirty="0" err="1"/>
              <a:t>but</a:t>
            </a:r>
            <a:r>
              <a:rPr lang="es-ES" dirty="0"/>
              <a:t> </a:t>
            </a:r>
            <a:r>
              <a:rPr lang="es-ES" dirty="0" err="1"/>
              <a:t>slightly</a:t>
            </a:r>
            <a:r>
              <a:rPr lang="es-ES" dirty="0"/>
              <a:t> </a:t>
            </a:r>
            <a:r>
              <a:rPr lang="es-ES" dirty="0" err="1"/>
              <a:t>poorer</a:t>
            </a:r>
            <a:r>
              <a:rPr lang="es-ES" dirty="0"/>
              <a:t> </a:t>
            </a:r>
            <a:r>
              <a:rPr lang="es-ES" dirty="0" err="1"/>
              <a:t>oncological</a:t>
            </a:r>
            <a:r>
              <a:rPr lang="es-ES" dirty="0"/>
              <a:t> </a:t>
            </a:r>
            <a:r>
              <a:rPr lang="es-ES" dirty="0" err="1"/>
              <a:t>long-term</a:t>
            </a:r>
            <a:r>
              <a:rPr lang="es-ES" dirty="0"/>
              <a:t> </a:t>
            </a:r>
            <a:r>
              <a:rPr lang="es-ES" dirty="0" err="1"/>
              <a:t>outcomes</a:t>
            </a:r>
            <a:r>
              <a:rPr lang="es-ES" dirty="0"/>
              <a:t> </a:t>
            </a:r>
            <a:r>
              <a:rPr lang="es-ES" dirty="0" err="1"/>
              <a:t>with</a:t>
            </a:r>
            <a:r>
              <a:rPr lang="es-ES" dirty="0"/>
              <a:t> </a:t>
            </a:r>
            <a:r>
              <a:rPr lang="es-ES" dirty="0" err="1"/>
              <a:t>respect</a:t>
            </a:r>
            <a:r>
              <a:rPr lang="es-ES" dirty="0"/>
              <a:t> </a:t>
            </a:r>
            <a:r>
              <a:rPr lang="es-ES" dirty="0" err="1"/>
              <a:t>to</a:t>
            </a:r>
            <a:r>
              <a:rPr lang="es-ES" dirty="0"/>
              <a:t> PLT.</a:t>
            </a:r>
          </a:p>
          <a:p>
            <a:endParaRPr lang="es-ES" dirty="0"/>
          </a:p>
          <a:p>
            <a:r>
              <a:rPr lang="es-ES" dirty="0" err="1"/>
              <a:t>patients</a:t>
            </a:r>
            <a:r>
              <a:rPr lang="es-ES" dirty="0"/>
              <a:t> </a:t>
            </a:r>
            <a:r>
              <a:rPr lang="es-ES" dirty="0" err="1"/>
              <a:t>showing</a:t>
            </a:r>
            <a:r>
              <a:rPr lang="es-ES" dirty="0"/>
              <a:t> negative </a:t>
            </a:r>
            <a:r>
              <a:rPr lang="es-ES" dirty="0" err="1"/>
              <a:t>prognostic</a:t>
            </a:r>
            <a:r>
              <a:rPr lang="es-ES" dirty="0"/>
              <a:t> </a:t>
            </a:r>
            <a:r>
              <a:rPr lang="es-ES" dirty="0" err="1"/>
              <a:t>histological</a:t>
            </a:r>
            <a:r>
              <a:rPr lang="es-ES" dirty="0"/>
              <a:t> </a:t>
            </a:r>
            <a:r>
              <a:rPr lang="es-ES" dirty="0" err="1"/>
              <a:t>features</a:t>
            </a:r>
            <a:r>
              <a:rPr lang="es-ES" dirty="0"/>
              <a:t> </a:t>
            </a:r>
            <a:r>
              <a:rPr lang="es-ES" dirty="0" err="1"/>
              <a:t>on</a:t>
            </a:r>
            <a:r>
              <a:rPr lang="es-ES" dirty="0"/>
              <a:t> </a:t>
            </a:r>
            <a:r>
              <a:rPr lang="es-ES" dirty="0" err="1"/>
              <a:t>the</a:t>
            </a:r>
            <a:r>
              <a:rPr lang="es-ES" dirty="0"/>
              <a:t> </a:t>
            </a:r>
            <a:r>
              <a:rPr lang="es-ES" dirty="0" err="1"/>
              <a:t>resected</a:t>
            </a:r>
            <a:r>
              <a:rPr lang="es-ES" dirty="0"/>
              <a:t> </a:t>
            </a:r>
            <a:r>
              <a:rPr lang="es-ES" dirty="0" err="1"/>
              <a:t>specimen</a:t>
            </a:r>
            <a:r>
              <a:rPr lang="es-ES" dirty="0"/>
              <a:t> (</a:t>
            </a:r>
            <a:r>
              <a:rPr lang="es-ES" dirty="0" err="1"/>
              <a:t>e.g</a:t>
            </a:r>
            <a:r>
              <a:rPr lang="es-ES" dirty="0"/>
              <a:t>., microvascular </a:t>
            </a:r>
            <a:r>
              <a:rPr lang="es-ES" dirty="0" err="1"/>
              <a:t>infiltration</a:t>
            </a:r>
            <a:r>
              <a:rPr lang="es-ES" dirty="0"/>
              <a:t>, </a:t>
            </a:r>
            <a:r>
              <a:rPr lang="es-ES" dirty="0" err="1"/>
              <a:t>high</a:t>
            </a:r>
            <a:r>
              <a:rPr lang="es-ES" dirty="0"/>
              <a:t> grade </a:t>
            </a:r>
            <a:r>
              <a:rPr lang="es-ES" dirty="0" err="1"/>
              <a:t>of</a:t>
            </a:r>
            <a:r>
              <a:rPr lang="es-ES" dirty="0"/>
              <a:t> </a:t>
            </a:r>
            <a:r>
              <a:rPr lang="es-ES" dirty="0" err="1"/>
              <a:t>differentiation</a:t>
            </a:r>
            <a:r>
              <a:rPr lang="es-ES" dirty="0"/>
              <a:t>) </a:t>
            </a:r>
            <a:r>
              <a:rPr lang="es-ES" dirty="0" err="1"/>
              <a:t>could</a:t>
            </a:r>
            <a:r>
              <a:rPr lang="es-ES" dirty="0"/>
              <a:t> </a:t>
            </a:r>
            <a:r>
              <a:rPr lang="es-ES" dirty="0" err="1"/>
              <a:t>undergo</a:t>
            </a:r>
            <a:r>
              <a:rPr lang="es-ES" dirty="0"/>
              <a:t> </a:t>
            </a:r>
            <a:r>
              <a:rPr lang="es-ES" dirty="0" err="1"/>
              <a:t>liver</a:t>
            </a:r>
            <a:r>
              <a:rPr lang="es-ES" dirty="0"/>
              <a:t> </a:t>
            </a:r>
            <a:r>
              <a:rPr lang="es-ES" dirty="0" err="1"/>
              <a:t>transplantation</a:t>
            </a:r>
            <a:r>
              <a:rPr lang="es-ES" dirty="0"/>
              <a:t> prior </a:t>
            </a:r>
            <a:r>
              <a:rPr lang="es-ES" dirty="0" err="1"/>
              <a:t>to</a:t>
            </a:r>
            <a:r>
              <a:rPr lang="es-ES" dirty="0"/>
              <a:t> tumor </a:t>
            </a:r>
            <a:r>
              <a:rPr lang="es-ES" dirty="0" err="1"/>
              <a:t>recurrence</a:t>
            </a:r>
            <a:r>
              <a:rPr lang="es-ES" dirty="0"/>
              <a:t>: so-</a:t>
            </a:r>
            <a:r>
              <a:rPr lang="es-ES" dirty="0" err="1"/>
              <a:t>called</a:t>
            </a:r>
            <a:r>
              <a:rPr lang="es-ES" dirty="0"/>
              <a:t> “de </a:t>
            </a:r>
            <a:r>
              <a:rPr lang="es-ES" dirty="0" err="1"/>
              <a:t>principe</a:t>
            </a:r>
            <a:r>
              <a:rPr lang="es-ES" dirty="0"/>
              <a:t>” SLT [17,74]. </a:t>
            </a:r>
            <a:r>
              <a:rPr lang="es-ES" dirty="0" err="1"/>
              <a:t>Indeed</a:t>
            </a:r>
            <a:r>
              <a:rPr lang="es-ES" dirty="0"/>
              <a:t>, </a:t>
            </a:r>
            <a:r>
              <a:rPr lang="es-ES" dirty="0" err="1"/>
              <a:t>the</a:t>
            </a:r>
            <a:r>
              <a:rPr lang="es-ES" dirty="0"/>
              <a:t> French </a:t>
            </a:r>
            <a:r>
              <a:rPr lang="es-ES" dirty="0" err="1"/>
              <a:t>allocation</a:t>
            </a:r>
            <a:r>
              <a:rPr lang="es-ES" dirty="0"/>
              <a:t> </a:t>
            </a:r>
            <a:r>
              <a:rPr lang="es-ES" dirty="0" err="1"/>
              <a:t>system</a:t>
            </a:r>
            <a:r>
              <a:rPr lang="es-ES" dirty="0"/>
              <a:t> </a:t>
            </a:r>
            <a:r>
              <a:rPr lang="es-ES" dirty="0" err="1"/>
              <a:t>recently</a:t>
            </a:r>
            <a:r>
              <a:rPr lang="es-ES" dirty="0"/>
              <a:t> </a:t>
            </a:r>
            <a:r>
              <a:rPr lang="es-ES" dirty="0" err="1"/>
              <a:t>integrated</a:t>
            </a:r>
            <a:r>
              <a:rPr lang="es-ES" dirty="0"/>
              <a:t> </a:t>
            </a:r>
            <a:r>
              <a:rPr lang="es-ES" dirty="0" err="1"/>
              <a:t>the</a:t>
            </a:r>
            <a:r>
              <a:rPr lang="es-ES" dirty="0"/>
              <a:t> SLT </a:t>
            </a:r>
            <a:r>
              <a:rPr lang="es-ES" dirty="0" err="1"/>
              <a:t>strategy</a:t>
            </a:r>
            <a:r>
              <a:rPr lang="es-ES" dirty="0"/>
              <a:t> </a:t>
            </a:r>
            <a:r>
              <a:rPr lang="es-ES" dirty="0" err="1"/>
              <a:t>within</a:t>
            </a:r>
            <a:r>
              <a:rPr lang="es-ES" dirty="0"/>
              <a:t> </a:t>
            </a:r>
            <a:r>
              <a:rPr lang="es-ES" dirty="0" err="1"/>
              <a:t>its</a:t>
            </a:r>
            <a:r>
              <a:rPr lang="es-ES" dirty="0"/>
              <a:t> </a:t>
            </a:r>
            <a:r>
              <a:rPr lang="es-ES" dirty="0" err="1"/>
              <a:t>algorithm</a:t>
            </a:r>
            <a:r>
              <a:rPr lang="es-ES" dirty="0"/>
              <a:t>, </a:t>
            </a:r>
            <a:r>
              <a:rPr lang="es-ES" dirty="0" err="1"/>
              <a:t>although</a:t>
            </a:r>
            <a:r>
              <a:rPr lang="es-ES" dirty="0"/>
              <a:t> no </a:t>
            </a:r>
            <a:r>
              <a:rPr lang="es-ES" dirty="0" err="1"/>
              <a:t>priority</a:t>
            </a:r>
            <a:r>
              <a:rPr lang="es-ES" dirty="0"/>
              <a:t> </a:t>
            </a:r>
            <a:r>
              <a:rPr lang="es-ES" dirty="0" err="1"/>
              <a:t>is</a:t>
            </a:r>
            <a:r>
              <a:rPr lang="es-ES" dirty="0"/>
              <a:t> </a:t>
            </a:r>
            <a:r>
              <a:rPr lang="es-ES" dirty="0" err="1"/>
              <a:t>given</a:t>
            </a:r>
            <a:r>
              <a:rPr lang="es-ES" dirty="0"/>
              <a:t> </a:t>
            </a:r>
            <a:r>
              <a:rPr lang="es-ES" dirty="0" err="1"/>
              <a:t>to</a:t>
            </a:r>
            <a:r>
              <a:rPr lang="es-ES" dirty="0"/>
              <a:t> </a:t>
            </a:r>
            <a:r>
              <a:rPr lang="es-ES" dirty="0" err="1"/>
              <a:t>patients</a:t>
            </a:r>
            <a:r>
              <a:rPr lang="es-ES" dirty="0"/>
              <a:t> at a </a:t>
            </a:r>
            <a:r>
              <a:rPr lang="es-ES" dirty="0" err="1"/>
              <a:t>high</a:t>
            </a:r>
            <a:r>
              <a:rPr lang="es-ES" dirty="0"/>
              <a:t> </a:t>
            </a:r>
            <a:r>
              <a:rPr lang="es-ES" dirty="0" err="1"/>
              <a:t>risk</a:t>
            </a:r>
            <a:r>
              <a:rPr lang="es-ES" dirty="0"/>
              <a:t> </a:t>
            </a:r>
            <a:r>
              <a:rPr lang="es-ES" dirty="0" err="1"/>
              <a:t>of</a:t>
            </a:r>
            <a:r>
              <a:rPr lang="es-ES" dirty="0"/>
              <a:t> HCC </a:t>
            </a:r>
            <a:r>
              <a:rPr lang="es-ES" dirty="0" err="1"/>
              <a:t>recurrence</a:t>
            </a:r>
            <a:r>
              <a:rPr lang="es-ES" dirty="0"/>
              <a:t>. </a:t>
            </a:r>
            <a:r>
              <a:rPr lang="es-ES" dirty="0" err="1"/>
              <a:t>These</a:t>
            </a:r>
            <a:r>
              <a:rPr lang="es-ES" dirty="0"/>
              <a:t> </a:t>
            </a:r>
            <a:r>
              <a:rPr lang="es-ES" dirty="0" err="1"/>
              <a:t>results</a:t>
            </a:r>
            <a:r>
              <a:rPr lang="es-ES" dirty="0"/>
              <a:t> and future </a:t>
            </a:r>
            <a:r>
              <a:rPr lang="es-ES" dirty="0" err="1"/>
              <a:t>research</a:t>
            </a:r>
            <a:r>
              <a:rPr lang="es-ES" dirty="0"/>
              <a:t> </a:t>
            </a:r>
            <a:r>
              <a:rPr lang="es-ES" dirty="0" err="1"/>
              <a:t>would</a:t>
            </a:r>
            <a:r>
              <a:rPr lang="es-ES" dirty="0"/>
              <a:t> </a:t>
            </a:r>
            <a:r>
              <a:rPr lang="es-ES" dirty="0" err="1"/>
              <a:t>clarify</a:t>
            </a:r>
            <a:r>
              <a:rPr lang="es-ES" dirty="0"/>
              <a:t> </a:t>
            </a:r>
            <a:r>
              <a:rPr lang="es-ES" dirty="0" err="1"/>
              <a:t>the</a:t>
            </a:r>
            <a:r>
              <a:rPr lang="es-ES" dirty="0"/>
              <a:t> role </a:t>
            </a:r>
            <a:r>
              <a:rPr lang="es-ES" dirty="0" err="1"/>
              <a:t>of</a:t>
            </a:r>
            <a:r>
              <a:rPr lang="es-ES" dirty="0"/>
              <a:t> </a:t>
            </a:r>
            <a:r>
              <a:rPr lang="es-ES" dirty="0" err="1"/>
              <a:t>the</a:t>
            </a:r>
            <a:r>
              <a:rPr lang="es-ES" dirty="0"/>
              <a:t> molecular and </a:t>
            </a:r>
            <a:r>
              <a:rPr lang="es-ES" dirty="0" err="1"/>
              <a:t>biological</a:t>
            </a:r>
            <a:r>
              <a:rPr lang="es-ES" dirty="0"/>
              <a:t> </a:t>
            </a:r>
            <a:r>
              <a:rPr lang="es-ES" dirty="0" err="1"/>
              <a:t>pattern</a:t>
            </a:r>
            <a:r>
              <a:rPr lang="es-ES" dirty="0"/>
              <a:t> </a:t>
            </a:r>
            <a:r>
              <a:rPr lang="es-ES" dirty="0" err="1"/>
              <a:t>of</a:t>
            </a:r>
            <a:r>
              <a:rPr lang="es-ES" dirty="0"/>
              <a:t> HCC in </a:t>
            </a:r>
            <a:r>
              <a:rPr lang="es-ES" dirty="0" err="1"/>
              <a:t>order</a:t>
            </a:r>
            <a:r>
              <a:rPr lang="es-ES" dirty="0"/>
              <a:t> </a:t>
            </a:r>
            <a:r>
              <a:rPr lang="es-ES" dirty="0" err="1"/>
              <a:t>to</a:t>
            </a:r>
            <a:r>
              <a:rPr lang="es-ES" dirty="0"/>
              <a:t> </a:t>
            </a:r>
            <a:r>
              <a:rPr lang="es-ES" dirty="0" err="1"/>
              <a:t>stratify</a:t>
            </a:r>
            <a:r>
              <a:rPr lang="es-ES" dirty="0"/>
              <a:t> </a:t>
            </a:r>
            <a:r>
              <a:rPr lang="es-ES" dirty="0" err="1"/>
              <a:t>patients</a:t>
            </a:r>
            <a:r>
              <a:rPr lang="es-ES" dirty="0"/>
              <a:t> </a:t>
            </a:r>
            <a:r>
              <a:rPr lang="es-ES" dirty="0" err="1"/>
              <a:t>with</a:t>
            </a:r>
            <a:r>
              <a:rPr lang="es-ES" dirty="0"/>
              <a:t> a </a:t>
            </a:r>
            <a:r>
              <a:rPr lang="es-ES" dirty="0" err="1"/>
              <a:t>high</a:t>
            </a:r>
            <a:r>
              <a:rPr lang="es-ES" dirty="0"/>
              <a:t> </a:t>
            </a:r>
            <a:r>
              <a:rPr lang="es-ES" dirty="0" err="1"/>
              <a:t>risk</a:t>
            </a:r>
            <a:r>
              <a:rPr lang="es-ES" dirty="0"/>
              <a:t> </a:t>
            </a:r>
            <a:r>
              <a:rPr lang="es-ES" dirty="0" err="1"/>
              <a:t>of</a:t>
            </a:r>
            <a:r>
              <a:rPr lang="es-ES" dirty="0"/>
              <a:t> </a:t>
            </a:r>
            <a:r>
              <a:rPr lang="es-ES" dirty="0" err="1"/>
              <a:t>recurrence</a:t>
            </a:r>
            <a:r>
              <a:rPr lang="es-ES" dirty="0"/>
              <a:t> and </a:t>
            </a:r>
            <a:r>
              <a:rPr lang="es-ES" dirty="0" err="1"/>
              <a:t>then</a:t>
            </a:r>
            <a:r>
              <a:rPr lang="es-ES" dirty="0"/>
              <a:t> </a:t>
            </a:r>
            <a:r>
              <a:rPr lang="es-ES" dirty="0" err="1"/>
              <a:t>arrive</a:t>
            </a:r>
            <a:r>
              <a:rPr lang="es-ES" dirty="0"/>
              <a:t> at </a:t>
            </a:r>
            <a:r>
              <a:rPr lang="es-ES" dirty="0" err="1"/>
              <a:t>defining</a:t>
            </a:r>
            <a:r>
              <a:rPr lang="es-ES" dirty="0"/>
              <a:t> </a:t>
            </a:r>
            <a:r>
              <a:rPr lang="es-ES" dirty="0" err="1"/>
              <a:t>the</a:t>
            </a:r>
            <a:r>
              <a:rPr lang="es-ES" dirty="0"/>
              <a:t> </a:t>
            </a:r>
            <a:r>
              <a:rPr lang="es-ES" dirty="0" err="1"/>
              <a:t>best</a:t>
            </a:r>
            <a:r>
              <a:rPr lang="es-ES" dirty="0"/>
              <a:t> </a:t>
            </a:r>
            <a:r>
              <a:rPr lang="es-ES" dirty="0" err="1"/>
              <a:t>personalized</a:t>
            </a:r>
            <a:r>
              <a:rPr lang="es-ES" dirty="0"/>
              <a:t> </a:t>
            </a:r>
            <a:r>
              <a:rPr lang="es-ES" dirty="0" err="1"/>
              <a:t>treatment</a:t>
            </a:r>
            <a:r>
              <a:rPr lang="es-ES" dirty="0"/>
              <a:t> [75].</a:t>
            </a:r>
          </a:p>
          <a:p>
            <a:endParaRPr lang="es-ES" dirty="0"/>
          </a:p>
          <a:p>
            <a:r>
              <a:rPr lang="es-ES" dirty="0" err="1"/>
              <a:t>Important</a:t>
            </a:r>
            <a:r>
              <a:rPr lang="es-ES" dirty="0"/>
              <a:t> </a:t>
            </a:r>
            <a:r>
              <a:rPr lang="es-ES" dirty="0" err="1"/>
              <a:t>end</a:t>
            </a:r>
            <a:r>
              <a:rPr lang="es-ES" dirty="0"/>
              <a:t> </a:t>
            </a:r>
            <a:r>
              <a:rPr lang="es-ES" dirty="0" err="1"/>
              <a:t>points</a:t>
            </a:r>
            <a:r>
              <a:rPr lang="es-ES" dirty="0"/>
              <a:t> </a:t>
            </a:r>
            <a:r>
              <a:rPr lang="es-ES" dirty="0" err="1"/>
              <a:t>of</a:t>
            </a:r>
            <a:r>
              <a:rPr lang="es-ES" dirty="0"/>
              <a:t> </a:t>
            </a:r>
            <a:r>
              <a:rPr lang="es-ES" dirty="0" err="1"/>
              <a:t>this</a:t>
            </a:r>
            <a:r>
              <a:rPr lang="es-ES" dirty="0"/>
              <a:t> meta-</a:t>
            </a:r>
            <a:r>
              <a:rPr lang="es-ES" dirty="0" err="1"/>
              <a:t>analysis</a:t>
            </a:r>
            <a:r>
              <a:rPr lang="es-ES" dirty="0"/>
              <a:t> </a:t>
            </a:r>
            <a:r>
              <a:rPr lang="es-ES" dirty="0" err="1"/>
              <a:t>were</a:t>
            </a:r>
            <a:r>
              <a:rPr lang="es-ES" dirty="0"/>
              <a:t> </a:t>
            </a:r>
            <a:r>
              <a:rPr lang="es-ES" dirty="0" err="1"/>
              <a:t>overall</a:t>
            </a:r>
            <a:r>
              <a:rPr lang="es-ES" dirty="0"/>
              <a:t> </a:t>
            </a:r>
            <a:r>
              <a:rPr lang="es-ES" dirty="0" err="1"/>
              <a:t>survival</a:t>
            </a:r>
            <a:r>
              <a:rPr lang="es-ES" dirty="0"/>
              <a:t> (OS) </a:t>
            </a:r>
            <a:r>
              <a:rPr lang="es-ES" dirty="0" err="1"/>
              <a:t>rate</a:t>
            </a:r>
            <a:r>
              <a:rPr lang="es-ES" dirty="0"/>
              <a:t> and </a:t>
            </a:r>
            <a:r>
              <a:rPr lang="es-ES" dirty="0" err="1"/>
              <a:t>disease</a:t>
            </a:r>
            <a:r>
              <a:rPr lang="es-ES" dirty="0"/>
              <a:t> free-</a:t>
            </a:r>
            <a:r>
              <a:rPr lang="es-ES" dirty="0" err="1"/>
              <a:t>survival</a:t>
            </a:r>
            <a:r>
              <a:rPr lang="es-ES" dirty="0"/>
              <a:t> </a:t>
            </a:r>
            <a:r>
              <a:rPr lang="es-ES" dirty="0" err="1"/>
              <a:t>rate</a:t>
            </a:r>
            <a:r>
              <a:rPr lang="es-ES" dirty="0"/>
              <a:t> </a:t>
            </a:r>
            <a:r>
              <a:rPr lang="es-ES" dirty="0" err="1"/>
              <a:t>between</a:t>
            </a:r>
            <a:r>
              <a:rPr lang="es-ES" dirty="0"/>
              <a:t> SLT and PLT. </a:t>
            </a:r>
            <a:r>
              <a:rPr lang="es-ES" dirty="0" err="1"/>
              <a:t>Our</a:t>
            </a:r>
            <a:r>
              <a:rPr lang="es-ES" dirty="0"/>
              <a:t> meta-</a:t>
            </a:r>
            <a:r>
              <a:rPr lang="es-ES" dirty="0" err="1"/>
              <a:t>analysis</a:t>
            </a:r>
            <a:r>
              <a:rPr lang="es-ES" dirty="0"/>
              <a:t> </a:t>
            </a:r>
            <a:r>
              <a:rPr lang="es-ES" dirty="0" err="1"/>
              <a:t>showed</a:t>
            </a:r>
            <a:r>
              <a:rPr lang="es-ES" dirty="0"/>
              <a:t> </a:t>
            </a:r>
            <a:r>
              <a:rPr lang="es-ES" dirty="0" err="1"/>
              <a:t>statistically</a:t>
            </a:r>
            <a:r>
              <a:rPr lang="es-ES" dirty="0"/>
              <a:t> </a:t>
            </a:r>
            <a:r>
              <a:rPr lang="es-ES" dirty="0" err="1"/>
              <a:t>significant</a:t>
            </a:r>
            <a:r>
              <a:rPr lang="es-ES" dirty="0"/>
              <a:t> </a:t>
            </a:r>
            <a:r>
              <a:rPr lang="es-ES" dirty="0" err="1"/>
              <a:t>lower</a:t>
            </a:r>
            <a:r>
              <a:rPr lang="es-ES" dirty="0"/>
              <a:t> 1-, 3-, and 5-year DFS </a:t>
            </a:r>
            <a:r>
              <a:rPr lang="es-ES" dirty="0" err="1"/>
              <a:t>rates</a:t>
            </a:r>
            <a:r>
              <a:rPr lang="es-ES" dirty="0"/>
              <a:t> </a:t>
            </a:r>
            <a:r>
              <a:rPr lang="es-ES" dirty="0" err="1"/>
              <a:t>for</a:t>
            </a:r>
            <a:r>
              <a:rPr lang="es-ES" dirty="0"/>
              <a:t> SLT </a:t>
            </a:r>
            <a:r>
              <a:rPr lang="es-ES" dirty="0" err="1"/>
              <a:t>compared</a:t>
            </a:r>
            <a:r>
              <a:rPr lang="es-ES" dirty="0"/>
              <a:t> </a:t>
            </a:r>
            <a:r>
              <a:rPr lang="es-ES" dirty="0" err="1"/>
              <a:t>to</a:t>
            </a:r>
            <a:r>
              <a:rPr lang="es-ES" dirty="0"/>
              <a:t> PLT. </a:t>
            </a:r>
            <a:r>
              <a:rPr lang="es-ES" dirty="0" err="1"/>
              <a:t>However</a:t>
            </a:r>
            <a:r>
              <a:rPr lang="es-ES" dirty="0"/>
              <a:t>, DFS as a </a:t>
            </a:r>
            <a:r>
              <a:rPr lang="es-ES" dirty="0" err="1"/>
              <a:t>long-term</a:t>
            </a:r>
            <a:r>
              <a:rPr lang="es-ES" dirty="0"/>
              <a:t> </a:t>
            </a:r>
            <a:r>
              <a:rPr lang="es-ES" dirty="0" err="1"/>
              <a:t>Cancers</a:t>
            </a:r>
            <a:r>
              <a:rPr lang="es-ES" dirty="0"/>
              <a:t> 2022, 14, 3465 16 </a:t>
            </a:r>
            <a:r>
              <a:rPr lang="es-ES" dirty="0" err="1"/>
              <a:t>of</a:t>
            </a:r>
            <a:r>
              <a:rPr lang="es-ES" dirty="0"/>
              <a:t> 20  </a:t>
            </a:r>
            <a:r>
              <a:rPr lang="es-ES" dirty="0" err="1"/>
              <a:t>outcome</a:t>
            </a:r>
            <a:r>
              <a:rPr lang="es-ES" dirty="0"/>
              <a:t> </a:t>
            </a:r>
            <a:r>
              <a:rPr lang="es-ES" dirty="0" err="1"/>
              <a:t>indicator</a:t>
            </a:r>
            <a:r>
              <a:rPr lang="es-ES" dirty="0"/>
              <a:t> </a:t>
            </a:r>
            <a:r>
              <a:rPr lang="es-ES" dirty="0" err="1"/>
              <a:t>could</a:t>
            </a:r>
            <a:r>
              <a:rPr lang="es-ES" dirty="0"/>
              <a:t> be </a:t>
            </a:r>
            <a:r>
              <a:rPr lang="es-ES" dirty="0" err="1"/>
              <a:t>misleading</a:t>
            </a:r>
            <a:r>
              <a:rPr lang="es-ES" dirty="0"/>
              <a:t> </a:t>
            </a:r>
            <a:r>
              <a:rPr lang="es-ES" dirty="0" err="1"/>
              <a:t>because</a:t>
            </a:r>
            <a:r>
              <a:rPr lang="es-ES" dirty="0"/>
              <a:t> </a:t>
            </a:r>
            <a:r>
              <a:rPr lang="es-ES" dirty="0" err="1"/>
              <a:t>it</a:t>
            </a:r>
            <a:r>
              <a:rPr lang="es-ES" dirty="0"/>
              <a:t> </a:t>
            </a:r>
            <a:r>
              <a:rPr lang="es-ES" dirty="0" err="1"/>
              <a:t>is</a:t>
            </a:r>
            <a:r>
              <a:rPr lang="es-ES" dirty="0"/>
              <a:t> a composite </a:t>
            </a:r>
            <a:r>
              <a:rPr lang="es-ES" dirty="0" err="1"/>
              <a:t>end</a:t>
            </a:r>
            <a:r>
              <a:rPr lang="es-ES" dirty="0"/>
              <a:t> </a:t>
            </a:r>
            <a:r>
              <a:rPr lang="es-ES" dirty="0" err="1"/>
              <a:t>point</a:t>
            </a:r>
            <a:r>
              <a:rPr lang="es-ES" dirty="0"/>
              <a:t> </a:t>
            </a:r>
            <a:r>
              <a:rPr lang="es-ES" dirty="0" err="1"/>
              <a:t>influenced</a:t>
            </a:r>
            <a:r>
              <a:rPr lang="es-ES" dirty="0"/>
              <a:t> </a:t>
            </a:r>
            <a:r>
              <a:rPr lang="es-ES" dirty="0" err="1"/>
              <a:t>by</a:t>
            </a:r>
            <a:r>
              <a:rPr lang="es-ES" dirty="0"/>
              <a:t> </a:t>
            </a:r>
            <a:r>
              <a:rPr lang="es-ES" dirty="0" err="1"/>
              <a:t>two</a:t>
            </a:r>
            <a:r>
              <a:rPr lang="es-ES" dirty="0"/>
              <a:t> </a:t>
            </a:r>
            <a:r>
              <a:rPr lang="es-ES" dirty="0" err="1"/>
              <a:t>events</a:t>
            </a:r>
            <a:r>
              <a:rPr lang="es-ES" dirty="0"/>
              <a:t>: </a:t>
            </a:r>
            <a:r>
              <a:rPr lang="es-ES" dirty="0" err="1"/>
              <a:t>death</a:t>
            </a:r>
            <a:r>
              <a:rPr lang="es-ES" dirty="0"/>
              <a:t> and tumor </a:t>
            </a:r>
            <a:r>
              <a:rPr lang="es-ES" dirty="0" err="1"/>
              <a:t>recurrence</a:t>
            </a:r>
            <a:r>
              <a:rPr lang="es-ES" dirty="0"/>
              <a:t>. </a:t>
            </a:r>
            <a:r>
              <a:rPr lang="es-ES" dirty="0" err="1"/>
              <a:t>However</a:t>
            </a:r>
            <a:r>
              <a:rPr lang="es-ES" dirty="0"/>
              <a:t>, </a:t>
            </a:r>
            <a:r>
              <a:rPr lang="es-ES" dirty="0" err="1"/>
              <a:t>to</a:t>
            </a:r>
            <a:r>
              <a:rPr lang="es-ES" dirty="0"/>
              <a:t> </a:t>
            </a:r>
            <a:r>
              <a:rPr lang="es-ES" dirty="0" err="1"/>
              <a:t>better</a:t>
            </a:r>
            <a:r>
              <a:rPr lang="es-ES" dirty="0"/>
              <a:t> determine </a:t>
            </a:r>
            <a:r>
              <a:rPr lang="es-ES" dirty="0" err="1"/>
              <a:t>long-term</a:t>
            </a:r>
            <a:r>
              <a:rPr lang="es-ES" dirty="0"/>
              <a:t> </a:t>
            </a:r>
            <a:r>
              <a:rPr lang="es-ES" dirty="0" err="1"/>
              <a:t>outcomes</a:t>
            </a:r>
            <a:r>
              <a:rPr lang="es-ES" dirty="0"/>
              <a:t>, future </a:t>
            </a:r>
            <a:r>
              <a:rPr lang="es-ES" dirty="0" err="1"/>
              <a:t>studies</a:t>
            </a:r>
            <a:r>
              <a:rPr lang="es-ES" dirty="0"/>
              <a:t> </a:t>
            </a:r>
            <a:r>
              <a:rPr lang="es-ES" dirty="0" err="1"/>
              <a:t>should</a:t>
            </a:r>
            <a:r>
              <a:rPr lang="es-ES" dirty="0"/>
              <a:t> match </a:t>
            </a:r>
            <a:r>
              <a:rPr lang="es-ES" dirty="0" err="1"/>
              <a:t>patients</a:t>
            </a:r>
            <a:r>
              <a:rPr lang="es-ES" dirty="0"/>
              <a:t> </a:t>
            </a:r>
            <a:r>
              <a:rPr lang="es-ES" dirty="0" err="1"/>
              <a:t>based</a:t>
            </a:r>
            <a:r>
              <a:rPr lang="es-ES" dirty="0"/>
              <a:t> </a:t>
            </a:r>
            <a:r>
              <a:rPr lang="es-ES" dirty="0" err="1"/>
              <a:t>on</a:t>
            </a:r>
            <a:r>
              <a:rPr lang="es-ES" dirty="0"/>
              <a:t> </a:t>
            </a:r>
            <a:r>
              <a:rPr lang="es-ES" dirty="0" err="1"/>
              <a:t>histological</a:t>
            </a:r>
            <a:r>
              <a:rPr lang="es-ES" dirty="0"/>
              <a:t> </a:t>
            </a:r>
            <a:r>
              <a:rPr lang="es-ES" dirty="0" err="1"/>
              <a:t>features</a:t>
            </a:r>
            <a:r>
              <a:rPr lang="es-ES" dirty="0"/>
              <a:t> (tumor </a:t>
            </a:r>
            <a:r>
              <a:rPr lang="es-ES" dirty="0" err="1"/>
              <a:t>size</a:t>
            </a:r>
            <a:r>
              <a:rPr lang="es-ES" dirty="0"/>
              <a:t> and </a:t>
            </a:r>
            <a:r>
              <a:rPr lang="es-ES" dirty="0" err="1"/>
              <a:t>nodule</a:t>
            </a:r>
            <a:r>
              <a:rPr lang="es-ES" dirty="0"/>
              <a:t> </a:t>
            </a:r>
            <a:r>
              <a:rPr lang="es-ES" dirty="0" err="1"/>
              <a:t>number</a:t>
            </a:r>
            <a:r>
              <a:rPr lang="es-ES" dirty="0"/>
              <a:t>) at </a:t>
            </a:r>
            <a:r>
              <a:rPr lang="es-ES" dirty="0" err="1"/>
              <a:t>explant</a:t>
            </a:r>
            <a:r>
              <a:rPr lang="es-ES" dirty="0"/>
              <a:t> </a:t>
            </a:r>
            <a:r>
              <a:rPr lang="es-ES" dirty="0" err="1"/>
              <a:t>pathology</a:t>
            </a:r>
            <a:r>
              <a:rPr lang="es-ES" dirty="0"/>
              <a:t> </a:t>
            </a:r>
            <a:r>
              <a:rPr lang="es-ES" dirty="0" err="1"/>
              <a:t>which</a:t>
            </a:r>
            <a:r>
              <a:rPr lang="es-ES" dirty="0"/>
              <a:t> </a:t>
            </a:r>
            <a:r>
              <a:rPr lang="es-ES" dirty="0" err="1"/>
              <a:t>clearly</a:t>
            </a:r>
            <a:r>
              <a:rPr lang="es-ES" dirty="0"/>
              <a:t> </a:t>
            </a:r>
            <a:r>
              <a:rPr lang="es-ES" dirty="0" err="1"/>
              <a:t>influence</a:t>
            </a:r>
            <a:r>
              <a:rPr lang="es-ES" dirty="0"/>
              <a:t> tumor </a:t>
            </a:r>
            <a:r>
              <a:rPr lang="es-ES" dirty="0" err="1"/>
              <a:t>recurrence</a:t>
            </a:r>
            <a:r>
              <a:rPr lang="es-ES" dirty="0"/>
              <a:t> and </a:t>
            </a:r>
            <a:r>
              <a:rPr lang="es-ES" dirty="0" err="1"/>
              <a:t>mortality</a:t>
            </a:r>
            <a:r>
              <a:rPr lang="es-ES" dirty="0"/>
              <a:t> [72]. </a:t>
            </a:r>
            <a:r>
              <a:rPr lang="es-ES" dirty="0" err="1"/>
              <a:t>The</a:t>
            </a:r>
            <a:r>
              <a:rPr lang="es-ES" dirty="0"/>
              <a:t> 1-year OS </a:t>
            </a:r>
            <a:r>
              <a:rPr lang="es-ES" dirty="0" err="1"/>
              <a:t>rate</a:t>
            </a:r>
            <a:r>
              <a:rPr lang="es-ES" dirty="0"/>
              <a:t> </a:t>
            </a:r>
            <a:r>
              <a:rPr lang="es-ES" dirty="0" err="1"/>
              <a:t>presented</a:t>
            </a:r>
            <a:r>
              <a:rPr lang="es-ES" dirty="0"/>
              <a:t> no </a:t>
            </a:r>
            <a:r>
              <a:rPr lang="es-ES" dirty="0" err="1"/>
              <a:t>significant</a:t>
            </a:r>
            <a:r>
              <a:rPr lang="es-ES" dirty="0"/>
              <a:t> </a:t>
            </a:r>
            <a:r>
              <a:rPr lang="es-ES" dirty="0" err="1"/>
              <a:t>difference</a:t>
            </a:r>
            <a:r>
              <a:rPr lang="es-ES" dirty="0"/>
              <a:t> </a:t>
            </a:r>
            <a:r>
              <a:rPr lang="es-ES" dirty="0" err="1"/>
              <a:t>between</a:t>
            </a:r>
            <a:r>
              <a:rPr lang="es-ES" dirty="0"/>
              <a:t> SLT and PLT, </a:t>
            </a:r>
            <a:r>
              <a:rPr lang="es-ES" dirty="0" err="1"/>
              <a:t>whereas</a:t>
            </a:r>
            <a:r>
              <a:rPr lang="es-ES" dirty="0"/>
              <a:t> 3- and 5-year </a:t>
            </a:r>
            <a:r>
              <a:rPr lang="es-ES" dirty="0" err="1"/>
              <a:t>overall</a:t>
            </a:r>
            <a:r>
              <a:rPr lang="es-ES" dirty="0"/>
              <a:t> </a:t>
            </a:r>
            <a:r>
              <a:rPr lang="es-ES" dirty="0" err="1"/>
              <a:t>survival</a:t>
            </a:r>
            <a:r>
              <a:rPr lang="es-ES" dirty="0"/>
              <a:t> </a:t>
            </a:r>
            <a:r>
              <a:rPr lang="es-ES" dirty="0" err="1"/>
              <a:t>rates</a:t>
            </a:r>
            <a:r>
              <a:rPr lang="es-ES" dirty="0"/>
              <a:t> </a:t>
            </a:r>
            <a:r>
              <a:rPr lang="es-ES" dirty="0" err="1"/>
              <a:t>were</a:t>
            </a:r>
            <a:r>
              <a:rPr lang="es-ES" dirty="0"/>
              <a:t> </a:t>
            </a:r>
            <a:r>
              <a:rPr lang="es-ES" dirty="0" err="1"/>
              <a:t>significantly</a:t>
            </a:r>
            <a:r>
              <a:rPr lang="es-ES" dirty="0"/>
              <a:t> </a:t>
            </a:r>
            <a:r>
              <a:rPr lang="es-ES" dirty="0" err="1"/>
              <a:t>slightly</a:t>
            </a:r>
            <a:r>
              <a:rPr lang="es-ES" dirty="0"/>
              <a:t> </a:t>
            </a:r>
            <a:r>
              <a:rPr lang="es-ES" dirty="0" err="1"/>
              <a:t>lower</a:t>
            </a:r>
            <a:r>
              <a:rPr lang="es-ES" dirty="0"/>
              <a:t> in SLT </a:t>
            </a:r>
            <a:r>
              <a:rPr lang="es-ES" dirty="0" err="1"/>
              <a:t>than</a:t>
            </a:r>
            <a:r>
              <a:rPr lang="es-ES" dirty="0"/>
              <a:t> after PLT. </a:t>
            </a:r>
            <a:r>
              <a:rPr lang="es-ES" dirty="0" err="1"/>
              <a:t>However</a:t>
            </a:r>
            <a:r>
              <a:rPr lang="es-ES" dirty="0"/>
              <a:t>, </a:t>
            </a:r>
            <a:r>
              <a:rPr lang="es-ES" dirty="0" err="1"/>
              <a:t>previous</a:t>
            </a:r>
            <a:r>
              <a:rPr lang="es-ES" dirty="0"/>
              <a:t> </a:t>
            </a:r>
            <a:r>
              <a:rPr lang="es-ES" dirty="0" err="1"/>
              <a:t>studies</a:t>
            </a:r>
            <a:r>
              <a:rPr lang="es-ES" dirty="0"/>
              <a:t> </a:t>
            </a:r>
            <a:r>
              <a:rPr lang="es-ES" dirty="0" err="1"/>
              <a:t>disclosed</a:t>
            </a:r>
            <a:r>
              <a:rPr lang="es-ES" dirty="0"/>
              <a:t> </a:t>
            </a:r>
            <a:r>
              <a:rPr lang="es-ES" dirty="0" err="1"/>
              <a:t>that</a:t>
            </a:r>
            <a:r>
              <a:rPr lang="es-ES" dirty="0"/>
              <a:t> </a:t>
            </a:r>
            <a:r>
              <a:rPr lang="es-ES" dirty="0" err="1"/>
              <a:t>the</a:t>
            </a:r>
            <a:r>
              <a:rPr lang="es-ES" dirty="0"/>
              <a:t> 5-year </a:t>
            </a:r>
            <a:r>
              <a:rPr lang="es-ES" dirty="0" err="1"/>
              <a:t>survival</a:t>
            </a:r>
            <a:r>
              <a:rPr lang="es-ES" dirty="0"/>
              <a:t> </a:t>
            </a:r>
            <a:r>
              <a:rPr lang="es-ES" dirty="0" err="1"/>
              <a:t>rates</a:t>
            </a:r>
            <a:r>
              <a:rPr lang="es-ES" dirty="0"/>
              <a:t> </a:t>
            </a:r>
            <a:r>
              <a:rPr lang="es-ES" dirty="0" err="1"/>
              <a:t>did</a:t>
            </a:r>
            <a:r>
              <a:rPr lang="es-ES" dirty="0"/>
              <a:t> </a:t>
            </a:r>
            <a:r>
              <a:rPr lang="es-ES" dirty="0" err="1"/>
              <a:t>not</a:t>
            </a:r>
            <a:r>
              <a:rPr lang="es-ES" dirty="0"/>
              <a:t> </a:t>
            </a:r>
            <a:r>
              <a:rPr lang="es-ES" dirty="0" err="1"/>
              <a:t>differ</a:t>
            </a:r>
            <a:r>
              <a:rPr lang="es-ES" dirty="0"/>
              <a:t> </a:t>
            </a:r>
            <a:r>
              <a:rPr lang="es-ES" dirty="0" err="1"/>
              <a:t>significantly</a:t>
            </a:r>
            <a:r>
              <a:rPr lang="es-ES" dirty="0"/>
              <a:t> </a:t>
            </a:r>
            <a:r>
              <a:rPr lang="es-ES" dirty="0" err="1"/>
              <a:t>for</a:t>
            </a:r>
            <a:r>
              <a:rPr lang="es-ES" dirty="0"/>
              <a:t> </a:t>
            </a:r>
            <a:r>
              <a:rPr lang="es-ES" dirty="0" err="1"/>
              <a:t>patients</a:t>
            </a:r>
            <a:r>
              <a:rPr lang="es-ES" dirty="0"/>
              <a:t> </a:t>
            </a:r>
            <a:r>
              <a:rPr lang="es-ES" dirty="0" err="1"/>
              <a:t>with</a:t>
            </a:r>
            <a:r>
              <a:rPr lang="es-ES" dirty="0"/>
              <a:t> SLT and </a:t>
            </a:r>
            <a:r>
              <a:rPr lang="es-ES" dirty="0" err="1"/>
              <a:t>for</a:t>
            </a:r>
            <a:r>
              <a:rPr lang="es-ES" dirty="0"/>
              <a:t> </a:t>
            </a:r>
            <a:r>
              <a:rPr lang="es-ES" dirty="0" err="1"/>
              <a:t>those</a:t>
            </a:r>
            <a:r>
              <a:rPr lang="es-ES" dirty="0"/>
              <a:t> </a:t>
            </a:r>
            <a:r>
              <a:rPr lang="es-ES" dirty="0" err="1"/>
              <a:t>with</a:t>
            </a:r>
            <a:r>
              <a:rPr lang="es-ES" dirty="0"/>
              <a:t> PLT (69% vs 73%; p = 0.34) [39].</a:t>
            </a:r>
          </a:p>
          <a:p>
            <a:endParaRPr lang="es-ES" dirty="0"/>
          </a:p>
          <a:p>
            <a:r>
              <a:rPr lang="es-ES" dirty="0" err="1"/>
              <a:t>Our</a:t>
            </a:r>
            <a:r>
              <a:rPr lang="es-ES" dirty="0"/>
              <a:t> meta-</a:t>
            </a:r>
            <a:r>
              <a:rPr lang="es-ES" dirty="0" err="1"/>
              <a:t>analysis</a:t>
            </a:r>
            <a:r>
              <a:rPr lang="es-ES" dirty="0"/>
              <a:t> </a:t>
            </a:r>
            <a:r>
              <a:rPr lang="es-ES" dirty="0" err="1"/>
              <a:t>advocates</a:t>
            </a:r>
            <a:r>
              <a:rPr lang="es-ES" dirty="0"/>
              <a:t> </a:t>
            </a:r>
            <a:r>
              <a:rPr lang="es-ES" dirty="0" err="1"/>
              <a:t>the</a:t>
            </a:r>
            <a:r>
              <a:rPr lang="es-ES" dirty="0"/>
              <a:t> relative safety and </a:t>
            </a:r>
            <a:r>
              <a:rPr lang="es-ES" dirty="0" err="1"/>
              <a:t>feasibility</a:t>
            </a:r>
            <a:r>
              <a:rPr lang="es-ES" dirty="0"/>
              <a:t> </a:t>
            </a:r>
            <a:r>
              <a:rPr lang="es-ES" dirty="0" err="1"/>
              <a:t>of</a:t>
            </a:r>
            <a:r>
              <a:rPr lang="es-ES" dirty="0"/>
              <a:t> SLT </a:t>
            </a:r>
            <a:r>
              <a:rPr lang="es-ES" dirty="0" err="1"/>
              <a:t>over</a:t>
            </a:r>
            <a:r>
              <a:rPr lang="es-ES" dirty="0"/>
              <a:t> </a:t>
            </a:r>
            <a:r>
              <a:rPr lang="es-ES" dirty="0" err="1"/>
              <a:t>the</a:t>
            </a:r>
            <a:r>
              <a:rPr lang="es-ES" dirty="0"/>
              <a:t> PLT </a:t>
            </a:r>
            <a:r>
              <a:rPr lang="es-ES" dirty="0" err="1"/>
              <a:t>approach</a:t>
            </a:r>
            <a:r>
              <a:rPr lang="es-ES" dirty="0"/>
              <a:t> </a:t>
            </a:r>
            <a:r>
              <a:rPr lang="es-ES" dirty="0" err="1"/>
              <a:t>for</a:t>
            </a:r>
            <a:r>
              <a:rPr lang="es-ES" dirty="0"/>
              <a:t> </a:t>
            </a:r>
            <a:r>
              <a:rPr lang="es-ES" dirty="0" err="1"/>
              <a:t>patients</a:t>
            </a:r>
            <a:r>
              <a:rPr lang="es-ES" dirty="0"/>
              <a:t> </a:t>
            </a:r>
            <a:r>
              <a:rPr lang="es-ES" dirty="0" err="1"/>
              <a:t>with</a:t>
            </a:r>
            <a:r>
              <a:rPr lang="es-ES" dirty="0"/>
              <a:t> HCC. </a:t>
            </a:r>
            <a:r>
              <a:rPr lang="es-ES" dirty="0" err="1"/>
              <a:t>Specifically</a:t>
            </a:r>
            <a:r>
              <a:rPr lang="es-ES" dirty="0"/>
              <a:t>, </a:t>
            </a:r>
            <a:r>
              <a:rPr lang="es-ES" dirty="0" err="1"/>
              <a:t>the</a:t>
            </a:r>
            <a:r>
              <a:rPr lang="es-ES" dirty="0"/>
              <a:t> </a:t>
            </a:r>
            <a:r>
              <a:rPr lang="es-ES" dirty="0" err="1"/>
              <a:t>results</a:t>
            </a:r>
            <a:r>
              <a:rPr lang="es-ES" dirty="0"/>
              <a:t> </a:t>
            </a:r>
            <a:r>
              <a:rPr lang="es-ES" dirty="0" err="1"/>
              <a:t>of</a:t>
            </a:r>
            <a:r>
              <a:rPr lang="es-ES" dirty="0"/>
              <a:t> </a:t>
            </a:r>
            <a:r>
              <a:rPr lang="es-ES" dirty="0" err="1"/>
              <a:t>our</a:t>
            </a:r>
            <a:r>
              <a:rPr lang="es-ES" dirty="0"/>
              <a:t> </a:t>
            </a:r>
            <a:r>
              <a:rPr lang="es-ES" dirty="0" err="1"/>
              <a:t>study</a:t>
            </a:r>
            <a:r>
              <a:rPr lang="es-ES" dirty="0"/>
              <a:t> </a:t>
            </a:r>
            <a:r>
              <a:rPr lang="es-ES" dirty="0" err="1"/>
              <a:t>confirm</a:t>
            </a:r>
            <a:r>
              <a:rPr lang="es-ES" dirty="0"/>
              <a:t> </a:t>
            </a:r>
            <a:r>
              <a:rPr lang="es-ES" dirty="0" err="1"/>
              <a:t>that</a:t>
            </a:r>
            <a:r>
              <a:rPr lang="es-ES" dirty="0"/>
              <a:t> SLT </a:t>
            </a:r>
            <a:r>
              <a:rPr lang="es-ES" dirty="0" err="1"/>
              <a:t>offers</a:t>
            </a:r>
            <a:r>
              <a:rPr lang="es-ES" dirty="0"/>
              <a:t> comparable </a:t>
            </a:r>
            <a:r>
              <a:rPr lang="es-ES" dirty="0" err="1"/>
              <a:t>technical</a:t>
            </a:r>
            <a:r>
              <a:rPr lang="es-ES" dirty="0"/>
              <a:t> </a:t>
            </a:r>
            <a:r>
              <a:rPr lang="es-ES" dirty="0" err="1"/>
              <a:t>outcomes</a:t>
            </a:r>
            <a:r>
              <a:rPr lang="es-ES" dirty="0"/>
              <a:t> </a:t>
            </a:r>
            <a:r>
              <a:rPr lang="es-ES" dirty="0" err="1"/>
              <a:t>but</a:t>
            </a:r>
            <a:r>
              <a:rPr lang="es-ES" dirty="0"/>
              <a:t> </a:t>
            </a:r>
            <a:r>
              <a:rPr lang="es-ES" dirty="0" err="1"/>
              <a:t>slightly</a:t>
            </a:r>
            <a:r>
              <a:rPr lang="es-ES" dirty="0"/>
              <a:t> </a:t>
            </a:r>
            <a:r>
              <a:rPr lang="es-ES" dirty="0" err="1"/>
              <a:t>lower</a:t>
            </a:r>
            <a:r>
              <a:rPr lang="es-ES" dirty="0"/>
              <a:t> </a:t>
            </a:r>
            <a:r>
              <a:rPr lang="es-ES" dirty="0" err="1"/>
              <a:t>survival</a:t>
            </a:r>
            <a:r>
              <a:rPr lang="es-ES" dirty="0"/>
              <a:t> </a:t>
            </a:r>
            <a:r>
              <a:rPr lang="es-ES" dirty="0" err="1"/>
              <a:t>outcomes</a:t>
            </a:r>
            <a:r>
              <a:rPr lang="es-ES" dirty="0"/>
              <a:t> </a:t>
            </a:r>
            <a:r>
              <a:rPr lang="es-ES" dirty="0" err="1"/>
              <a:t>with</a:t>
            </a:r>
            <a:r>
              <a:rPr lang="es-ES" dirty="0"/>
              <a:t> </a:t>
            </a:r>
            <a:r>
              <a:rPr lang="es-ES" dirty="0" err="1"/>
              <a:t>respect</a:t>
            </a:r>
            <a:r>
              <a:rPr lang="es-ES" dirty="0"/>
              <a:t> </a:t>
            </a:r>
            <a:r>
              <a:rPr lang="es-ES" dirty="0" err="1"/>
              <a:t>to</a:t>
            </a:r>
            <a:r>
              <a:rPr lang="es-ES" dirty="0"/>
              <a:t> PLT.</a:t>
            </a:r>
          </a:p>
          <a:p>
            <a:endParaRPr lang="es-ES" dirty="0"/>
          </a:p>
          <a:p>
            <a:r>
              <a:rPr lang="es-ES" dirty="0"/>
              <a:t>el trasplante hepático de rescate (SLT) se plantea como una alternativa curativa en pacientes con recurrencia tumoral o deterioro hepático tras resección previa. Este metaanálisis comparó los resultados quirúrgicos y oncológicos de SLT frente a PLT a partir de 25 estudios retrospectivos que incluyeron 11.275 pacientes (1.630 SLT y 9.645 PLT).</a:t>
            </a:r>
          </a:p>
          <a:p>
            <a:r>
              <a:rPr lang="es-ES" dirty="0"/>
              <a:t>Los resultados mostraron que SLT presenta una duración operatoria mayor, pero sin diferencias significativas respecto a pérdida hemática, transfusiones, estancia hospitalaria o complicaciones vasculares graves. No obstante, la tasa de </a:t>
            </a:r>
            <a:r>
              <a:rPr lang="es-ES" dirty="0" err="1"/>
              <a:t>reoperación</a:t>
            </a:r>
            <a:r>
              <a:rPr lang="es-ES" dirty="0"/>
              <a:t> y la mortalidad perioperatoria fueron ligeramente superiores en SLT. En el análisis oncológico, la recurrencia tumoral fue más frecuente en SLT (15,4% frente a 10,9%), y las tasas de supervivencia global y libre de enfermedad a 3 y 5 años fueron discretamente inferiores en comparación con PLT.</a:t>
            </a:r>
          </a:p>
          <a:p>
            <a:r>
              <a:rPr lang="es-ES" dirty="0"/>
              <a:t>En conjunto, el estudio concluye que el trasplante de rescate es una estrategia segura y factible, con resultados quirúrgicos comparables y una pérdida moderada en supervivencia a largo plazo. SLT debe considerarse parte de un enfoque terapéutico integrado, especialmente útil ante la escasez de órganos, aunque requiere una adecuada selección de candidatos y criterios basados en factores histológicos y biológicos del tumor.</a:t>
            </a:r>
          </a:p>
          <a:p>
            <a:endParaRPr lang="es-ES" dirty="0"/>
          </a:p>
          <a:p>
            <a:endParaRPr lang="es-ES" dirty="0"/>
          </a:p>
          <a:p>
            <a:r>
              <a:rPr lang="es-ES" dirty="0"/>
              <a:t>FERRER FÁBREGA: El trasplante hepático es el tratamiento más completo del carcinoma hepatocelular (HCC), pero la escasez de órganos limita su aplicación. La resección es una opción curativa inicial, aunque con alta tasa de recurrencia. En 2004, el grupo BCLC propuso una estrategia de </a:t>
            </a:r>
            <a:r>
              <a:rPr lang="es-ES" b="1" dirty="0"/>
              <a:t>trasplante hepático “ab initio”</a:t>
            </a:r>
            <a:r>
              <a:rPr lang="es-ES" dirty="0"/>
              <a:t>, es decir, indicar el trasplante inmediatamente después de la resección si la histología muestra factores de alto riesgo de recurrencia (invasión microvascular o </a:t>
            </a:r>
            <a:r>
              <a:rPr lang="es-ES" dirty="0" err="1"/>
              <a:t>satelitosis</a:t>
            </a:r>
            <a:r>
              <a:rPr lang="es-ES" dirty="0"/>
              <a:t>), sin esperar a la recaída. Este estudio valida prospectivamente esa política en una cohorte de 164 pacientes resecados entre 1995 y 2012, de los cuales 85 eran potencialmente trasplantables.</a:t>
            </a:r>
          </a:p>
          <a:p>
            <a:r>
              <a:rPr lang="es-ES" dirty="0"/>
              <a:t>Treinta y siete pacientes fueron clasificados como de alto riesgo y 48 como de bajo riesgo. Entre los de alto riesgo, 23 presentaron recurrencia, aunque nueve quedaron fuera de criterios de trasplante por extensión tumoral. Diecisiete recibieron finalmente trasplante y obtuvieron una </a:t>
            </a:r>
            <a:r>
              <a:rPr lang="es-ES" b="1" dirty="0"/>
              <a:t>supervivencia a 5 años del 82,4%</a:t>
            </a:r>
            <a:r>
              <a:rPr lang="es-ES" dirty="0"/>
              <a:t>. En los pacientes de bajo riesgo, 26 desarrollaron recurrencia y 11 fueron trasplantados, con una </a:t>
            </a:r>
            <a:r>
              <a:rPr lang="es-ES" b="1" dirty="0"/>
              <a:t>supervivencia a 5 años del 81,8%</a:t>
            </a:r>
            <a:r>
              <a:rPr lang="es-ES" dirty="0"/>
              <a:t>.</a:t>
            </a:r>
          </a:p>
          <a:p>
            <a:r>
              <a:rPr lang="es-ES" dirty="0"/>
              <a:t>Los resultados confirman que el trasplante </a:t>
            </a:r>
            <a:r>
              <a:rPr lang="es-ES" i="1" dirty="0"/>
              <a:t>ab initio</a:t>
            </a:r>
            <a:r>
              <a:rPr lang="es-ES" dirty="0"/>
              <a:t> en pacientes con marcadores histológicos adversos ofrece </a:t>
            </a:r>
            <a:r>
              <a:rPr lang="es-ES" b="1" dirty="0"/>
              <a:t>resultados oncológicos y de supervivencia excelentes</a:t>
            </a:r>
            <a:r>
              <a:rPr lang="es-ES" dirty="0"/>
              <a:t>, similares a los del trasplante de rescate, evitando la progresión tumoral que puede impedir el trasplante. Se recomienda esperar </a:t>
            </a:r>
            <a:r>
              <a:rPr lang="es-ES" b="1" dirty="0"/>
              <a:t>al menos 6 meses tras la resección antes de enlistar</a:t>
            </a:r>
            <a:r>
              <a:rPr lang="es-ES" dirty="0"/>
              <a:t>, para descartar tumores de comportamiento biológico agresivo. Esta estrategia mejora la eficiencia del sistema de trasplantes y optimiza el uso de órganos sin comprometer el pronóstico de los pacientes con HCC resecado.</a:t>
            </a:r>
          </a:p>
          <a:p>
            <a:pPr marL="342900" lvl="0" indent="-342900">
              <a:lnSpc>
                <a:spcPct val="115000"/>
              </a:lnSpc>
              <a:spcAft>
                <a:spcPts val="800"/>
              </a:spcAft>
              <a:buSzPts val="1000"/>
              <a:buFont typeface="Symbol" pitchFamily="2" charset="2"/>
              <a:buChar char=""/>
              <a:tabLst>
                <a:tab pos="457200" algn="l"/>
              </a:tabLst>
            </a:pP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endParaRPr lang="es-ES" dirty="0"/>
          </a:p>
        </p:txBody>
      </p:sp>
      <p:sp>
        <p:nvSpPr>
          <p:cNvPr id="4" name="Marcador de número de diapositiva 3">
            <a:extLst>
              <a:ext uri="{FF2B5EF4-FFF2-40B4-BE49-F238E27FC236}">
                <a16:creationId xmlns:a16="http://schemas.microsoft.com/office/drawing/2014/main" id="{D2175891-D6F5-2D13-5B7A-815065D74C13}"/>
              </a:ext>
            </a:extLst>
          </p:cNvPr>
          <p:cNvSpPr>
            <a:spLocks noGrp="1"/>
          </p:cNvSpPr>
          <p:nvPr>
            <p:ph type="sldNum" sz="quarter" idx="5"/>
          </p:nvPr>
        </p:nvSpPr>
        <p:spPr/>
        <p:txBody>
          <a:bodyPr/>
          <a:lstStyle/>
          <a:p>
            <a:fld id="{665760B9-3918-0340-976F-B5FEE8B0883C}" type="slidenum">
              <a:rPr lang="es-ES" smtClean="0"/>
              <a:t>19</a:t>
            </a:fld>
            <a:endParaRPr lang="es-ES"/>
          </a:p>
        </p:txBody>
      </p:sp>
    </p:spTree>
    <p:extLst>
      <p:ext uri="{BB962C8B-B14F-4D97-AF65-F5344CB8AC3E}">
        <p14:creationId xmlns:p14="http://schemas.microsoft.com/office/powerpoint/2010/main" val="1923541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8B49F-C600-12EC-A1BE-D27DFFBFC9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028475-499D-CA70-596D-BD46233122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B9ECAC2-E89A-A82E-C25B-F2882617FF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dirty="0">
                <a:effectLst/>
                <a:latin typeface="Times New Roman" panose="02020603050405020304" pitchFamily="18" charset="0"/>
                <a:ea typeface="Times New Roman" panose="02020603050405020304" pitchFamily="18" charset="0"/>
              </a:rPr>
              <a:t>El enfoque </a:t>
            </a:r>
            <a:r>
              <a:rPr lang="es-ES" sz="1200" b="1" kern="0" dirty="0">
                <a:effectLst/>
                <a:latin typeface="Times New Roman" panose="02020603050405020304" pitchFamily="18" charset="0"/>
                <a:ea typeface="Times New Roman" panose="02020603050405020304" pitchFamily="18" charset="0"/>
              </a:rPr>
              <a:t>“ab initio”</a:t>
            </a:r>
            <a:r>
              <a:rPr lang="es-ES" sz="1200" kern="0" dirty="0">
                <a:effectLst/>
                <a:latin typeface="Times New Roman" panose="02020603050405020304" pitchFamily="18" charset="0"/>
                <a:ea typeface="Times New Roman" panose="02020603050405020304" pitchFamily="18" charset="0"/>
              </a:rPr>
              <a:t> (programar trasplante hepático poco después de la resección cuando el tumor presenta factores de alto riesgo de recidiva) es una estrategia </a:t>
            </a:r>
            <a:r>
              <a:rPr lang="es-ES" sz="1200" b="1" kern="0" dirty="0">
                <a:effectLst/>
                <a:latin typeface="Times New Roman" panose="02020603050405020304" pitchFamily="18" charset="0"/>
                <a:ea typeface="Times New Roman" panose="02020603050405020304" pitchFamily="18" charset="0"/>
              </a:rPr>
              <a:t>emergente y aceptada en centros especializados</a:t>
            </a:r>
            <a:r>
              <a:rPr lang="es-ES" sz="1200" kern="0" dirty="0">
                <a:effectLst/>
                <a:latin typeface="Times New Roman" panose="02020603050405020304" pitchFamily="18" charset="0"/>
                <a:ea typeface="Times New Roman" panose="02020603050405020304" pitchFamily="18" charset="0"/>
              </a:rPr>
              <a:t>, pero </a:t>
            </a:r>
            <a:r>
              <a:rPr lang="es-ES" sz="1200" b="1" kern="0" dirty="0">
                <a:effectLst/>
                <a:latin typeface="Times New Roman" panose="02020603050405020304" pitchFamily="18" charset="0"/>
                <a:ea typeface="Times New Roman" panose="02020603050405020304" pitchFamily="18" charset="0"/>
              </a:rPr>
              <a:t>no es una recomendación universal</a:t>
            </a:r>
            <a:r>
              <a:rPr lang="es-ES" sz="1200" kern="0" dirty="0">
                <a:effectLst/>
                <a:latin typeface="Times New Roman" panose="02020603050405020304" pitchFamily="18" charset="0"/>
                <a:ea typeface="Times New Roman" panose="02020603050405020304" pitchFamily="18" charset="0"/>
              </a:rPr>
              <a:t> por razones de evidencia limitada y de disponibilidad de órganos</a:t>
            </a:r>
            <a:r>
              <a:rPr lang="es-ES" dirty="0">
                <a:effectLst/>
              </a:rPr>
              <a:t> </a:t>
            </a:r>
            <a:endParaRPr lang="es-ES" dirty="0"/>
          </a:p>
          <a:p>
            <a:endParaRPr lang="es-ES" dirty="0"/>
          </a:p>
        </p:txBody>
      </p:sp>
      <p:sp>
        <p:nvSpPr>
          <p:cNvPr id="4" name="Marcador de número de diapositiva 3">
            <a:extLst>
              <a:ext uri="{FF2B5EF4-FFF2-40B4-BE49-F238E27FC236}">
                <a16:creationId xmlns:a16="http://schemas.microsoft.com/office/drawing/2014/main" id="{A9F1C0AE-2D7F-009D-2165-C6E5A6977A0F}"/>
              </a:ext>
            </a:extLst>
          </p:cNvPr>
          <p:cNvSpPr>
            <a:spLocks noGrp="1"/>
          </p:cNvSpPr>
          <p:nvPr>
            <p:ph type="sldNum" sz="quarter" idx="5"/>
          </p:nvPr>
        </p:nvSpPr>
        <p:spPr/>
        <p:txBody>
          <a:bodyPr/>
          <a:lstStyle/>
          <a:p>
            <a:fld id="{665760B9-3918-0340-976F-B5FEE8B0883C}" type="slidenum">
              <a:rPr lang="es-ES" smtClean="0"/>
              <a:t>20</a:t>
            </a:fld>
            <a:endParaRPr lang="es-ES"/>
          </a:p>
        </p:txBody>
      </p:sp>
    </p:spTree>
    <p:extLst>
      <p:ext uri="{BB962C8B-B14F-4D97-AF65-F5344CB8AC3E}">
        <p14:creationId xmlns:p14="http://schemas.microsoft.com/office/powerpoint/2010/main" val="220980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Criterios de Milán: Proporcionan: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Supervivencia global a 4 años: 75%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Supervivencia libre de recurrencia de 83% a 4 años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¿Qué es </a:t>
            </a:r>
            <a:r>
              <a:rPr lang="es-ES" dirty="0" err="1"/>
              <a:t>Downstaging</a:t>
            </a:r>
            <a:r>
              <a:rPr lang="es-ES" dirty="0"/>
              <a:t>?:  bajar la estadificación para posibilitar el TH en pacientes que están por encima de unos criterios.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Posibilita el acceso a un procedimiento terapéutico (TH) que se ha mostrado con mejores resultados en términos de supervivencia que los tratamientos oncológicos habituales fuera del 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Disminuye la carga tumoral: con ello disminuye el riesgo de recurrencia y siembra a distancia 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Testa la agresividad biológica del tumor, seleccionando lo menos </a:t>
            </a:r>
            <a:r>
              <a:rPr lang="es-ES" dirty="0" err="1"/>
              <a:t>agrsEivos</a:t>
            </a:r>
            <a:r>
              <a:rPr lang="es-ES" dirty="0"/>
              <a:t>, los de mejores respuesta a terapia y mejor pronóstico por tanto.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REALMENTE, el </a:t>
            </a:r>
            <a:r>
              <a:rPr lang="es-ES" dirty="0" err="1"/>
              <a:t>down</a:t>
            </a:r>
            <a:r>
              <a:rPr lang="es-ES" dirty="0"/>
              <a:t> </a:t>
            </a:r>
            <a:r>
              <a:rPr lang="es-ES" dirty="0" err="1"/>
              <a:t>staging</a:t>
            </a:r>
            <a:r>
              <a:rPr lang="es-ES" dirty="0"/>
              <a:t> es, en el escenario del TH, una </a:t>
            </a:r>
            <a:r>
              <a:rPr lang="es-ES" dirty="0" err="1"/>
              <a:t>neoadyvancia</a:t>
            </a:r>
            <a:r>
              <a:rPr lang="es-ES" dirty="0"/>
              <a:t>, bien con terapias </a:t>
            </a:r>
            <a:r>
              <a:rPr lang="es-ES" dirty="0" err="1"/>
              <a:t>locoregionales</a:t>
            </a:r>
            <a:r>
              <a:rPr lang="es-ES" dirty="0"/>
              <a:t> o con terapias sistémicas, que busca una VENTANA DE OPORTUNIDAD para unos pacientes que quedarían descartados para el Trasplante hepático con los criterios habituales. Trata de identificar a estos pacientes, buscando la OPTIMIZACIÓN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beneficio INDIVIDUAL del DS fue probado en un EC por </a:t>
            </a:r>
            <a:r>
              <a:rPr lang="es-ES" dirty="0" err="1"/>
              <a:t>Mazzaferro</a:t>
            </a:r>
            <a:r>
              <a:rPr lang="es-ES" dirty="0"/>
              <a:t> en 2020: </a:t>
            </a:r>
          </a:p>
          <a:p>
            <a:r>
              <a:rPr lang="en-US" sz="1200" kern="100" dirty="0">
                <a:effectLst/>
                <a:latin typeface="Aptos" panose="020B0004020202020204" pitchFamily="34" charset="0"/>
                <a:ea typeface="DengXian" panose="02010600030101010101" pitchFamily="2" charset="-122"/>
                <a:cs typeface="Arial" panose="020B0604020202020204" pitchFamily="34" charset="0"/>
              </a:rPr>
              <a:t>Datos:  </a:t>
            </a:r>
            <a:r>
              <a:rPr lang="en-US" sz="1200" i="1" kern="100" dirty="0">
                <a:effectLst/>
                <a:latin typeface="Aptos" panose="020B0004020202020204" pitchFamily="34" charset="0"/>
                <a:ea typeface="DengXian" panose="02010600030101010101" pitchFamily="2" charset="-122"/>
                <a:cs typeface="Arial" panose="020B0604020202020204" pitchFamily="34" charset="0"/>
              </a:rPr>
              <a:t>EC DS+TH  Vs </a:t>
            </a:r>
            <a:r>
              <a:rPr lang="en-US" sz="1200" i="1" kern="100" dirty="0" err="1">
                <a:effectLst/>
                <a:latin typeface="Aptos" panose="020B0004020202020204" pitchFamily="34" charset="0"/>
                <a:ea typeface="DengXian" panose="02010600030101010101" pitchFamily="2" charset="-122"/>
                <a:cs typeface="Arial" panose="020B0604020202020204" pitchFamily="34" charset="0"/>
              </a:rPr>
              <a:t>tratamiento</a:t>
            </a:r>
            <a:r>
              <a:rPr lang="en-US" sz="1200" i="1" kern="100" dirty="0">
                <a:effectLst/>
                <a:latin typeface="Aptos" panose="020B0004020202020204" pitchFamily="34" charset="0"/>
                <a:ea typeface="DengXian" panose="02010600030101010101" pitchFamily="2" charset="-122"/>
                <a:cs typeface="Arial" panose="020B0604020202020204" pitchFamily="34" charset="0"/>
              </a:rPr>
              <a:t> sin TH </a:t>
            </a:r>
          </a:p>
          <a:p>
            <a:r>
              <a:rPr lang="en-US" sz="1200" i="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Mazzaferro V, </a:t>
            </a:r>
            <a:r>
              <a:rPr lang="en-US" sz="1200" i="1" kern="100" dirty="0" err="1">
                <a:solidFill>
                  <a:srgbClr val="EE0000"/>
                </a:solidFill>
                <a:effectLst/>
                <a:latin typeface="Aptos" panose="020B0004020202020204" pitchFamily="34" charset="0"/>
                <a:ea typeface="DengXian" panose="02010600030101010101" pitchFamily="2" charset="-122"/>
                <a:cs typeface="Arial" panose="020B0604020202020204" pitchFamily="34" charset="0"/>
              </a:rPr>
              <a:t>Citterio</a:t>
            </a:r>
            <a:r>
              <a:rPr lang="en-US" sz="1200" i="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 D, Bhoori S, </a:t>
            </a:r>
            <a:r>
              <a:rPr lang="en-US" sz="1200" i="1" kern="100" dirty="0" err="1">
                <a:solidFill>
                  <a:srgbClr val="EE0000"/>
                </a:solidFill>
                <a:effectLst/>
                <a:latin typeface="Aptos" panose="020B0004020202020204" pitchFamily="34" charset="0"/>
                <a:ea typeface="DengXian" panose="02010600030101010101" pitchFamily="2" charset="-122"/>
                <a:cs typeface="Arial" panose="020B0604020202020204" pitchFamily="34" charset="0"/>
              </a:rPr>
              <a:t>Bongini</a:t>
            </a:r>
            <a:r>
              <a:rPr lang="en-US" sz="1200" i="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 M, Miceli R, De Carlis L, et al. Liver transplantation in hepatocellular carcinoma after </a:t>
            </a:r>
            <a:r>
              <a:rPr lang="en-US" sz="1200" i="1" kern="100" dirty="0" err="1">
                <a:solidFill>
                  <a:srgbClr val="EE0000"/>
                </a:solidFill>
                <a:effectLst/>
                <a:latin typeface="Aptos" panose="020B0004020202020204" pitchFamily="34" charset="0"/>
                <a:ea typeface="DengXian" panose="02010600030101010101" pitchFamily="2" charset="-122"/>
                <a:cs typeface="Arial" panose="020B0604020202020204" pitchFamily="34" charset="0"/>
              </a:rPr>
              <a:t>tumour</a:t>
            </a:r>
            <a:r>
              <a:rPr lang="en-US" sz="1200" i="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 downstaging (XXL): a </a:t>
            </a:r>
            <a:r>
              <a:rPr lang="en-US" sz="1200" i="1" kern="100" dirty="0" err="1">
                <a:solidFill>
                  <a:srgbClr val="EE0000"/>
                </a:solidFill>
                <a:effectLst/>
                <a:latin typeface="Aptos" panose="020B0004020202020204" pitchFamily="34" charset="0"/>
                <a:ea typeface="DengXian" panose="02010600030101010101" pitchFamily="2" charset="-122"/>
                <a:cs typeface="Arial" panose="020B0604020202020204" pitchFamily="34" charset="0"/>
              </a:rPr>
              <a:t>randomised</a:t>
            </a:r>
            <a:r>
              <a:rPr lang="en-US" sz="1200" i="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 controlled, phase 2b/ 3 trial. </a:t>
            </a:r>
            <a:r>
              <a:rPr lang="es-ES" sz="1200" i="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Lancet Oncol. 2020;21:947–56</a:t>
            </a:r>
          </a:p>
          <a:p>
            <a:endParaRPr lang="es-ES" sz="1200"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endParaRPr>
          </a:p>
          <a:p>
            <a:r>
              <a:rPr lang="es-ES" sz="1200" b="1" kern="100" dirty="0">
                <a:solidFill>
                  <a:srgbClr val="FF0000"/>
                </a:solidFill>
                <a:effectLst/>
                <a:latin typeface="Aptos" panose="020B0004020202020204" pitchFamily="34" charset="0"/>
                <a:ea typeface="DengXian" panose="02010600030101010101" pitchFamily="2" charset="-122"/>
                <a:cs typeface="Arial" panose="020B0604020202020204" pitchFamily="34" charset="0"/>
              </a:rPr>
              <a:t>Es un ensayo clínico que pone evidencia la posibilidad de TH en  pacientes con adecuado DS , logrando mejor supervivencia global en el grupo de TH tras adecuado DS Vs tratamiento oncológico fuera del TH.</a:t>
            </a:r>
          </a:p>
          <a:p>
            <a:endParaRPr lang="es-ES" sz="1200"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endParaRPr>
          </a:p>
          <a:p>
            <a:r>
              <a:rPr lang="es-ES" sz="1200" b="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Incluye n=45 pacientes, aleatorizados a TH si DS eficaz Vs terapia oncológica sin TH: la supervivencia es de 77.5% a 5 años en el grupo de TH Vs 31.5% en grupo de </a:t>
            </a:r>
            <a:r>
              <a:rPr lang="es-ES" sz="1200" b="1" kern="100" dirty="0" err="1">
                <a:solidFill>
                  <a:srgbClr val="EE0000"/>
                </a:solidFill>
                <a:effectLst/>
                <a:latin typeface="Aptos" panose="020B0004020202020204" pitchFamily="34" charset="0"/>
                <a:ea typeface="DengXian" panose="02010600030101010101" pitchFamily="2" charset="-122"/>
                <a:cs typeface="Arial" panose="020B0604020202020204" pitchFamily="34" charset="0"/>
              </a:rPr>
              <a:t>tto</a:t>
            </a:r>
            <a:r>
              <a:rPr lang="es-ES" sz="1200" b="1"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rPr>
              <a:t> SIN TH. P=0.035</a:t>
            </a:r>
          </a:p>
          <a:p>
            <a:endParaRPr lang="es-ES" sz="1200" kern="100" dirty="0">
              <a:solidFill>
                <a:srgbClr val="EE0000"/>
              </a:solidFill>
              <a:effectLst/>
              <a:latin typeface="Aptos" panose="020B0004020202020204" pitchFamily="34" charset="0"/>
              <a:ea typeface="DengXian" panose="02010600030101010101" pitchFamily="2" charset="-122"/>
              <a:cs typeface="Arial" panose="020B0604020202020204" pitchFamily="34" charset="0"/>
            </a:endParaRPr>
          </a:p>
          <a:p>
            <a:r>
              <a:rPr lang="es-ES" dirty="0" err="1"/>
              <a:t>Methods</a:t>
            </a:r>
            <a:r>
              <a:rPr lang="es-ES" dirty="0"/>
              <a:t> </a:t>
            </a:r>
            <a:r>
              <a:rPr lang="es-ES" dirty="0" err="1"/>
              <a:t>We</a:t>
            </a:r>
            <a:r>
              <a:rPr lang="es-ES" dirty="0"/>
              <a:t> </a:t>
            </a:r>
            <a:r>
              <a:rPr lang="es-ES" dirty="0" err="1"/>
              <a:t>did</a:t>
            </a:r>
            <a:r>
              <a:rPr lang="es-ES" dirty="0"/>
              <a:t> </a:t>
            </a:r>
            <a:r>
              <a:rPr lang="es-ES" dirty="0" err="1"/>
              <a:t>an</a:t>
            </a:r>
            <a:r>
              <a:rPr lang="es-ES" dirty="0"/>
              <a:t> open-</a:t>
            </a:r>
            <a:r>
              <a:rPr lang="es-ES" dirty="0" err="1"/>
              <a:t>label</a:t>
            </a:r>
            <a:r>
              <a:rPr lang="es-ES" dirty="0"/>
              <a:t>, </a:t>
            </a:r>
            <a:r>
              <a:rPr lang="es-ES" dirty="0" err="1"/>
              <a:t>multicentre</a:t>
            </a:r>
            <a:r>
              <a:rPr lang="es-ES" dirty="0"/>
              <a:t>, </a:t>
            </a:r>
            <a:r>
              <a:rPr lang="es-ES" dirty="0" err="1"/>
              <a:t>randomised</a:t>
            </a:r>
            <a:r>
              <a:rPr lang="es-ES" dirty="0"/>
              <a:t>, </a:t>
            </a:r>
            <a:r>
              <a:rPr lang="es-ES" dirty="0" err="1"/>
              <a:t>controlled</a:t>
            </a:r>
            <a:r>
              <a:rPr lang="es-ES" dirty="0"/>
              <a:t> trial </a:t>
            </a:r>
            <a:r>
              <a:rPr lang="es-ES" dirty="0" err="1"/>
              <a:t>designed</a:t>
            </a:r>
            <a:r>
              <a:rPr lang="es-ES" dirty="0"/>
              <a:t> in </a:t>
            </a:r>
            <a:r>
              <a:rPr lang="es-ES" dirty="0" err="1"/>
              <a:t>two</a:t>
            </a:r>
            <a:r>
              <a:rPr lang="es-ES" dirty="0"/>
              <a:t> </a:t>
            </a:r>
            <a:r>
              <a:rPr lang="es-ES" dirty="0" err="1"/>
              <a:t>phases</a:t>
            </a:r>
            <a:r>
              <a:rPr lang="es-ES" dirty="0"/>
              <a:t>, 2b and 3, at </a:t>
            </a:r>
            <a:r>
              <a:rPr lang="es-ES" dirty="0" err="1"/>
              <a:t>nine</a:t>
            </a:r>
            <a:r>
              <a:rPr lang="es-ES" dirty="0"/>
              <a:t> </a:t>
            </a:r>
            <a:r>
              <a:rPr lang="es-ES" dirty="0" err="1"/>
              <a:t>Italian</a:t>
            </a:r>
            <a:r>
              <a:rPr lang="es-ES" dirty="0"/>
              <a:t> </a:t>
            </a:r>
            <a:r>
              <a:rPr lang="es-ES" dirty="0" err="1"/>
              <a:t>tertiary</a:t>
            </a:r>
            <a:r>
              <a:rPr lang="es-ES" dirty="0"/>
              <a:t> care and </a:t>
            </a:r>
            <a:r>
              <a:rPr lang="es-ES" dirty="0" err="1"/>
              <a:t>transplantation</a:t>
            </a:r>
            <a:r>
              <a:rPr lang="es-ES" dirty="0"/>
              <a:t> centres. </a:t>
            </a:r>
          </a:p>
          <a:p>
            <a:r>
              <a:rPr lang="es-ES" dirty="0" err="1"/>
              <a:t>Patients</a:t>
            </a:r>
            <a:r>
              <a:rPr lang="es-ES" dirty="0"/>
              <a:t> </a:t>
            </a:r>
            <a:r>
              <a:rPr lang="es-ES" dirty="0" err="1"/>
              <a:t>aged</a:t>
            </a:r>
            <a:r>
              <a:rPr lang="es-ES" dirty="0"/>
              <a:t> 18–65 </a:t>
            </a:r>
            <a:r>
              <a:rPr lang="es-ES" dirty="0" err="1"/>
              <a:t>years</a:t>
            </a:r>
            <a:r>
              <a:rPr lang="es-ES" dirty="0"/>
              <a:t> </a:t>
            </a:r>
            <a:r>
              <a:rPr lang="es-ES" dirty="0" err="1"/>
              <a:t>with</a:t>
            </a:r>
            <a:r>
              <a:rPr lang="es-ES" dirty="0"/>
              <a:t> </a:t>
            </a:r>
            <a:r>
              <a:rPr lang="es-ES" dirty="0" err="1"/>
              <a:t>hepatocellular</a:t>
            </a:r>
            <a:r>
              <a:rPr lang="es-ES" dirty="0"/>
              <a:t> carcinoma </a:t>
            </a:r>
            <a:r>
              <a:rPr lang="es-ES" dirty="0" err="1"/>
              <a:t>beyond</a:t>
            </a:r>
            <a:r>
              <a:rPr lang="es-ES" dirty="0"/>
              <a:t> </a:t>
            </a:r>
            <a:r>
              <a:rPr lang="es-ES" dirty="0" err="1"/>
              <a:t>the</a:t>
            </a:r>
            <a:r>
              <a:rPr lang="es-ES" dirty="0"/>
              <a:t> </a:t>
            </a:r>
            <a:r>
              <a:rPr lang="es-ES" dirty="0" err="1"/>
              <a:t>Milan</a:t>
            </a:r>
            <a:r>
              <a:rPr lang="es-ES" dirty="0"/>
              <a:t> </a:t>
            </a:r>
            <a:r>
              <a:rPr lang="es-ES" dirty="0" err="1"/>
              <a:t>criteria</a:t>
            </a:r>
            <a:r>
              <a:rPr lang="es-ES" dirty="0"/>
              <a:t>, </a:t>
            </a:r>
            <a:r>
              <a:rPr lang="es-ES" dirty="0" err="1"/>
              <a:t>absence</a:t>
            </a:r>
            <a:r>
              <a:rPr lang="es-ES" dirty="0"/>
              <a:t> </a:t>
            </a:r>
            <a:r>
              <a:rPr lang="es-ES" dirty="0" err="1"/>
              <a:t>of</a:t>
            </a:r>
            <a:r>
              <a:rPr lang="es-ES" dirty="0"/>
              <a:t> </a:t>
            </a:r>
            <a:r>
              <a:rPr lang="es-ES" dirty="0" err="1"/>
              <a:t>macrovascular</a:t>
            </a:r>
            <a:r>
              <a:rPr lang="es-ES" dirty="0"/>
              <a:t> </a:t>
            </a:r>
            <a:r>
              <a:rPr lang="es-ES" dirty="0" err="1"/>
              <a:t>invasion</a:t>
            </a:r>
            <a:r>
              <a:rPr lang="es-ES" dirty="0"/>
              <a:t> </a:t>
            </a:r>
            <a:r>
              <a:rPr lang="es-ES" dirty="0" err="1"/>
              <a:t>or</a:t>
            </a:r>
            <a:r>
              <a:rPr lang="es-ES" dirty="0"/>
              <a:t> </a:t>
            </a:r>
            <a:r>
              <a:rPr lang="es-ES" dirty="0" err="1"/>
              <a:t>extrahepatic</a:t>
            </a:r>
            <a:r>
              <a:rPr lang="es-ES" dirty="0"/>
              <a:t> spread, 5-year </a:t>
            </a:r>
            <a:r>
              <a:rPr lang="es-ES" dirty="0" err="1"/>
              <a:t>estimated</a:t>
            </a:r>
            <a:r>
              <a:rPr lang="es-ES" dirty="0"/>
              <a:t> post-</a:t>
            </a:r>
            <a:r>
              <a:rPr lang="es-ES" dirty="0" err="1"/>
              <a:t>transplantation</a:t>
            </a:r>
            <a:r>
              <a:rPr lang="es-ES" dirty="0"/>
              <a:t> </a:t>
            </a:r>
            <a:r>
              <a:rPr lang="es-ES" dirty="0" err="1"/>
              <a:t>survival</a:t>
            </a:r>
            <a:r>
              <a:rPr lang="es-ES" dirty="0"/>
              <a:t> </a:t>
            </a:r>
            <a:r>
              <a:rPr lang="es-ES" dirty="0" err="1"/>
              <a:t>of</a:t>
            </a:r>
            <a:r>
              <a:rPr lang="es-ES" dirty="0"/>
              <a:t> at </a:t>
            </a:r>
            <a:r>
              <a:rPr lang="es-ES" dirty="0" err="1"/>
              <a:t>least</a:t>
            </a:r>
            <a:r>
              <a:rPr lang="es-ES" dirty="0"/>
              <a:t> 50%, and </a:t>
            </a:r>
            <a:r>
              <a:rPr lang="es-ES" dirty="0" err="1"/>
              <a:t>good</a:t>
            </a:r>
            <a:r>
              <a:rPr lang="es-ES" dirty="0"/>
              <a:t> </a:t>
            </a:r>
            <a:r>
              <a:rPr lang="es-ES" dirty="0" err="1"/>
              <a:t>liver</a:t>
            </a:r>
            <a:r>
              <a:rPr lang="es-ES" dirty="0"/>
              <a:t> </a:t>
            </a:r>
            <a:r>
              <a:rPr lang="es-ES" dirty="0" err="1"/>
              <a:t>function</a:t>
            </a:r>
            <a:r>
              <a:rPr lang="es-ES" dirty="0"/>
              <a:t> (Child-Pugh A-B7) </a:t>
            </a:r>
            <a:r>
              <a:rPr lang="es-ES" dirty="0" err="1"/>
              <a:t>were</a:t>
            </a:r>
            <a:r>
              <a:rPr lang="es-ES" dirty="0"/>
              <a:t> </a:t>
            </a:r>
            <a:r>
              <a:rPr lang="es-ES" dirty="0" err="1"/>
              <a:t>recruited</a:t>
            </a:r>
            <a:r>
              <a:rPr lang="es-ES" dirty="0"/>
              <a:t> and </a:t>
            </a:r>
            <a:r>
              <a:rPr lang="es-ES" dirty="0" err="1"/>
              <a:t>underwent</a:t>
            </a:r>
            <a:r>
              <a:rPr lang="es-ES" dirty="0"/>
              <a:t> </a:t>
            </a:r>
            <a:r>
              <a:rPr lang="es-ES" dirty="0" err="1"/>
              <a:t>tumour</a:t>
            </a:r>
            <a:r>
              <a:rPr lang="es-ES" dirty="0"/>
              <a:t> </a:t>
            </a:r>
            <a:r>
              <a:rPr lang="es-ES" dirty="0" err="1"/>
              <a:t>downstaging</a:t>
            </a:r>
            <a:r>
              <a:rPr lang="es-ES" dirty="0"/>
              <a:t> </a:t>
            </a:r>
            <a:r>
              <a:rPr lang="es-ES" dirty="0" err="1"/>
              <a:t>with</a:t>
            </a:r>
            <a:r>
              <a:rPr lang="es-ES" dirty="0"/>
              <a:t> </a:t>
            </a:r>
            <a:r>
              <a:rPr lang="es-ES" dirty="0" err="1"/>
              <a:t>locoregional</a:t>
            </a:r>
            <a:r>
              <a:rPr lang="es-ES" dirty="0"/>
              <a:t>, </a:t>
            </a:r>
            <a:r>
              <a:rPr lang="es-ES" dirty="0" err="1"/>
              <a:t>surgical</a:t>
            </a:r>
            <a:r>
              <a:rPr lang="es-ES" dirty="0"/>
              <a:t>, </a:t>
            </a:r>
            <a:r>
              <a:rPr lang="es-ES" dirty="0" err="1"/>
              <a:t>or</a:t>
            </a:r>
            <a:r>
              <a:rPr lang="es-ES" dirty="0"/>
              <a:t> </a:t>
            </a:r>
            <a:r>
              <a:rPr lang="es-ES" dirty="0" err="1"/>
              <a:t>systemic</a:t>
            </a:r>
            <a:r>
              <a:rPr lang="es-ES" dirty="0"/>
              <a:t> </a:t>
            </a:r>
            <a:r>
              <a:rPr lang="es-ES" dirty="0" err="1"/>
              <a:t>therapies</a:t>
            </a:r>
            <a:r>
              <a:rPr lang="es-ES" dirty="0"/>
              <a:t> </a:t>
            </a:r>
            <a:r>
              <a:rPr lang="es-ES" dirty="0" err="1"/>
              <a:t>according</a:t>
            </a:r>
            <a:r>
              <a:rPr lang="es-ES" dirty="0"/>
              <a:t> </a:t>
            </a:r>
            <a:r>
              <a:rPr lang="es-ES" dirty="0" err="1"/>
              <a:t>to</a:t>
            </a:r>
            <a:r>
              <a:rPr lang="es-ES" dirty="0"/>
              <a:t> </a:t>
            </a:r>
            <a:r>
              <a:rPr lang="es-ES" dirty="0" err="1"/>
              <a:t>multidisciplinary</a:t>
            </a:r>
            <a:r>
              <a:rPr lang="es-ES" dirty="0"/>
              <a:t> </a:t>
            </a:r>
            <a:r>
              <a:rPr lang="es-ES" dirty="0" err="1"/>
              <a:t>decision</a:t>
            </a:r>
            <a:r>
              <a:rPr lang="es-ES" dirty="0"/>
              <a:t>. </a:t>
            </a:r>
          </a:p>
          <a:p>
            <a:endParaRPr lang="es-ES" dirty="0"/>
          </a:p>
          <a:p>
            <a:r>
              <a:rPr lang="es-ES" b="1" dirty="0"/>
              <a:t>After </a:t>
            </a:r>
            <a:r>
              <a:rPr lang="es-ES" b="1" dirty="0" err="1"/>
              <a:t>an</a:t>
            </a:r>
            <a:r>
              <a:rPr lang="es-ES" b="1" dirty="0"/>
              <a:t> </a:t>
            </a:r>
            <a:r>
              <a:rPr lang="es-ES" b="1" dirty="0" err="1"/>
              <a:t>observation</a:t>
            </a:r>
            <a:r>
              <a:rPr lang="es-ES" b="1" dirty="0"/>
              <a:t> </a:t>
            </a:r>
            <a:r>
              <a:rPr lang="es-ES" b="1" dirty="0" err="1"/>
              <a:t>period</a:t>
            </a:r>
            <a:r>
              <a:rPr lang="es-ES" b="1" dirty="0"/>
              <a:t> </a:t>
            </a:r>
            <a:r>
              <a:rPr lang="es-ES" b="1" dirty="0" err="1"/>
              <a:t>of</a:t>
            </a:r>
            <a:r>
              <a:rPr lang="es-ES" b="1" dirty="0"/>
              <a:t> 3 </a:t>
            </a:r>
            <a:r>
              <a:rPr lang="es-ES" b="1" dirty="0" err="1"/>
              <a:t>months</a:t>
            </a:r>
            <a:r>
              <a:rPr lang="es-ES" b="1" dirty="0"/>
              <a:t>, </a:t>
            </a:r>
            <a:r>
              <a:rPr lang="es-ES" b="1" dirty="0" err="1"/>
              <a:t>during</a:t>
            </a:r>
            <a:r>
              <a:rPr lang="es-ES" b="1" dirty="0"/>
              <a:t> </a:t>
            </a:r>
            <a:r>
              <a:rPr lang="es-ES" b="1" dirty="0" err="1"/>
              <a:t>which</a:t>
            </a:r>
            <a:r>
              <a:rPr lang="es-ES" b="1" dirty="0"/>
              <a:t> sorafenib </a:t>
            </a:r>
            <a:r>
              <a:rPr lang="es-ES" b="1" dirty="0" err="1"/>
              <a:t>was</a:t>
            </a:r>
            <a:r>
              <a:rPr lang="es-ES" b="1" dirty="0"/>
              <a:t> </a:t>
            </a:r>
            <a:r>
              <a:rPr lang="es-ES" b="1" dirty="0" err="1"/>
              <a:t>allowed</a:t>
            </a:r>
            <a:r>
              <a:rPr lang="es-ES" b="1" dirty="0"/>
              <a:t>, </a:t>
            </a:r>
            <a:r>
              <a:rPr lang="es-ES" b="1" dirty="0" err="1"/>
              <a:t>patients</a:t>
            </a:r>
            <a:r>
              <a:rPr lang="es-ES" b="1" dirty="0"/>
              <a:t> </a:t>
            </a:r>
            <a:r>
              <a:rPr lang="es-ES" b="1" dirty="0" err="1"/>
              <a:t>with</a:t>
            </a:r>
            <a:r>
              <a:rPr lang="es-ES" b="1" dirty="0"/>
              <a:t> </a:t>
            </a:r>
            <a:r>
              <a:rPr lang="es-ES" b="1" dirty="0" err="1"/>
              <a:t>partial</a:t>
            </a:r>
            <a:r>
              <a:rPr lang="es-ES" b="1" dirty="0"/>
              <a:t> </a:t>
            </a:r>
            <a:r>
              <a:rPr lang="es-ES" b="1" dirty="0" err="1"/>
              <a:t>or</a:t>
            </a:r>
            <a:r>
              <a:rPr lang="es-ES" b="1" dirty="0"/>
              <a:t> complete responses </a:t>
            </a:r>
            <a:r>
              <a:rPr lang="es-ES" b="1" dirty="0" err="1"/>
              <a:t>according</a:t>
            </a:r>
            <a:r>
              <a:rPr lang="es-ES" b="1" dirty="0"/>
              <a:t> </a:t>
            </a:r>
            <a:r>
              <a:rPr lang="es-ES" b="1" dirty="0" err="1"/>
              <a:t>to</a:t>
            </a:r>
            <a:r>
              <a:rPr lang="es-ES" b="1" dirty="0"/>
              <a:t> </a:t>
            </a:r>
            <a:r>
              <a:rPr lang="es-ES" b="1" dirty="0" err="1"/>
              <a:t>modified</a:t>
            </a:r>
            <a:r>
              <a:rPr lang="es-ES" b="1" dirty="0"/>
              <a:t> Response </a:t>
            </a:r>
            <a:r>
              <a:rPr lang="es-ES" b="1" dirty="0" err="1"/>
              <a:t>Evaluation</a:t>
            </a:r>
            <a:r>
              <a:rPr lang="es-ES" b="1" dirty="0"/>
              <a:t> </a:t>
            </a:r>
            <a:r>
              <a:rPr lang="es-ES" b="1" dirty="0" err="1"/>
              <a:t>Criteria</a:t>
            </a:r>
            <a:r>
              <a:rPr lang="es-ES" b="1" dirty="0"/>
              <a:t> in Solid </a:t>
            </a:r>
            <a:r>
              <a:rPr lang="es-ES" b="1" dirty="0" err="1"/>
              <a:t>Tumors</a:t>
            </a:r>
            <a:r>
              <a:rPr lang="es-ES" b="1" dirty="0"/>
              <a:t> </a:t>
            </a:r>
            <a:r>
              <a:rPr lang="es-ES" b="1" dirty="0" err="1"/>
              <a:t>were</a:t>
            </a:r>
            <a:r>
              <a:rPr lang="es-ES" b="1" dirty="0"/>
              <a:t> </a:t>
            </a:r>
            <a:r>
              <a:rPr lang="es-ES" b="1" dirty="0" err="1"/>
              <a:t>randomly</a:t>
            </a:r>
            <a:r>
              <a:rPr lang="es-ES" b="1" dirty="0"/>
              <a:t> </a:t>
            </a:r>
            <a:r>
              <a:rPr lang="es-ES" b="1" dirty="0" err="1"/>
              <a:t>assigned</a:t>
            </a:r>
            <a:r>
              <a:rPr lang="es-ES" b="1" dirty="0"/>
              <a:t> (1:1) </a:t>
            </a:r>
            <a:r>
              <a:rPr lang="es-ES" b="1" dirty="0" err="1"/>
              <a:t>by</a:t>
            </a:r>
            <a:r>
              <a:rPr lang="es-ES" b="1" dirty="0"/>
              <a:t> </a:t>
            </a:r>
            <a:r>
              <a:rPr lang="es-ES" b="1" dirty="0" err="1"/>
              <a:t>an</a:t>
            </a:r>
            <a:r>
              <a:rPr lang="es-ES" b="1" dirty="0"/>
              <a:t> interactive web-response </a:t>
            </a:r>
            <a:r>
              <a:rPr lang="es-ES" b="1" dirty="0" err="1"/>
              <a:t>system</a:t>
            </a:r>
            <a:r>
              <a:rPr lang="es-ES" b="1" dirty="0"/>
              <a:t> </a:t>
            </a:r>
            <a:r>
              <a:rPr lang="es-ES" b="1" dirty="0" err="1"/>
              <a:t>to</a:t>
            </a:r>
            <a:r>
              <a:rPr lang="es-ES" b="1" dirty="0"/>
              <a:t> </a:t>
            </a:r>
            <a:r>
              <a:rPr lang="es-ES" b="1" dirty="0" err="1"/>
              <a:t>liver</a:t>
            </a:r>
            <a:r>
              <a:rPr lang="es-ES" b="1" dirty="0"/>
              <a:t> </a:t>
            </a:r>
            <a:r>
              <a:rPr lang="es-ES" b="1" dirty="0" err="1"/>
              <a:t>transplantation</a:t>
            </a:r>
            <a:r>
              <a:rPr lang="es-ES" b="1" dirty="0"/>
              <a:t> </a:t>
            </a:r>
            <a:r>
              <a:rPr lang="es-ES" b="1" dirty="0" err="1"/>
              <a:t>or</a:t>
            </a:r>
            <a:r>
              <a:rPr lang="es-ES" b="1" dirty="0"/>
              <a:t> non-</a:t>
            </a:r>
            <a:r>
              <a:rPr lang="es-ES" b="1" dirty="0" err="1"/>
              <a:t>transplantation</a:t>
            </a:r>
            <a:r>
              <a:rPr lang="es-ES" b="1" dirty="0"/>
              <a:t> </a:t>
            </a:r>
            <a:r>
              <a:rPr lang="es-ES" b="1" dirty="0" err="1"/>
              <a:t>therapies</a:t>
            </a:r>
            <a:r>
              <a:rPr lang="es-ES" b="1" dirty="0"/>
              <a:t> (control </a:t>
            </a:r>
            <a:r>
              <a:rPr lang="es-ES" b="1" dirty="0" err="1"/>
              <a:t>group</a:t>
            </a:r>
            <a:r>
              <a:rPr lang="es-ES" b="1" dirty="0"/>
              <a:t>). </a:t>
            </a:r>
          </a:p>
          <a:p>
            <a:endParaRPr lang="es-ES" dirty="0"/>
          </a:p>
          <a:p>
            <a:r>
              <a:rPr lang="es-ES" dirty="0"/>
              <a:t>A block </a:t>
            </a:r>
            <a:r>
              <a:rPr lang="es-ES" dirty="0" err="1"/>
              <a:t>randomisation</a:t>
            </a:r>
            <a:r>
              <a:rPr lang="es-ES" dirty="0"/>
              <a:t> (block </a:t>
            </a:r>
            <a:r>
              <a:rPr lang="es-ES" dirty="0" err="1"/>
              <a:t>size</a:t>
            </a:r>
            <a:r>
              <a:rPr lang="es-ES" dirty="0"/>
              <a:t> </a:t>
            </a:r>
            <a:r>
              <a:rPr lang="es-ES" dirty="0" err="1"/>
              <a:t>of</a:t>
            </a:r>
            <a:r>
              <a:rPr lang="es-ES" dirty="0"/>
              <a:t> 2), </a:t>
            </a:r>
            <a:r>
              <a:rPr lang="es-ES" dirty="0" err="1"/>
              <a:t>stratified</a:t>
            </a:r>
            <a:r>
              <a:rPr lang="es-ES" dirty="0"/>
              <a:t> </a:t>
            </a:r>
            <a:r>
              <a:rPr lang="es-ES" dirty="0" err="1"/>
              <a:t>by</a:t>
            </a:r>
            <a:r>
              <a:rPr lang="es-ES" dirty="0"/>
              <a:t> centre and </a:t>
            </a:r>
            <a:r>
              <a:rPr lang="es-ES" dirty="0" err="1"/>
              <a:t>compliance</a:t>
            </a:r>
            <a:r>
              <a:rPr lang="es-ES" dirty="0"/>
              <a:t> </a:t>
            </a:r>
            <a:r>
              <a:rPr lang="es-ES" dirty="0" err="1"/>
              <a:t>to</a:t>
            </a:r>
            <a:r>
              <a:rPr lang="es-ES" dirty="0"/>
              <a:t> sorafenib </a:t>
            </a:r>
            <a:r>
              <a:rPr lang="es-ES" dirty="0" err="1"/>
              <a:t>treatment</a:t>
            </a:r>
            <a:r>
              <a:rPr lang="es-ES" dirty="0"/>
              <a:t>, </a:t>
            </a:r>
            <a:r>
              <a:rPr lang="es-ES" dirty="0" err="1"/>
              <a:t>was</a:t>
            </a:r>
            <a:r>
              <a:rPr lang="es-ES" dirty="0"/>
              <a:t> </a:t>
            </a:r>
            <a:r>
              <a:rPr lang="es-ES" dirty="0" err="1"/>
              <a:t>applied</a:t>
            </a:r>
            <a:r>
              <a:rPr lang="es-ES" dirty="0"/>
              <a:t>. </a:t>
            </a:r>
          </a:p>
          <a:p>
            <a:r>
              <a:rPr lang="es-ES" dirty="0" err="1"/>
              <a:t>Liver</a:t>
            </a:r>
            <a:r>
              <a:rPr lang="es-ES" dirty="0"/>
              <a:t> </a:t>
            </a:r>
            <a:r>
              <a:rPr lang="es-ES" dirty="0" err="1"/>
              <a:t>transplantation</a:t>
            </a:r>
            <a:r>
              <a:rPr lang="es-ES" dirty="0"/>
              <a:t> </a:t>
            </a:r>
            <a:r>
              <a:rPr lang="es-ES" dirty="0" err="1"/>
              <a:t>was</a:t>
            </a:r>
            <a:r>
              <a:rPr lang="es-ES" dirty="0"/>
              <a:t> done </a:t>
            </a:r>
            <a:r>
              <a:rPr lang="es-ES" dirty="0" err="1"/>
              <a:t>with</a:t>
            </a:r>
            <a:r>
              <a:rPr lang="es-ES" dirty="0"/>
              <a:t> </a:t>
            </a:r>
            <a:r>
              <a:rPr lang="es-ES" dirty="0" err="1"/>
              <a:t>whole</a:t>
            </a:r>
            <a:r>
              <a:rPr lang="es-ES" dirty="0"/>
              <a:t> </a:t>
            </a:r>
            <a:r>
              <a:rPr lang="es-ES" dirty="0" err="1"/>
              <a:t>or</a:t>
            </a:r>
            <a:r>
              <a:rPr lang="es-ES" dirty="0"/>
              <a:t> </a:t>
            </a:r>
            <a:r>
              <a:rPr lang="es-ES" dirty="0" err="1"/>
              <a:t>split</a:t>
            </a:r>
            <a:r>
              <a:rPr lang="es-ES" dirty="0"/>
              <a:t> </a:t>
            </a:r>
            <a:r>
              <a:rPr lang="es-ES" dirty="0" err="1"/>
              <a:t>organs</a:t>
            </a:r>
            <a:r>
              <a:rPr lang="es-ES" dirty="0"/>
              <a:t> </a:t>
            </a:r>
            <a:r>
              <a:rPr lang="es-ES" dirty="0" err="1"/>
              <a:t>procured</a:t>
            </a:r>
            <a:r>
              <a:rPr lang="es-ES" dirty="0"/>
              <a:t> </a:t>
            </a:r>
            <a:r>
              <a:rPr lang="es-ES" dirty="0" err="1"/>
              <a:t>from</a:t>
            </a:r>
            <a:r>
              <a:rPr lang="es-ES" dirty="0"/>
              <a:t> </a:t>
            </a:r>
            <a:r>
              <a:rPr lang="es-ES" dirty="0" err="1"/>
              <a:t>brain-dead</a:t>
            </a:r>
            <a:r>
              <a:rPr lang="es-ES" dirty="0"/>
              <a:t> </a:t>
            </a:r>
            <a:r>
              <a:rPr lang="es-ES" dirty="0" err="1"/>
              <a:t>donors</a:t>
            </a:r>
            <a:r>
              <a:rPr lang="es-ES" dirty="0"/>
              <a:t>.</a:t>
            </a:r>
          </a:p>
          <a:p>
            <a:endParaRPr lang="es-ES" dirty="0"/>
          </a:p>
          <a:p>
            <a:r>
              <a:rPr lang="es-ES" dirty="0" err="1"/>
              <a:t>The</a:t>
            </a:r>
            <a:r>
              <a:rPr lang="es-ES" dirty="0"/>
              <a:t> control </a:t>
            </a:r>
            <a:r>
              <a:rPr lang="es-ES" dirty="0" err="1"/>
              <a:t>group</a:t>
            </a:r>
            <a:r>
              <a:rPr lang="es-ES" dirty="0"/>
              <a:t> </a:t>
            </a:r>
            <a:r>
              <a:rPr lang="es-ES" dirty="0" err="1"/>
              <a:t>received</a:t>
            </a:r>
            <a:r>
              <a:rPr lang="es-ES" dirty="0"/>
              <a:t> </a:t>
            </a:r>
            <a:r>
              <a:rPr lang="es-ES" dirty="0" err="1"/>
              <a:t>sequences</a:t>
            </a:r>
            <a:r>
              <a:rPr lang="es-ES" dirty="0"/>
              <a:t> </a:t>
            </a:r>
            <a:r>
              <a:rPr lang="es-ES" dirty="0" err="1"/>
              <a:t>of</a:t>
            </a:r>
            <a:r>
              <a:rPr lang="es-ES" dirty="0"/>
              <a:t> </a:t>
            </a:r>
            <a:r>
              <a:rPr lang="es-ES" dirty="0" err="1"/>
              <a:t>locoregional</a:t>
            </a:r>
            <a:r>
              <a:rPr lang="es-ES" dirty="0"/>
              <a:t> and </a:t>
            </a:r>
            <a:r>
              <a:rPr lang="es-ES" dirty="0" err="1"/>
              <a:t>systemic</a:t>
            </a:r>
            <a:r>
              <a:rPr lang="es-ES" dirty="0"/>
              <a:t> </a:t>
            </a:r>
            <a:r>
              <a:rPr lang="es-ES" dirty="0" err="1"/>
              <a:t>treatment</a:t>
            </a:r>
            <a:r>
              <a:rPr lang="es-ES" dirty="0"/>
              <a:t> at </a:t>
            </a:r>
            <a:r>
              <a:rPr lang="es-ES" dirty="0" err="1"/>
              <a:t>the</a:t>
            </a:r>
            <a:r>
              <a:rPr lang="es-ES" dirty="0"/>
              <a:t> time </a:t>
            </a:r>
            <a:r>
              <a:rPr lang="es-ES" dirty="0" err="1"/>
              <a:t>of</a:t>
            </a:r>
            <a:r>
              <a:rPr lang="es-ES" dirty="0"/>
              <a:t> </a:t>
            </a:r>
            <a:r>
              <a:rPr lang="es-ES" dirty="0" err="1"/>
              <a:t>demonstrated</a:t>
            </a:r>
            <a:r>
              <a:rPr lang="es-ES" dirty="0"/>
              <a:t> </a:t>
            </a:r>
            <a:r>
              <a:rPr lang="es-ES" dirty="0" err="1"/>
              <a:t>tumour</a:t>
            </a:r>
            <a:r>
              <a:rPr lang="es-ES" dirty="0"/>
              <a:t> </a:t>
            </a:r>
            <a:r>
              <a:rPr lang="es-ES" dirty="0" err="1"/>
              <a:t>progression</a:t>
            </a:r>
            <a:r>
              <a:rPr lang="es-ES" dirty="0"/>
              <a:t>. </a:t>
            </a:r>
          </a:p>
          <a:p>
            <a:r>
              <a:rPr lang="es-ES" dirty="0" err="1"/>
              <a:t>The</a:t>
            </a:r>
            <a:r>
              <a:rPr lang="es-ES" dirty="0"/>
              <a:t> </a:t>
            </a:r>
            <a:r>
              <a:rPr lang="es-ES" dirty="0" err="1"/>
              <a:t>primary</a:t>
            </a:r>
            <a:r>
              <a:rPr lang="es-ES" dirty="0"/>
              <a:t> </a:t>
            </a:r>
            <a:r>
              <a:rPr lang="es-ES" dirty="0" err="1"/>
              <a:t>outcomes</a:t>
            </a:r>
            <a:r>
              <a:rPr lang="es-ES" dirty="0"/>
              <a:t> </a:t>
            </a:r>
            <a:r>
              <a:rPr lang="es-ES" dirty="0" err="1"/>
              <a:t>were</a:t>
            </a:r>
            <a:r>
              <a:rPr lang="es-ES" dirty="0"/>
              <a:t> 5-year </a:t>
            </a:r>
            <a:r>
              <a:rPr lang="es-ES" dirty="0" err="1"/>
              <a:t>tumour</a:t>
            </a:r>
            <a:r>
              <a:rPr lang="es-ES" dirty="0"/>
              <a:t> </a:t>
            </a:r>
            <a:r>
              <a:rPr lang="es-ES" dirty="0" err="1"/>
              <a:t>event</a:t>
            </a:r>
            <a:r>
              <a:rPr lang="es-ES" dirty="0"/>
              <a:t>-free </a:t>
            </a:r>
            <a:r>
              <a:rPr lang="es-ES" dirty="0" err="1"/>
              <a:t>survival</a:t>
            </a:r>
            <a:r>
              <a:rPr lang="es-ES" dirty="0"/>
              <a:t> </a:t>
            </a:r>
            <a:r>
              <a:rPr lang="es-ES" dirty="0" err="1"/>
              <a:t>for</a:t>
            </a:r>
            <a:r>
              <a:rPr lang="es-ES" dirty="0"/>
              <a:t> </a:t>
            </a:r>
            <a:r>
              <a:rPr lang="es-ES" dirty="0" err="1"/>
              <a:t>phase</a:t>
            </a:r>
            <a:r>
              <a:rPr lang="es-ES" dirty="0"/>
              <a:t> 2b and </a:t>
            </a:r>
            <a:r>
              <a:rPr lang="es-ES" dirty="0" err="1"/>
              <a:t>overall</a:t>
            </a:r>
            <a:r>
              <a:rPr lang="es-ES" dirty="0"/>
              <a:t> </a:t>
            </a:r>
            <a:r>
              <a:rPr lang="es-ES" dirty="0" err="1"/>
              <a:t>survival</a:t>
            </a:r>
            <a:r>
              <a:rPr lang="es-ES" dirty="0"/>
              <a:t> </a:t>
            </a:r>
            <a:r>
              <a:rPr lang="es-ES" dirty="0" err="1"/>
              <a:t>for</a:t>
            </a:r>
            <a:r>
              <a:rPr lang="es-ES" dirty="0"/>
              <a:t> </a:t>
            </a:r>
            <a:r>
              <a:rPr lang="es-ES" dirty="0" err="1"/>
              <a:t>phase</a:t>
            </a:r>
            <a:r>
              <a:rPr lang="es-ES" dirty="0"/>
              <a:t> 3. </a:t>
            </a:r>
          </a:p>
          <a:p>
            <a:r>
              <a:rPr lang="es-ES" dirty="0" err="1"/>
              <a:t>Analyses</a:t>
            </a:r>
            <a:r>
              <a:rPr lang="es-ES" dirty="0"/>
              <a:t> </a:t>
            </a:r>
            <a:r>
              <a:rPr lang="es-ES" dirty="0" err="1"/>
              <a:t>were</a:t>
            </a:r>
            <a:r>
              <a:rPr lang="es-ES" dirty="0"/>
              <a:t> </a:t>
            </a:r>
            <a:r>
              <a:rPr lang="es-ES" dirty="0" err="1"/>
              <a:t>by</a:t>
            </a:r>
            <a:r>
              <a:rPr lang="es-ES" dirty="0"/>
              <a:t> </a:t>
            </a:r>
            <a:r>
              <a:rPr lang="es-ES" dirty="0" err="1"/>
              <a:t>intention</a:t>
            </a:r>
            <a:r>
              <a:rPr lang="es-ES" dirty="0"/>
              <a:t> </a:t>
            </a:r>
            <a:r>
              <a:rPr lang="es-ES" dirty="0" err="1"/>
              <a:t>to</a:t>
            </a:r>
            <a:r>
              <a:rPr lang="es-ES" dirty="0"/>
              <a:t> </a:t>
            </a:r>
            <a:r>
              <a:rPr lang="es-ES" dirty="0" err="1"/>
              <a:t>treat</a:t>
            </a:r>
            <a:r>
              <a:rPr lang="es-ES" dirty="0"/>
              <a:t>.</a:t>
            </a:r>
          </a:p>
          <a:p>
            <a:r>
              <a:rPr lang="es-ES" dirty="0" err="1"/>
              <a:t>Organ</a:t>
            </a:r>
            <a:r>
              <a:rPr lang="es-ES" dirty="0"/>
              <a:t> </a:t>
            </a:r>
            <a:r>
              <a:rPr lang="es-ES" dirty="0" err="1"/>
              <a:t>allocation</a:t>
            </a:r>
            <a:r>
              <a:rPr lang="es-ES" dirty="0"/>
              <a:t> </a:t>
            </a:r>
            <a:r>
              <a:rPr lang="es-ES" dirty="0" err="1"/>
              <a:t>policy</a:t>
            </a:r>
            <a:r>
              <a:rPr lang="es-ES" dirty="0"/>
              <a:t> </a:t>
            </a:r>
            <a:r>
              <a:rPr lang="es-ES" dirty="0" err="1"/>
              <a:t>changed</a:t>
            </a:r>
            <a:r>
              <a:rPr lang="es-ES" dirty="0"/>
              <a:t> </a:t>
            </a:r>
            <a:r>
              <a:rPr lang="es-ES" dirty="0" err="1"/>
              <a:t>during</a:t>
            </a:r>
            <a:r>
              <a:rPr lang="es-ES" dirty="0"/>
              <a:t> </a:t>
            </a:r>
            <a:r>
              <a:rPr lang="es-ES" dirty="0" err="1"/>
              <a:t>the</a:t>
            </a:r>
            <a:r>
              <a:rPr lang="es-ES" dirty="0"/>
              <a:t> </a:t>
            </a:r>
            <a:r>
              <a:rPr lang="es-ES" dirty="0" err="1"/>
              <a:t>course</a:t>
            </a:r>
            <a:r>
              <a:rPr lang="es-ES" dirty="0"/>
              <a:t> </a:t>
            </a:r>
            <a:r>
              <a:rPr lang="es-ES" dirty="0" err="1"/>
              <a:t>of</a:t>
            </a:r>
            <a:r>
              <a:rPr lang="es-ES" dirty="0"/>
              <a:t> </a:t>
            </a:r>
            <a:r>
              <a:rPr lang="es-ES" dirty="0" err="1"/>
              <a:t>the</a:t>
            </a:r>
            <a:r>
              <a:rPr lang="es-ES" dirty="0"/>
              <a:t> </a:t>
            </a:r>
            <a:r>
              <a:rPr lang="es-ES" dirty="0" err="1"/>
              <a:t>study</a:t>
            </a:r>
            <a:r>
              <a:rPr lang="es-ES" dirty="0"/>
              <a:t> and </a:t>
            </a:r>
            <a:r>
              <a:rPr lang="es-ES" dirty="0" err="1"/>
              <a:t>restricted</a:t>
            </a:r>
            <a:r>
              <a:rPr lang="es-ES" dirty="0"/>
              <a:t> </a:t>
            </a:r>
            <a:r>
              <a:rPr lang="es-ES" dirty="0" err="1"/>
              <a:t>patient</a:t>
            </a:r>
            <a:r>
              <a:rPr lang="es-ES" dirty="0"/>
              <a:t> </a:t>
            </a:r>
            <a:r>
              <a:rPr lang="es-ES" dirty="0" err="1"/>
              <a:t>accrual</a:t>
            </a:r>
            <a:r>
              <a:rPr lang="es-ES" dirty="0"/>
              <a:t> </a:t>
            </a:r>
            <a:r>
              <a:rPr lang="es-ES" dirty="0" err="1"/>
              <a:t>to</a:t>
            </a:r>
            <a:r>
              <a:rPr lang="es-ES" dirty="0"/>
              <a:t> 4 </a:t>
            </a:r>
            <a:r>
              <a:rPr lang="es-ES" dirty="0" err="1"/>
              <a:t>years</a:t>
            </a:r>
            <a:r>
              <a:rPr lang="es-ES" dirty="0"/>
              <a:t>. </a:t>
            </a:r>
            <a:r>
              <a:rPr lang="es-ES" dirty="0" err="1"/>
              <a:t>This</a:t>
            </a:r>
            <a:r>
              <a:rPr lang="es-ES" dirty="0"/>
              <a:t> trial </a:t>
            </a:r>
            <a:r>
              <a:rPr lang="es-ES" dirty="0" err="1"/>
              <a:t>is</a:t>
            </a:r>
            <a:r>
              <a:rPr lang="es-ES" dirty="0"/>
              <a:t> </a:t>
            </a:r>
            <a:r>
              <a:rPr lang="es-ES" dirty="0" err="1"/>
              <a:t>registered</a:t>
            </a:r>
            <a:r>
              <a:rPr lang="es-ES" dirty="0"/>
              <a:t> </a:t>
            </a:r>
            <a:r>
              <a:rPr lang="es-ES" dirty="0" err="1"/>
              <a:t>with</a:t>
            </a:r>
            <a:r>
              <a:rPr lang="es-ES" dirty="0"/>
              <a:t> </a:t>
            </a:r>
            <a:r>
              <a:rPr lang="es-ES" dirty="0" err="1"/>
              <a:t>ClinicalTrials.gov</a:t>
            </a:r>
            <a:r>
              <a:rPr lang="es-ES" dirty="0"/>
              <a:t>, NCT01387503.  </a:t>
            </a:r>
            <a:r>
              <a:rPr lang="es-ES" dirty="0" err="1"/>
              <a:t>Findings</a:t>
            </a:r>
            <a:r>
              <a:rPr lang="es-ES" dirty="0"/>
              <a:t> Between March 1, 2011, and March 31, 2015, </a:t>
            </a:r>
          </a:p>
          <a:p>
            <a:endParaRPr lang="es-ES" dirty="0"/>
          </a:p>
          <a:p>
            <a:r>
              <a:rPr lang="es-ES" dirty="0"/>
              <a:t>74 </a:t>
            </a:r>
            <a:r>
              <a:rPr lang="es-ES" dirty="0" err="1"/>
              <a:t>patients</a:t>
            </a:r>
            <a:r>
              <a:rPr lang="es-ES" dirty="0"/>
              <a:t> </a:t>
            </a:r>
            <a:r>
              <a:rPr lang="es-ES" dirty="0" err="1"/>
              <a:t>were</a:t>
            </a:r>
            <a:r>
              <a:rPr lang="es-ES" dirty="0"/>
              <a:t> </a:t>
            </a:r>
            <a:r>
              <a:rPr lang="es-ES" dirty="0" err="1"/>
              <a:t>enrolled</a:t>
            </a:r>
            <a:r>
              <a:rPr lang="es-ES" dirty="0"/>
              <a:t>. </a:t>
            </a:r>
          </a:p>
          <a:p>
            <a:r>
              <a:rPr lang="es-ES" dirty="0"/>
              <a:t>Median </a:t>
            </a:r>
            <a:r>
              <a:rPr lang="es-ES" dirty="0" err="1"/>
              <a:t>duration</a:t>
            </a:r>
            <a:r>
              <a:rPr lang="es-ES" dirty="0"/>
              <a:t> </a:t>
            </a:r>
            <a:r>
              <a:rPr lang="es-ES" dirty="0" err="1"/>
              <a:t>of</a:t>
            </a:r>
            <a:r>
              <a:rPr lang="es-ES" dirty="0"/>
              <a:t> </a:t>
            </a:r>
            <a:r>
              <a:rPr lang="es-ES" dirty="0" err="1"/>
              <a:t>downstaging</a:t>
            </a:r>
            <a:r>
              <a:rPr lang="es-ES" dirty="0"/>
              <a:t> </a:t>
            </a:r>
            <a:r>
              <a:rPr lang="es-ES" dirty="0" err="1"/>
              <a:t>was</a:t>
            </a:r>
            <a:r>
              <a:rPr lang="es-ES" dirty="0"/>
              <a:t> 6 </a:t>
            </a:r>
            <a:r>
              <a:rPr lang="es-ES" dirty="0" err="1"/>
              <a:t>months</a:t>
            </a:r>
            <a:r>
              <a:rPr lang="es-ES" dirty="0"/>
              <a:t> (IQR 4–11). </a:t>
            </a:r>
          </a:p>
          <a:p>
            <a:r>
              <a:rPr lang="es-ES" dirty="0"/>
              <a:t>29 </a:t>
            </a:r>
            <a:r>
              <a:rPr lang="es-ES" dirty="0" err="1"/>
              <a:t>patients</a:t>
            </a:r>
            <a:r>
              <a:rPr lang="es-ES" dirty="0"/>
              <a:t> </a:t>
            </a:r>
            <a:r>
              <a:rPr lang="es-ES" dirty="0" err="1"/>
              <a:t>dropped</a:t>
            </a:r>
            <a:r>
              <a:rPr lang="es-ES" dirty="0"/>
              <a:t> </a:t>
            </a:r>
            <a:r>
              <a:rPr lang="es-ES" dirty="0" err="1"/>
              <a:t>out</a:t>
            </a:r>
            <a:r>
              <a:rPr lang="es-ES" dirty="0"/>
              <a:t> </a:t>
            </a:r>
            <a:r>
              <a:rPr lang="es-ES" dirty="0" err="1"/>
              <a:t>before</a:t>
            </a:r>
            <a:r>
              <a:rPr lang="es-ES" dirty="0"/>
              <a:t> </a:t>
            </a:r>
            <a:r>
              <a:rPr lang="es-ES" dirty="0" err="1"/>
              <a:t>randomisation</a:t>
            </a:r>
            <a:r>
              <a:rPr lang="es-ES" dirty="0"/>
              <a:t> and </a:t>
            </a:r>
            <a:r>
              <a:rPr lang="es-ES" u="sng" dirty="0"/>
              <a:t>45 </a:t>
            </a:r>
            <a:r>
              <a:rPr lang="es-ES" u="sng" dirty="0" err="1"/>
              <a:t>were</a:t>
            </a:r>
            <a:r>
              <a:rPr lang="es-ES" u="sng" dirty="0"/>
              <a:t> </a:t>
            </a:r>
            <a:r>
              <a:rPr lang="es-ES" u="sng" dirty="0" err="1"/>
              <a:t>randomly</a:t>
            </a:r>
            <a:r>
              <a:rPr lang="es-ES" u="sng" dirty="0"/>
              <a:t> </a:t>
            </a:r>
            <a:r>
              <a:rPr lang="es-ES" u="sng" dirty="0" err="1"/>
              <a:t>assigned</a:t>
            </a:r>
            <a:r>
              <a:rPr lang="es-ES" u="sng" dirty="0"/>
              <a:t>: 23 </a:t>
            </a:r>
            <a:r>
              <a:rPr lang="es-ES" u="sng" dirty="0" err="1"/>
              <a:t>to</a:t>
            </a:r>
            <a:r>
              <a:rPr lang="es-ES" u="sng" dirty="0"/>
              <a:t> </a:t>
            </a:r>
            <a:r>
              <a:rPr lang="es-ES" u="sng" dirty="0" err="1"/>
              <a:t>the</a:t>
            </a:r>
            <a:r>
              <a:rPr lang="es-ES" u="sng" dirty="0"/>
              <a:t> </a:t>
            </a:r>
            <a:r>
              <a:rPr lang="es-ES" u="sng" dirty="0" err="1"/>
              <a:t>transplantation</a:t>
            </a:r>
            <a:r>
              <a:rPr lang="es-ES" u="sng" dirty="0"/>
              <a:t> </a:t>
            </a:r>
            <a:r>
              <a:rPr lang="es-ES" u="sng" dirty="0" err="1"/>
              <a:t>group</a:t>
            </a:r>
            <a:r>
              <a:rPr lang="es-ES" u="sng" dirty="0"/>
              <a:t> versus 22 </a:t>
            </a:r>
            <a:r>
              <a:rPr lang="es-ES" u="sng" dirty="0" err="1"/>
              <a:t>to</a:t>
            </a:r>
            <a:r>
              <a:rPr lang="es-ES" u="sng" dirty="0"/>
              <a:t> </a:t>
            </a:r>
            <a:r>
              <a:rPr lang="es-ES" u="sng" dirty="0" err="1"/>
              <a:t>the</a:t>
            </a:r>
            <a:r>
              <a:rPr lang="es-ES" u="sng" dirty="0"/>
              <a:t> control </a:t>
            </a:r>
            <a:r>
              <a:rPr lang="es-ES" u="sng" dirty="0" err="1"/>
              <a:t>group</a:t>
            </a:r>
            <a:r>
              <a:rPr lang="es-ES" u="sng" dirty="0"/>
              <a:t>. </a:t>
            </a:r>
          </a:p>
          <a:p>
            <a:endParaRPr lang="es-ES" dirty="0"/>
          </a:p>
          <a:p>
            <a:r>
              <a:rPr lang="es-ES" dirty="0"/>
              <a:t>At data </a:t>
            </a:r>
            <a:r>
              <a:rPr lang="es-ES" dirty="0" err="1"/>
              <a:t>cutoff</a:t>
            </a:r>
            <a:r>
              <a:rPr lang="es-ES" dirty="0"/>
              <a:t> </a:t>
            </a:r>
            <a:r>
              <a:rPr lang="es-ES" dirty="0" err="1"/>
              <a:t>on</a:t>
            </a:r>
            <a:r>
              <a:rPr lang="es-ES" dirty="0"/>
              <a:t> </a:t>
            </a:r>
            <a:r>
              <a:rPr lang="es-ES" dirty="0" err="1"/>
              <a:t>July</a:t>
            </a:r>
            <a:r>
              <a:rPr lang="es-ES" dirty="0"/>
              <a:t> 31, 2019, median </a:t>
            </a:r>
            <a:r>
              <a:rPr lang="es-ES" dirty="0" err="1"/>
              <a:t>follow</a:t>
            </a:r>
            <a:r>
              <a:rPr lang="es-ES" dirty="0"/>
              <a:t>-up </a:t>
            </a:r>
            <a:r>
              <a:rPr lang="es-ES" dirty="0" err="1"/>
              <a:t>was</a:t>
            </a:r>
            <a:r>
              <a:rPr lang="es-ES" dirty="0"/>
              <a:t> 71 </a:t>
            </a:r>
            <a:r>
              <a:rPr lang="es-ES" dirty="0" err="1"/>
              <a:t>months</a:t>
            </a:r>
            <a:r>
              <a:rPr lang="es-ES" dirty="0"/>
              <a:t> (IQR 60–85). </a:t>
            </a:r>
          </a:p>
          <a:p>
            <a:endParaRPr lang="es-ES" dirty="0"/>
          </a:p>
          <a:p>
            <a:pPr marL="171450" indent="-171450">
              <a:buFont typeface="Arial" panose="020B0604020202020204" pitchFamily="34" charset="0"/>
              <a:buChar char="•"/>
            </a:pPr>
            <a:r>
              <a:rPr lang="es-ES" dirty="0"/>
              <a:t>5-year </a:t>
            </a:r>
            <a:r>
              <a:rPr lang="es-ES" dirty="0" err="1"/>
              <a:t>tumour</a:t>
            </a:r>
            <a:r>
              <a:rPr lang="es-ES" dirty="0"/>
              <a:t> </a:t>
            </a:r>
            <a:r>
              <a:rPr lang="es-ES" dirty="0" err="1"/>
              <a:t>event</a:t>
            </a:r>
            <a:r>
              <a:rPr lang="es-ES" dirty="0"/>
              <a:t>-free </a:t>
            </a:r>
            <a:r>
              <a:rPr lang="es-ES" dirty="0" err="1"/>
              <a:t>survival</a:t>
            </a:r>
            <a:r>
              <a:rPr lang="es-ES" dirty="0"/>
              <a:t> </a:t>
            </a:r>
            <a:r>
              <a:rPr lang="es-ES" dirty="0" err="1"/>
              <a:t>was</a:t>
            </a:r>
            <a:r>
              <a:rPr lang="es-ES" dirty="0"/>
              <a:t> 76·8% (95% CI 60·8–96·9) in </a:t>
            </a:r>
            <a:r>
              <a:rPr lang="es-ES" dirty="0" err="1"/>
              <a:t>the</a:t>
            </a:r>
            <a:r>
              <a:rPr lang="es-ES" dirty="0"/>
              <a:t> </a:t>
            </a:r>
            <a:r>
              <a:rPr lang="es-ES" dirty="0" err="1"/>
              <a:t>transplantation</a:t>
            </a:r>
            <a:r>
              <a:rPr lang="es-ES" dirty="0"/>
              <a:t> </a:t>
            </a:r>
            <a:r>
              <a:rPr lang="es-ES" dirty="0" err="1"/>
              <a:t>group</a:t>
            </a:r>
            <a:r>
              <a:rPr lang="es-ES" dirty="0"/>
              <a:t> versus 18·3% (7·1–47·0) in </a:t>
            </a:r>
            <a:r>
              <a:rPr lang="es-ES" dirty="0" err="1"/>
              <a:t>the</a:t>
            </a:r>
            <a:r>
              <a:rPr lang="es-ES" dirty="0"/>
              <a:t> control </a:t>
            </a:r>
            <a:r>
              <a:rPr lang="es-ES" dirty="0" err="1"/>
              <a:t>group</a:t>
            </a:r>
            <a:r>
              <a:rPr lang="es-ES" dirty="0"/>
              <a:t> (</a:t>
            </a:r>
            <a:r>
              <a:rPr lang="es-ES" dirty="0" err="1"/>
              <a:t>hazard</a:t>
            </a:r>
            <a:r>
              <a:rPr lang="es-ES" dirty="0"/>
              <a:t> ratio [HR] 0·20, 95% CI 0·07–0·57; p=0·003).</a:t>
            </a:r>
          </a:p>
          <a:p>
            <a:pPr marL="171450" indent="-171450">
              <a:buFont typeface="Arial" panose="020B0604020202020204" pitchFamily="34" charset="0"/>
              <a:buChar char="•"/>
            </a:pPr>
            <a:endParaRPr lang="es-ES" dirty="0"/>
          </a:p>
          <a:p>
            <a:pPr marL="171450" indent="-171450">
              <a:buFont typeface="Arial" panose="020B0604020202020204" pitchFamily="34" charset="0"/>
              <a:buChar char="•"/>
            </a:pPr>
            <a:r>
              <a:rPr lang="es-ES" dirty="0"/>
              <a:t> 5-year </a:t>
            </a:r>
            <a:r>
              <a:rPr lang="es-ES" dirty="0" err="1"/>
              <a:t>overall</a:t>
            </a:r>
            <a:r>
              <a:rPr lang="es-ES" dirty="0"/>
              <a:t> </a:t>
            </a:r>
            <a:r>
              <a:rPr lang="es-ES" dirty="0" err="1"/>
              <a:t>survival</a:t>
            </a:r>
            <a:r>
              <a:rPr lang="es-ES" dirty="0"/>
              <a:t> </a:t>
            </a:r>
            <a:r>
              <a:rPr lang="es-ES" dirty="0" err="1"/>
              <a:t>was</a:t>
            </a:r>
            <a:r>
              <a:rPr lang="es-ES" dirty="0"/>
              <a:t> 77·5% (95% CI 61·9–97·1) in </a:t>
            </a:r>
            <a:r>
              <a:rPr lang="es-ES" dirty="0" err="1"/>
              <a:t>the</a:t>
            </a:r>
            <a:r>
              <a:rPr lang="es-ES" dirty="0"/>
              <a:t> </a:t>
            </a:r>
            <a:r>
              <a:rPr lang="es-ES" dirty="0" err="1"/>
              <a:t>transplantation</a:t>
            </a:r>
            <a:r>
              <a:rPr lang="es-ES" dirty="0"/>
              <a:t> </a:t>
            </a:r>
            <a:r>
              <a:rPr lang="es-ES" dirty="0" err="1"/>
              <a:t>group</a:t>
            </a:r>
            <a:r>
              <a:rPr lang="es-ES" dirty="0"/>
              <a:t> versus 31·2% (16·6–58·5) in </a:t>
            </a:r>
            <a:r>
              <a:rPr lang="es-ES" dirty="0" err="1"/>
              <a:t>the</a:t>
            </a:r>
            <a:r>
              <a:rPr lang="es-ES" dirty="0"/>
              <a:t> control </a:t>
            </a:r>
            <a:r>
              <a:rPr lang="es-ES" dirty="0" err="1"/>
              <a:t>group</a:t>
            </a:r>
            <a:r>
              <a:rPr lang="es-ES" dirty="0"/>
              <a:t> (HR 0·32, 95% CI 0·11–0·92; p=0·035). </a:t>
            </a:r>
          </a:p>
          <a:p>
            <a:endParaRPr lang="es-ES" dirty="0"/>
          </a:p>
          <a:p>
            <a:r>
              <a:rPr lang="es-ES" dirty="0" err="1"/>
              <a:t>The</a:t>
            </a:r>
            <a:r>
              <a:rPr lang="es-ES" dirty="0"/>
              <a:t> </a:t>
            </a:r>
            <a:r>
              <a:rPr lang="es-ES" dirty="0" err="1"/>
              <a:t>most</a:t>
            </a:r>
            <a:r>
              <a:rPr lang="es-ES" dirty="0"/>
              <a:t> </a:t>
            </a:r>
            <a:r>
              <a:rPr lang="es-ES" dirty="0" err="1"/>
              <a:t>common</a:t>
            </a:r>
            <a:r>
              <a:rPr lang="es-ES" dirty="0"/>
              <a:t> </a:t>
            </a:r>
            <a:r>
              <a:rPr lang="es-ES" dirty="0" err="1"/>
              <a:t>registered</a:t>
            </a:r>
            <a:r>
              <a:rPr lang="es-ES" dirty="0"/>
              <a:t> grade 3–4 </a:t>
            </a:r>
            <a:r>
              <a:rPr lang="es-ES" dirty="0" err="1"/>
              <a:t>serious</a:t>
            </a:r>
            <a:r>
              <a:rPr lang="es-ES" dirty="0"/>
              <a:t> adverse </a:t>
            </a:r>
            <a:r>
              <a:rPr lang="es-ES" dirty="0" err="1"/>
              <a:t>events</a:t>
            </a:r>
            <a:r>
              <a:rPr lang="es-ES" dirty="0"/>
              <a:t> </a:t>
            </a:r>
            <a:r>
              <a:rPr lang="es-ES" dirty="0" err="1"/>
              <a:t>were</a:t>
            </a:r>
            <a:r>
              <a:rPr lang="es-ES" dirty="0"/>
              <a:t> hepatitis C virus </a:t>
            </a:r>
            <a:r>
              <a:rPr lang="es-ES" dirty="0" err="1"/>
              <a:t>recurrence</a:t>
            </a:r>
            <a:r>
              <a:rPr lang="es-ES" dirty="0"/>
              <a:t> (</a:t>
            </a:r>
            <a:r>
              <a:rPr lang="es-ES" dirty="0" err="1"/>
              <a:t>three</a:t>
            </a:r>
            <a:r>
              <a:rPr lang="es-ES" dirty="0"/>
              <a:t> [13%] </a:t>
            </a:r>
            <a:r>
              <a:rPr lang="es-ES" dirty="0" err="1"/>
              <a:t>of</a:t>
            </a:r>
            <a:r>
              <a:rPr lang="es-ES" dirty="0"/>
              <a:t> 23 </a:t>
            </a:r>
            <a:r>
              <a:rPr lang="es-ES" dirty="0" err="1"/>
              <a:t>patients</a:t>
            </a:r>
            <a:r>
              <a:rPr lang="es-ES" dirty="0"/>
              <a:t>) and acute </a:t>
            </a:r>
            <a:r>
              <a:rPr lang="es-ES" dirty="0" err="1"/>
              <a:t>transplant</a:t>
            </a:r>
            <a:r>
              <a:rPr lang="es-ES" dirty="0"/>
              <a:t> </a:t>
            </a:r>
            <a:r>
              <a:rPr lang="es-ES" dirty="0" err="1"/>
              <a:t>rejection</a:t>
            </a:r>
            <a:r>
              <a:rPr lang="es-ES" dirty="0"/>
              <a:t> (</a:t>
            </a:r>
            <a:r>
              <a:rPr lang="es-ES" dirty="0" err="1"/>
              <a:t>two</a:t>
            </a:r>
            <a:r>
              <a:rPr lang="es-ES" dirty="0"/>
              <a:t> [9%]) in </a:t>
            </a:r>
            <a:r>
              <a:rPr lang="es-ES" dirty="0" err="1"/>
              <a:t>the</a:t>
            </a:r>
            <a:r>
              <a:rPr lang="es-ES" dirty="0"/>
              <a:t> </a:t>
            </a:r>
            <a:r>
              <a:rPr lang="es-ES" dirty="0" err="1"/>
              <a:t>transplantation</a:t>
            </a:r>
            <a:r>
              <a:rPr lang="es-ES" dirty="0"/>
              <a:t> </a:t>
            </a:r>
            <a:r>
              <a:rPr lang="es-ES" dirty="0" err="1"/>
              <a:t>group</a:t>
            </a:r>
            <a:r>
              <a:rPr lang="es-ES" dirty="0"/>
              <a:t>, and post-</a:t>
            </a:r>
            <a:r>
              <a:rPr lang="es-ES" dirty="0" err="1"/>
              <a:t>embolisation</a:t>
            </a:r>
            <a:r>
              <a:rPr lang="es-ES" dirty="0"/>
              <a:t> </a:t>
            </a:r>
            <a:r>
              <a:rPr lang="es-ES" dirty="0" err="1"/>
              <a:t>syndrome</a:t>
            </a:r>
            <a:r>
              <a:rPr lang="es-ES" dirty="0"/>
              <a:t> (</a:t>
            </a:r>
            <a:r>
              <a:rPr lang="es-ES" dirty="0" err="1"/>
              <a:t>two</a:t>
            </a:r>
            <a:r>
              <a:rPr lang="es-ES" dirty="0"/>
              <a:t> [9%] </a:t>
            </a:r>
            <a:r>
              <a:rPr lang="es-ES" dirty="0" err="1"/>
              <a:t>of</a:t>
            </a:r>
            <a:r>
              <a:rPr lang="es-ES" dirty="0"/>
              <a:t> 22 </a:t>
            </a:r>
            <a:r>
              <a:rPr lang="es-ES" dirty="0" err="1"/>
              <a:t>patients</a:t>
            </a:r>
            <a:r>
              <a:rPr lang="es-ES" dirty="0"/>
              <a:t>) in </a:t>
            </a:r>
            <a:r>
              <a:rPr lang="es-ES" dirty="0" err="1"/>
              <a:t>the</a:t>
            </a:r>
            <a:r>
              <a:rPr lang="es-ES" dirty="0"/>
              <a:t> control </a:t>
            </a:r>
            <a:r>
              <a:rPr lang="es-ES" dirty="0" err="1"/>
              <a:t>group</a:t>
            </a:r>
            <a:r>
              <a:rPr lang="es-ES" dirty="0"/>
              <a:t>. </a:t>
            </a:r>
            <a:r>
              <a:rPr lang="es-ES" dirty="0" err="1"/>
              <a:t>Treatment-related</a:t>
            </a:r>
            <a:r>
              <a:rPr lang="es-ES" dirty="0"/>
              <a:t> </a:t>
            </a:r>
            <a:r>
              <a:rPr lang="es-ES" dirty="0" err="1"/>
              <a:t>deaths</a:t>
            </a:r>
            <a:r>
              <a:rPr lang="es-ES" dirty="0"/>
              <a:t> </a:t>
            </a:r>
            <a:r>
              <a:rPr lang="es-ES" dirty="0" err="1"/>
              <a:t>occurred</a:t>
            </a:r>
            <a:r>
              <a:rPr lang="es-ES" dirty="0"/>
              <a:t> in </a:t>
            </a:r>
            <a:r>
              <a:rPr lang="es-ES" dirty="0" err="1"/>
              <a:t>four</a:t>
            </a:r>
            <a:r>
              <a:rPr lang="es-ES" dirty="0"/>
              <a:t> </a:t>
            </a:r>
            <a:r>
              <a:rPr lang="es-ES" dirty="0" err="1"/>
              <a:t>patients</a:t>
            </a:r>
            <a:r>
              <a:rPr lang="es-ES" dirty="0"/>
              <a:t>: </a:t>
            </a:r>
            <a:r>
              <a:rPr lang="es-ES" dirty="0" err="1"/>
              <a:t>two</a:t>
            </a:r>
            <a:r>
              <a:rPr lang="es-ES" dirty="0"/>
              <a:t> (8%) </a:t>
            </a:r>
            <a:r>
              <a:rPr lang="es-ES" dirty="0" err="1"/>
              <a:t>of</a:t>
            </a:r>
            <a:r>
              <a:rPr lang="es-ES" dirty="0"/>
              <a:t> 23 </a:t>
            </a:r>
            <a:r>
              <a:rPr lang="es-ES" dirty="0" err="1"/>
              <a:t>patients</a:t>
            </a:r>
            <a:r>
              <a:rPr lang="es-ES" dirty="0"/>
              <a:t> in </a:t>
            </a:r>
            <a:r>
              <a:rPr lang="es-ES" dirty="0" err="1"/>
              <a:t>the</a:t>
            </a:r>
            <a:r>
              <a:rPr lang="es-ES" dirty="0"/>
              <a:t> </a:t>
            </a:r>
            <a:r>
              <a:rPr lang="es-ES" dirty="0" err="1"/>
              <a:t>transplantation</a:t>
            </a:r>
            <a:r>
              <a:rPr lang="es-ES" dirty="0"/>
              <a:t> </a:t>
            </a:r>
            <a:r>
              <a:rPr lang="es-ES" dirty="0" err="1"/>
              <a:t>group</a:t>
            </a:r>
            <a:r>
              <a:rPr lang="es-ES" dirty="0"/>
              <a:t> (</a:t>
            </a:r>
            <a:r>
              <a:rPr lang="es-ES" dirty="0" err="1"/>
              <a:t>myocardial</a:t>
            </a:r>
            <a:r>
              <a:rPr lang="es-ES" dirty="0"/>
              <a:t> </a:t>
            </a:r>
            <a:r>
              <a:rPr lang="es-ES" dirty="0" err="1"/>
              <a:t>infarction</a:t>
            </a:r>
            <a:r>
              <a:rPr lang="es-ES" dirty="0"/>
              <a:t> and multi-</a:t>
            </a:r>
            <a:r>
              <a:rPr lang="es-ES" dirty="0" err="1"/>
              <a:t>organ</a:t>
            </a:r>
            <a:r>
              <a:rPr lang="es-ES" dirty="0"/>
              <a:t> </a:t>
            </a:r>
            <a:r>
              <a:rPr lang="es-ES" dirty="0" err="1"/>
              <a:t>failure</a:t>
            </a:r>
            <a:r>
              <a:rPr lang="es-ES" dirty="0"/>
              <a:t>) versus </a:t>
            </a:r>
            <a:r>
              <a:rPr lang="es-ES" dirty="0" err="1"/>
              <a:t>two</a:t>
            </a:r>
            <a:r>
              <a:rPr lang="es-ES" dirty="0"/>
              <a:t> (9%) </a:t>
            </a:r>
            <a:r>
              <a:rPr lang="es-ES" dirty="0" err="1"/>
              <a:t>of</a:t>
            </a:r>
            <a:r>
              <a:rPr lang="es-ES" dirty="0"/>
              <a:t> 22 </a:t>
            </a:r>
            <a:r>
              <a:rPr lang="es-ES" dirty="0" err="1"/>
              <a:t>patients</a:t>
            </a:r>
            <a:r>
              <a:rPr lang="es-ES" dirty="0"/>
              <a:t> in </a:t>
            </a:r>
            <a:r>
              <a:rPr lang="es-ES" dirty="0" err="1"/>
              <a:t>the</a:t>
            </a:r>
            <a:r>
              <a:rPr lang="es-ES" dirty="0"/>
              <a:t> control </a:t>
            </a:r>
            <a:r>
              <a:rPr lang="es-ES" dirty="0" err="1"/>
              <a:t>group</a:t>
            </a:r>
            <a:r>
              <a:rPr lang="es-ES" dirty="0"/>
              <a:t> (</a:t>
            </a:r>
            <a:r>
              <a:rPr lang="es-ES" dirty="0" err="1"/>
              <a:t>liver</a:t>
            </a:r>
            <a:r>
              <a:rPr lang="es-ES" dirty="0"/>
              <a:t> </a:t>
            </a:r>
            <a:r>
              <a:rPr lang="es-ES" dirty="0" err="1"/>
              <a:t>decompensation</a:t>
            </a:r>
            <a:r>
              <a:rPr lang="es-ES" dirty="0"/>
              <a:t>).</a:t>
            </a:r>
          </a:p>
          <a:p>
            <a:endParaRPr lang="es-ES" dirty="0"/>
          </a:p>
          <a:p>
            <a:r>
              <a:rPr lang="es-ES" dirty="0" err="1"/>
              <a:t>Research</a:t>
            </a:r>
            <a:r>
              <a:rPr lang="es-ES" dirty="0"/>
              <a:t> in </a:t>
            </a:r>
            <a:r>
              <a:rPr lang="es-ES" dirty="0" err="1"/>
              <a:t>context</a:t>
            </a:r>
            <a:r>
              <a:rPr lang="es-ES" dirty="0"/>
              <a:t>  </a:t>
            </a:r>
            <a:r>
              <a:rPr lang="es-ES" dirty="0" err="1"/>
              <a:t>Evidence</a:t>
            </a:r>
            <a:r>
              <a:rPr lang="es-ES" dirty="0"/>
              <a:t> </a:t>
            </a:r>
            <a:r>
              <a:rPr lang="es-ES" dirty="0" err="1"/>
              <a:t>before</a:t>
            </a:r>
            <a:r>
              <a:rPr lang="es-ES" dirty="0"/>
              <a:t> </a:t>
            </a:r>
            <a:r>
              <a:rPr lang="es-ES" dirty="0" err="1"/>
              <a:t>this</a:t>
            </a:r>
            <a:r>
              <a:rPr lang="es-ES" dirty="0"/>
              <a:t> </a:t>
            </a:r>
            <a:r>
              <a:rPr lang="es-ES" dirty="0" err="1"/>
              <a:t>study</a:t>
            </a:r>
            <a:r>
              <a:rPr lang="es-ES" dirty="0"/>
              <a:t>  </a:t>
            </a:r>
            <a:r>
              <a:rPr lang="es-ES" dirty="0" err="1"/>
              <a:t>We</a:t>
            </a:r>
            <a:r>
              <a:rPr lang="es-ES" dirty="0"/>
              <a:t> </a:t>
            </a:r>
            <a:r>
              <a:rPr lang="es-ES" dirty="0" err="1"/>
              <a:t>searched</a:t>
            </a:r>
            <a:r>
              <a:rPr lang="es-ES" dirty="0"/>
              <a:t> PubMed </a:t>
            </a:r>
            <a:r>
              <a:rPr lang="es-ES" dirty="0" err="1"/>
              <a:t>for</a:t>
            </a:r>
            <a:r>
              <a:rPr lang="es-ES" dirty="0"/>
              <a:t> </a:t>
            </a:r>
            <a:r>
              <a:rPr lang="es-ES" dirty="0" err="1"/>
              <a:t>clinical</a:t>
            </a:r>
            <a:r>
              <a:rPr lang="es-ES" dirty="0"/>
              <a:t> </a:t>
            </a:r>
            <a:r>
              <a:rPr lang="es-ES" dirty="0" err="1"/>
              <a:t>studies</a:t>
            </a:r>
            <a:r>
              <a:rPr lang="es-ES" dirty="0"/>
              <a:t> </a:t>
            </a:r>
            <a:r>
              <a:rPr lang="es-ES" dirty="0" err="1"/>
              <a:t>published</a:t>
            </a:r>
            <a:r>
              <a:rPr lang="es-ES" dirty="0"/>
              <a:t> </a:t>
            </a:r>
            <a:r>
              <a:rPr lang="es-ES" dirty="0" err="1"/>
              <a:t>between</a:t>
            </a:r>
            <a:r>
              <a:rPr lang="es-ES" dirty="0"/>
              <a:t> Jan 1, 2000, and Sept 30, 2019, </a:t>
            </a:r>
            <a:r>
              <a:rPr lang="es-ES" dirty="0" err="1"/>
              <a:t>using</a:t>
            </a:r>
            <a:r>
              <a:rPr lang="es-ES" dirty="0"/>
              <a:t> </a:t>
            </a:r>
            <a:r>
              <a:rPr lang="es-ES" dirty="0" err="1"/>
              <a:t>the</a:t>
            </a:r>
            <a:r>
              <a:rPr lang="es-ES" dirty="0"/>
              <a:t> </a:t>
            </a:r>
            <a:r>
              <a:rPr lang="es-ES" dirty="0" err="1"/>
              <a:t>terms</a:t>
            </a:r>
            <a:r>
              <a:rPr lang="es-ES" dirty="0"/>
              <a:t> “</a:t>
            </a:r>
            <a:r>
              <a:rPr lang="es-ES" dirty="0" err="1"/>
              <a:t>hepatocellular</a:t>
            </a:r>
            <a:r>
              <a:rPr lang="es-ES" dirty="0"/>
              <a:t> carcinoma”, “</a:t>
            </a:r>
            <a:r>
              <a:rPr lang="es-ES" dirty="0" err="1"/>
              <a:t>transplantation</a:t>
            </a:r>
            <a:r>
              <a:rPr lang="es-ES" dirty="0"/>
              <a:t>”, “</a:t>
            </a:r>
            <a:r>
              <a:rPr lang="es-ES" dirty="0" err="1"/>
              <a:t>selection</a:t>
            </a:r>
            <a:r>
              <a:rPr lang="es-ES" dirty="0"/>
              <a:t> </a:t>
            </a:r>
            <a:r>
              <a:rPr lang="es-ES" dirty="0" err="1"/>
              <a:t>criteria</a:t>
            </a:r>
            <a:r>
              <a:rPr lang="es-ES" dirty="0"/>
              <a:t>”, “tumor </a:t>
            </a:r>
            <a:r>
              <a:rPr lang="es-ES" dirty="0" err="1"/>
              <a:t>downstaging</a:t>
            </a:r>
            <a:r>
              <a:rPr lang="es-ES" dirty="0"/>
              <a:t>”, “</a:t>
            </a:r>
            <a:r>
              <a:rPr lang="es-ES" dirty="0" err="1"/>
              <a:t>neoadjuvant</a:t>
            </a:r>
            <a:r>
              <a:rPr lang="es-ES" dirty="0"/>
              <a:t> </a:t>
            </a:r>
            <a:r>
              <a:rPr lang="es-ES" dirty="0" err="1"/>
              <a:t>therapy</a:t>
            </a:r>
            <a:r>
              <a:rPr lang="es-ES" dirty="0"/>
              <a:t>”, “</a:t>
            </a:r>
            <a:r>
              <a:rPr lang="es-ES" dirty="0" err="1"/>
              <a:t>drop-out</a:t>
            </a:r>
            <a:r>
              <a:rPr lang="es-ES" dirty="0"/>
              <a:t>”, “</a:t>
            </a:r>
            <a:r>
              <a:rPr lang="es-ES" dirty="0" err="1"/>
              <a:t>survival</a:t>
            </a:r>
            <a:r>
              <a:rPr lang="es-ES" dirty="0"/>
              <a:t>”, </a:t>
            </a:r>
            <a:r>
              <a:rPr lang="es-ES" dirty="0" err="1"/>
              <a:t>or</a:t>
            </a:r>
            <a:r>
              <a:rPr lang="es-ES" dirty="0"/>
              <a:t> “</a:t>
            </a:r>
            <a:r>
              <a:rPr lang="es-ES" dirty="0" err="1"/>
              <a:t>recurrence</a:t>
            </a:r>
            <a:r>
              <a:rPr lang="es-ES" dirty="0"/>
              <a:t>-free </a:t>
            </a:r>
            <a:r>
              <a:rPr lang="es-ES" dirty="0" err="1"/>
              <a:t>survival</a:t>
            </a:r>
            <a:r>
              <a:rPr lang="es-ES" dirty="0"/>
              <a:t>”. </a:t>
            </a:r>
            <a:r>
              <a:rPr lang="es-ES" dirty="0" err="1"/>
              <a:t>Of</a:t>
            </a:r>
            <a:r>
              <a:rPr lang="es-ES" dirty="0"/>
              <a:t> 25 </a:t>
            </a:r>
            <a:r>
              <a:rPr lang="es-ES" dirty="0" err="1"/>
              <a:t>identified</a:t>
            </a:r>
            <a:r>
              <a:rPr lang="es-ES" dirty="0"/>
              <a:t> </a:t>
            </a:r>
            <a:r>
              <a:rPr lang="es-ES" dirty="0" err="1"/>
              <a:t>publications</a:t>
            </a:r>
            <a:r>
              <a:rPr lang="es-ES" dirty="0"/>
              <a:t>, </a:t>
            </a:r>
            <a:r>
              <a:rPr lang="es-ES" dirty="0" err="1"/>
              <a:t>seven</a:t>
            </a:r>
            <a:r>
              <a:rPr lang="es-ES" dirty="0"/>
              <a:t> </a:t>
            </a:r>
            <a:r>
              <a:rPr lang="es-ES" dirty="0" err="1"/>
              <a:t>reported</a:t>
            </a:r>
            <a:r>
              <a:rPr lang="es-ES" dirty="0"/>
              <a:t> </a:t>
            </a:r>
            <a:r>
              <a:rPr lang="es-ES" dirty="0" err="1"/>
              <a:t>dropouts</a:t>
            </a:r>
            <a:r>
              <a:rPr lang="es-ES" dirty="0"/>
              <a:t> and 23 </a:t>
            </a:r>
            <a:r>
              <a:rPr lang="es-ES" dirty="0" err="1"/>
              <a:t>were</a:t>
            </a:r>
            <a:r>
              <a:rPr lang="es-ES" dirty="0"/>
              <a:t> retrospective, </a:t>
            </a:r>
            <a:r>
              <a:rPr lang="es-ES" dirty="0" err="1"/>
              <a:t>without</a:t>
            </a:r>
            <a:r>
              <a:rPr lang="es-ES" dirty="0"/>
              <a:t> </a:t>
            </a:r>
            <a:r>
              <a:rPr lang="es-ES" dirty="0" err="1"/>
              <a:t>an</a:t>
            </a:r>
            <a:r>
              <a:rPr lang="es-ES" dirty="0"/>
              <a:t> </a:t>
            </a:r>
            <a:r>
              <a:rPr lang="es-ES" dirty="0" err="1"/>
              <a:t>intention-to-treat</a:t>
            </a:r>
            <a:r>
              <a:rPr lang="es-ES" dirty="0"/>
              <a:t> </a:t>
            </a:r>
            <a:r>
              <a:rPr lang="es-ES" dirty="0" err="1"/>
              <a:t>analysis</a:t>
            </a:r>
            <a:r>
              <a:rPr lang="es-ES" dirty="0"/>
              <a:t>. In </a:t>
            </a:r>
            <a:r>
              <a:rPr lang="es-ES" dirty="0" err="1"/>
              <a:t>most</a:t>
            </a:r>
            <a:r>
              <a:rPr lang="es-ES" dirty="0"/>
              <a:t> </a:t>
            </a:r>
            <a:r>
              <a:rPr lang="es-ES" dirty="0" err="1"/>
              <a:t>studies</a:t>
            </a:r>
            <a:r>
              <a:rPr lang="es-ES" dirty="0"/>
              <a:t>, </a:t>
            </a:r>
            <a:r>
              <a:rPr lang="es-ES" dirty="0" err="1"/>
              <a:t>the</a:t>
            </a:r>
            <a:r>
              <a:rPr lang="es-ES" dirty="0"/>
              <a:t> </a:t>
            </a:r>
            <a:r>
              <a:rPr lang="es-ES" dirty="0" err="1"/>
              <a:t>endpoint</a:t>
            </a:r>
            <a:r>
              <a:rPr lang="es-ES" dirty="0"/>
              <a:t> </a:t>
            </a:r>
            <a:r>
              <a:rPr lang="es-ES" dirty="0" err="1"/>
              <a:t>of</a:t>
            </a:r>
            <a:r>
              <a:rPr lang="es-ES" dirty="0"/>
              <a:t> </a:t>
            </a:r>
            <a:r>
              <a:rPr lang="es-ES" dirty="0" err="1"/>
              <a:t>locoregional</a:t>
            </a:r>
            <a:r>
              <a:rPr lang="es-ES" dirty="0"/>
              <a:t> </a:t>
            </a:r>
            <a:r>
              <a:rPr lang="es-ES" dirty="0" err="1"/>
              <a:t>treatments</a:t>
            </a:r>
            <a:r>
              <a:rPr lang="es-ES" dirty="0"/>
              <a:t> (</a:t>
            </a:r>
            <a:r>
              <a:rPr lang="es-ES" dirty="0" err="1"/>
              <a:t>mainly</a:t>
            </a:r>
            <a:r>
              <a:rPr lang="es-ES" dirty="0"/>
              <a:t> </a:t>
            </a:r>
            <a:r>
              <a:rPr lang="es-ES" dirty="0" err="1"/>
              <a:t>transarterial</a:t>
            </a:r>
            <a:r>
              <a:rPr lang="es-ES" dirty="0"/>
              <a:t> </a:t>
            </a:r>
            <a:r>
              <a:rPr lang="es-ES" dirty="0" err="1"/>
              <a:t>chemoembolisation</a:t>
            </a:r>
            <a:r>
              <a:rPr lang="es-ES" dirty="0"/>
              <a:t> and </a:t>
            </a:r>
            <a:r>
              <a:rPr lang="es-ES" dirty="0" err="1"/>
              <a:t>ablation</a:t>
            </a:r>
            <a:r>
              <a:rPr lang="es-ES" dirty="0"/>
              <a:t>) </a:t>
            </a:r>
            <a:r>
              <a:rPr lang="es-ES" dirty="0" err="1"/>
              <a:t>was</a:t>
            </a:r>
            <a:r>
              <a:rPr lang="es-ES" dirty="0"/>
              <a:t> </a:t>
            </a:r>
            <a:r>
              <a:rPr lang="es-ES" dirty="0" err="1"/>
              <a:t>conversion</a:t>
            </a:r>
            <a:r>
              <a:rPr lang="es-ES" dirty="0"/>
              <a:t> </a:t>
            </a:r>
            <a:r>
              <a:rPr lang="es-ES" dirty="0" err="1"/>
              <a:t>of</a:t>
            </a:r>
            <a:r>
              <a:rPr lang="es-ES" dirty="0"/>
              <a:t> </a:t>
            </a:r>
            <a:r>
              <a:rPr lang="es-ES" dirty="0" err="1"/>
              <a:t>hepatocellular</a:t>
            </a:r>
            <a:r>
              <a:rPr lang="es-ES" dirty="0"/>
              <a:t> carcinoma </a:t>
            </a:r>
            <a:r>
              <a:rPr lang="es-ES" dirty="0" err="1"/>
              <a:t>presenting</a:t>
            </a:r>
            <a:r>
              <a:rPr lang="es-ES" dirty="0"/>
              <a:t> </a:t>
            </a:r>
            <a:r>
              <a:rPr lang="es-ES" dirty="0" err="1"/>
              <a:t>beyond</a:t>
            </a:r>
            <a:r>
              <a:rPr lang="es-ES" dirty="0"/>
              <a:t> </a:t>
            </a:r>
            <a:r>
              <a:rPr lang="es-ES" dirty="0" err="1"/>
              <a:t>the</a:t>
            </a:r>
            <a:r>
              <a:rPr lang="es-ES" dirty="0"/>
              <a:t> </a:t>
            </a:r>
            <a:r>
              <a:rPr lang="es-ES" dirty="0" err="1"/>
              <a:t>Milan</a:t>
            </a:r>
            <a:r>
              <a:rPr lang="es-ES" dirty="0"/>
              <a:t> </a:t>
            </a:r>
            <a:r>
              <a:rPr lang="es-ES" dirty="0" err="1"/>
              <a:t>criteria</a:t>
            </a:r>
            <a:r>
              <a:rPr lang="es-ES" dirty="0"/>
              <a:t> </a:t>
            </a:r>
            <a:r>
              <a:rPr lang="es-ES" dirty="0" err="1"/>
              <a:t>to</a:t>
            </a:r>
            <a:r>
              <a:rPr lang="es-ES" dirty="0"/>
              <a:t> </a:t>
            </a:r>
            <a:r>
              <a:rPr lang="es-ES" dirty="0" err="1"/>
              <a:t>within</a:t>
            </a:r>
            <a:r>
              <a:rPr lang="es-ES" dirty="0"/>
              <a:t> </a:t>
            </a:r>
            <a:r>
              <a:rPr lang="es-ES" dirty="0" err="1"/>
              <a:t>the</a:t>
            </a:r>
            <a:r>
              <a:rPr lang="es-ES" dirty="0"/>
              <a:t> </a:t>
            </a:r>
            <a:r>
              <a:rPr lang="es-ES" dirty="0" err="1"/>
              <a:t>criteria</a:t>
            </a:r>
            <a:r>
              <a:rPr lang="es-ES" dirty="0"/>
              <a:t>. </a:t>
            </a:r>
          </a:p>
          <a:p>
            <a:endParaRPr lang="es-ES" dirty="0"/>
          </a:p>
          <a:p>
            <a:r>
              <a:rPr lang="es-ES" dirty="0" err="1"/>
              <a:t>Downstaging</a:t>
            </a:r>
            <a:r>
              <a:rPr lang="es-ES" dirty="0"/>
              <a:t> </a:t>
            </a:r>
            <a:r>
              <a:rPr lang="es-ES" dirty="0" err="1"/>
              <a:t>within</a:t>
            </a:r>
            <a:r>
              <a:rPr lang="es-ES" dirty="0"/>
              <a:t> </a:t>
            </a:r>
            <a:r>
              <a:rPr lang="es-ES" dirty="0" err="1"/>
              <a:t>the</a:t>
            </a:r>
            <a:r>
              <a:rPr lang="es-ES" dirty="0"/>
              <a:t> </a:t>
            </a:r>
            <a:r>
              <a:rPr lang="es-ES" dirty="0" err="1"/>
              <a:t>Milan</a:t>
            </a:r>
            <a:r>
              <a:rPr lang="es-ES" dirty="0"/>
              <a:t> </a:t>
            </a:r>
            <a:r>
              <a:rPr lang="es-ES" dirty="0" err="1"/>
              <a:t>criteria</a:t>
            </a:r>
            <a:r>
              <a:rPr lang="es-ES" dirty="0"/>
              <a:t> </a:t>
            </a:r>
            <a:r>
              <a:rPr lang="es-ES" dirty="0" err="1"/>
              <a:t>allows</a:t>
            </a:r>
            <a:r>
              <a:rPr lang="es-ES" dirty="0"/>
              <a:t> </a:t>
            </a:r>
            <a:r>
              <a:rPr lang="es-ES" dirty="0" err="1"/>
              <a:t>consideration</a:t>
            </a:r>
            <a:r>
              <a:rPr lang="es-ES" dirty="0"/>
              <a:t> </a:t>
            </a:r>
            <a:r>
              <a:rPr lang="es-ES" dirty="0" err="1"/>
              <a:t>for</a:t>
            </a:r>
            <a:r>
              <a:rPr lang="es-ES" dirty="0"/>
              <a:t> </a:t>
            </a:r>
            <a:r>
              <a:rPr lang="es-ES" dirty="0" err="1"/>
              <a:t>liver</a:t>
            </a:r>
            <a:r>
              <a:rPr lang="es-ES" dirty="0"/>
              <a:t> </a:t>
            </a:r>
            <a:r>
              <a:rPr lang="es-ES" dirty="0" err="1"/>
              <a:t>transplantation</a:t>
            </a:r>
            <a:r>
              <a:rPr lang="es-ES" dirty="0"/>
              <a:t> in </a:t>
            </a:r>
            <a:r>
              <a:rPr lang="es-ES" dirty="0" err="1"/>
              <a:t>most</a:t>
            </a:r>
            <a:r>
              <a:rPr lang="es-ES" dirty="0"/>
              <a:t> </a:t>
            </a:r>
            <a:r>
              <a:rPr lang="es-ES" dirty="0" err="1"/>
              <a:t>contexts</a:t>
            </a:r>
            <a:r>
              <a:rPr lang="es-ES" dirty="0"/>
              <a:t>, </a:t>
            </a:r>
            <a:r>
              <a:rPr lang="es-ES" dirty="0" err="1"/>
              <a:t>although</a:t>
            </a:r>
            <a:r>
              <a:rPr lang="es-ES" dirty="0"/>
              <a:t> </a:t>
            </a:r>
            <a:r>
              <a:rPr lang="es-ES" dirty="0" err="1"/>
              <a:t>with</a:t>
            </a:r>
            <a:r>
              <a:rPr lang="es-ES" dirty="0"/>
              <a:t> no </a:t>
            </a:r>
            <a:r>
              <a:rPr lang="es-ES" dirty="0" err="1"/>
              <a:t>consensus</a:t>
            </a:r>
            <a:r>
              <a:rPr lang="es-ES" dirty="0"/>
              <a:t> </a:t>
            </a:r>
            <a:r>
              <a:rPr lang="es-ES" dirty="0" err="1"/>
              <a:t>on</a:t>
            </a:r>
            <a:r>
              <a:rPr lang="es-ES" dirty="0"/>
              <a:t> </a:t>
            </a:r>
            <a:r>
              <a:rPr lang="es-ES" dirty="0" err="1"/>
              <a:t>patient</a:t>
            </a:r>
            <a:r>
              <a:rPr lang="es-ES" dirty="0"/>
              <a:t> </a:t>
            </a:r>
            <a:r>
              <a:rPr lang="es-ES" dirty="0" err="1"/>
              <a:t>priority</a:t>
            </a:r>
            <a:r>
              <a:rPr lang="es-ES" dirty="0"/>
              <a:t>. In </a:t>
            </a:r>
            <a:r>
              <a:rPr lang="es-ES" dirty="0" err="1"/>
              <a:t>all</a:t>
            </a:r>
            <a:r>
              <a:rPr lang="es-ES" dirty="0"/>
              <a:t> </a:t>
            </a:r>
            <a:r>
              <a:rPr lang="es-ES" dirty="0" err="1"/>
              <a:t>studies</a:t>
            </a:r>
            <a:r>
              <a:rPr lang="es-ES" dirty="0"/>
              <a:t>, </a:t>
            </a:r>
            <a:r>
              <a:rPr lang="es-ES" dirty="0" err="1"/>
              <a:t>tumour</a:t>
            </a:r>
            <a:r>
              <a:rPr lang="es-ES" dirty="0"/>
              <a:t> response, </a:t>
            </a:r>
            <a:r>
              <a:rPr lang="es-ES" dirty="0" err="1"/>
              <a:t>transplant-list</a:t>
            </a:r>
            <a:r>
              <a:rPr lang="es-ES" dirty="0"/>
              <a:t> </a:t>
            </a:r>
            <a:r>
              <a:rPr lang="es-ES" dirty="0" err="1"/>
              <a:t>dropout</a:t>
            </a:r>
            <a:r>
              <a:rPr lang="es-ES" dirty="0"/>
              <a:t>, and post-</a:t>
            </a:r>
            <a:r>
              <a:rPr lang="es-ES" dirty="0" err="1"/>
              <a:t>transplant</a:t>
            </a:r>
            <a:r>
              <a:rPr lang="es-ES" dirty="0"/>
              <a:t> </a:t>
            </a:r>
            <a:r>
              <a:rPr lang="es-ES" dirty="0" err="1"/>
              <a:t>recurrence</a:t>
            </a:r>
            <a:r>
              <a:rPr lang="es-ES" dirty="0"/>
              <a:t> </a:t>
            </a:r>
            <a:r>
              <a:rPr lang="es-ES" dirty="0" err="1"/>
              <a:t>were</a:t>
            </a:r>
            <a:r>
              <a:rPr lang="es-ES" dirty="0"/>
              <a:t> </a:t>
            </a:r>
            <a:r>
              <a:rPr lang="es-ES" dirty="0" err="1"/>
              <a:t>related</a:t>
            </a:r>
            <a:r>
              <a:rPr lang="es-ES" dirty="0"/>
              <a:t> </a:t>
            </a:r>
            <a:r>
              <a:rPr lang="es-ES" dirty="0" err="1"/>
              <a:t>to</a:t>
            </a:r>
            <a:r>
              <a:rPr lang="es-ES" dirty="0"/>
              <a:t> </a:t>
            </a:r>
            <a:r>
              <a:rPr lang="es-ES" dirty="0" err="1"/>
              <a:t>tumour</a:t>
            </a:r>
            <a:r>
              <a:rPr lang="es-ES" dirty="0"/>
              <a:t> </a:t>
            </a:r>
            <a:r>
              <a:rPr lang="es-ES" dirty="0" err="1"/>
              <a:t>burden</a:t>
            </a:r>
            <a:r>
              <a:rPr lang="es-ES" dirty="0"/>
              <a:t> at </a:t>
            </a:r>
            <a:r>
              <a:rPr lang="es-ES" dirty="0" err="1"/>
              <a:t>transplantation</a:t>
            </a:r>
            <a:r>
              <a:rPr lang="es-ES" dirty="0"/>
              <a:t>. </a:t>
            </a:r>
          </a:p>
          <a:p>
            <a:endParaRPr lang="es-ES" dirty="0"/>
          </a:p>
          <a:p>
            <a:r>
              <a:rPr lang="es-ES" dirty="0" err="1"/>
              <a:t>Systematic</a:t>
            </a:r>
            <a:r>
              <a:rPr lang="es-ES" dirty="0"/>
              <a:t> </a:t>
            </a:r>
            <a:r>
              <a:rPr lang="es-ES" dirty="0" err="1"/>
              <a:t>reviews</a:t>
            </a:r>
            <a:r>
              <a:rPr lang="es-ES" dirty="0"/>
              <a:t> and </a:t>
            </a:r>
            <a:r>
              <a:rPr lang="es-ES" dirty="0" err="1"/>
              <a:t>guidelines</a:t>
            </a:r>
            <a:r>
              <a:rPr lang="es-ES" dirty="0"/>
              <a:t> </a:t>
            </a:r>
            <a:r>
              <a:rPr lang="es-ES" dirty="0" err="1"/>
              <a:t>recognise</a:t>
            </a:r>
            <a:r>
              <a:rPr lang="es-ES" dirty="0"/>
              <a:t> </a:t>
            </a:r>
            <a:r>
              <a:rPr lang="es-ES" dirty="0" err="1"/>
              <a:t>moderate</a:t>
            </a:r>
            <a:r>
              <a:rPr lang="es-ES" dirty="0"/>
              <a:t> </a:t>
            </a:r>
            <a:r>
              <a:rPr lang="es-ES" dirty="0" err="1"/>
              <a:t>evidence</a:t>
            </a:r>
            <a:r>
              <a:rPr lang="es-ES" dirty="0"/>
              <a:t> in </a:t>
            </a:r>
            <a:r>
              <a:rPr lang="es-ES" dirty="0" err="1"/>
              <a:t>favour</a:t>
            </a:r>
            <a:r>
              <a:rPr lang="es-ES" dirty="0"/>
              <a:t> </a:t>
            </a:r>
            <a:r>
              <a:rPr lang="es-ES" dirty="0" err="1"/>
              <a:t>of</a:t>
            </a:r>
            <a:r>
              <a:rPr lang="es-ES" dirty="0"/>
              <a:t> </a:t>
            </a:r>
            <a:r>
              <a:rPr lang="es-ES" dirty="0" err="1"/>
              <a:t>hepatocellular</a:t>
            </a:r>
            <a:r>
              <a:rPr lang="es-ES" dirty="0"/>
              <a:t> carcinoma </a:t>
            </a:r>
            <a:r>
              <a:rPr lang="es-ES" dirty="0" err="1"/>
              <a:t>downstaging</a:t>
            </a:r>
            <a:r>
              <a:rPr lang="es-ES" dirty="0"/>
              <a:t> and </a:t>
            </a:r>
            <a:r>
              <a:rPr lang="es-ES" dirty="0" err="1"/>
              <a:t>recommend</a:t>
            </a:r>
            <a:r>
              <a:rPr lang="es-ES" dirty="0"/>
              <a:t> </a:t>
            </a:r>
            <a:r>
              <a:rPr lang="es-ES" dirty="0" err="1"/>
              <a:t>it</a:t>
            </a:r>
            <a:r>
              <a:rPr lang="es-ES" dirty="0"/>
              <a:t> in </a:t>
            </a:r>
            <a:r>
              <a:rPr lang="es-ES" dirty="0" err="1"/>
              <a:t>subgroups</a:t>
            </a:r>
            <a:r>
              <a:rPr lang="es-ES" dirty="0"/>
              <a:t> </a:t>
            </a:r>
            <a:r>
              <a:rPr lang="es-ES" dirty="0" err="1"/>
              <a:t>of</a:t>
            </a:r>
            <a:r>
              <a:rPr lang="es-ES" dirty="0"/>
              <a:t> </a:t>
            </a:r>
            <a:r>
              <a:rPr lang="es-ES" dirty="0" err="1"/>
              <a:t>patients</a:t>
            </a:r>
            <a:r>
              <a:rPr lang="es-ES" dirty="0"/>
              <a:t>. </a:t>
            </a:r>
            <a:r>
              <a:rPr lang="es-ES" dirty="0" err="1"/>
              <a:t>Substantial</a:t>
            </a:r>
            <a:r>
              <a:rPr lang="es-ES" dirty="0"/>
              <a:t> </a:t>
            </a:r>
            <a:r>
              <a:rPr lang="es-ES" dirty="0" err="1"/>
              <a:t>heterogeneity</a:t>
            </a:r>
            <a:r>
              <a:rPr lang="es-ES" dirty="0"/>
              <a:t> </a:t>
            </a:r>
            <a:r>
              <a:rPr lang="es-ES" dirty="0" err="1"/>
              <a:t>exists</a:t>
            </a:r>
            <a:r>
              <a:rPr lang="es-ES" dirty="0"/>
              <a:t> </a:t>
            </a:r>
            <a:r>
              <a:rPr lang="es-ES" dirty="0" err="1"/>
              <a:t>between</a:t>
            </a:r>
            <a:r>
              <a:rPr lang="es-ES" dirty="0"/>
              <a:t> </a:t>
            </a:r>
            <a:r>
              <a:rPr lang="es-ES" dirty="0" err="1"/>
              <a:t>downstaging</a:t>
            </a:r>
            <a:r>
              <a:rPr lang="es-ES" dirty="0"/>
              <a:t> </a:t>
            </a:r>
            <a:r>
              <a:rPr lang="es-ES" dirty="0" err="1"/>
              <a:t>schedules</a:t>
            </a:r>
            <a:r>
              <a:rPr lang="es-ES" dirty="0"/>
              <a:t> and </a:t>
            </a:r>
            <a:r>
              <a:rPr lang="es-ES" dirty="0" err="1"/>
              <a:t>eligibility</a:t>
            </a:r>
            <a:r>
              <a:rPr lang="es-ES" dirty="0"/>
              <a:t> </a:t>
            </a:r>
            <a:r>
              <a:rPr lang="es-ES" dirty="0" err="1"/>
              <a:t>criteria</a:t>
            </a:r>
            <a:r>
              <a:rPr lang="es-ES" dirty="0"/>
              <a:t>. </a:t>
            </a:r>
          </a:p>
          <a:p>
            <a:r>
              <a:rPr lang="es-ES" dirty="0" err="1"/>
              <a:t>Two</a:t>
            </a:r>
            <a:r>
              <a:rPr lang="es-ES" dirty="0"/>
              <a:t> prospective </a:t>
            </a:r>
            <a:r>
              <a:rPr lang="es-ES" dirty="0" err="1"/>
              <a:t>cohorts</a:t>
            </a:r>
            <a:r>
              <a:rPr lang="es-ES" dirty="0"/>
              <a:t> </a:t>
            </a:r>
            <a:r>
              <a:rPr lang="es-ES" dirty="0" err="1"/>
              <a:t>established</a:t>
            </a:r>
            <a:r>
              <a:rPr lang="es-ES" dirty="0"/>
              <a:t> </a:t>
            </a:r>
            <a:r>
              <a:rPr lang="es-ES" dirty="0" err="1"/>
              <a:t>predetermined</a:t>
            </a:r>
            <a:r>
              <a:rPr lang="es-ES" dirty="0"/>
              <a:t> </a:t>
            </a:r>
            <a:r>
              <a:rPr lang="es-ES" dirty="0" err="1"/>
              <a:t>criteria</a:t>
            </a:r>
            <a:r>
              <a:rPr lang="es-ES" dirty="0"/>
              <a:t> </a:t>
            </a:r>
            <a:r>
              <a:rPr lang="es-ES" dirty="0" err="1"/>
              <a:t>for</a:t>
            </a:r>
            <a:r>
              <a:rPr lang="es-ES" dirty="0"/>
              <a:t> </a:t>
            </a:r>
            <a:r>
              <a:rPr lang="es-ES" dirty="0" err="1"/>
              <a:t>downstaging</a:t>
            </a:r>
            <a:r>
              <a:rPr lang="es-ES" dirty="0"/>
              <a:t> and </a:t>
            </a:r>
            <a:r>
              <a:rPr lang="es-ES" dirty="0" err="1"/>
              <a:t>added</a:t>
            </a:r>
            <a:r>
              <a:rPr lang="es-ES" dirty="0"/>
              <a:t> </a:t>
            </a:r>
            <a:r>
              <a:rPr lang="es-ES" dirty="0" err="1"/>
              <a:t>serum</a:t>
            </a:r>
            <a:r>
              <a:rPr lang="es-ES" dirty="0"/>
              <a:t> </a:t>
            </a:r>
            <a:r>
              <a:rPr lang="el-GR" dirty="0"/>
              <a:t>α-</a:t>
            </a:r>
            <a:r>
              <a:rPr lang="es-ES" dirty="0" err="1"/>
              <a:t>fetoprotein</a:t>
            </a:r>
            <a:r>
              <a:rPr lang="es-ES" dirty="0"/>
              <a:t> </a:t>
            </a:r>
            <a:r>
              <a:rPr lang="es-ES" dirty="0" err="1"/>
              <a:t>below</a:t>
            </a:r>
            <a:r>
              <a:rPr lang="es-ES" dirty="0"/>
              <a:t> 400 ng/</a:t>
            </a:r>
            <a:r>
              <a:rPr lang="es-ES" dirty="0" err="1"/>
              <a:t>mL</a:t>
            </a:r>
            <a:r>
              <a:rPr lang="es-ES" dirty="0"/>
              <a:t> and 1000 ng/</a:t>
            </a:r>
            <a:r>
              <a:rPr lang="es-ES" dirty="0" err="1"/>
              <a:t>mL</a:t>
            </a:r>
            <a:r>
              <a:rPr lang="es-ES" dirty="0"/>
              <a:t>, </a:t>
            </a:r>
            <a:r>
              <a:rPr lang="es-ES" dirty="0" err="1"/>
              <a:t>respectively</a:t>
            </a:r>
            <a:r>
              <a:rPr lang="es-ES" dirty="0"/>
              <a:t>, </a:t>
            </a:r>
            <a:r>
              <a:rPr lang="es-ES" dirty="0" err="1"/>
              <a:t>to</a:t>
            </a:r>
            <a:r>
              <a:rPr lang="es-ES" dirty="0"/>
              <a:t> </a:t>
            </a:r>
            <a:r>
              <a:rPr lang="es-ES" dirty="0" err="1"/>
              <a:t>conversion</a:t>
            </a:r>
            <a:r>
              <a:rPr lang="es-ES" dirty="0"/>
              <a:t> </a:t>
            </a:r>
            <a:r>
              <a:rPr lang="es-ES" dirty="0" err="1"/>
              <a:t>to</a:t>
            </a:r>
            <a:r>
              <a:rPr lang="es-ES" dirty="0"/>
              <a:t> </a:t>
            </a:r>
            <a:r>
              <a:rPr lang="es-ES" dirty="0" err="1"/>
              <a:t>within</a:t>
            </a:r>
            <a:r>
              <a:rPr lang="es-ES" dirty="0"/>
              <a:t> </a:t>
            </a:r>
            <a:r>
              <a:rPr lang="es-ES" dirty="0" err="1"/>
              <a:t>the</a:t>
            </a:r>
            <a:r>
              <a:rPr lang="es-ES" dirty="0"/>
              <a:t> </a:t>
            </a:r>
            <a:r>
              <a:rPr lang="es-ES" dirty="0" err="1"/>
              <a:t>Milan</a:t>
            </a:r>
            <a:r>
              <a:rPr lang="es-ES" dirty="0"/>
              <a:t> </a:t>
            </a:r>
            <a:r>
              <a:rPr lang="es-ES" dirty="0" err="1"/>
              <a:t>criteria</a:t>
            </a:r>
            <a:r>
              <a:rPr lang="es-ES" dirty="0"/>
              <a:t>. </a:t>
            </a:r>
            <a:r>
              <a:rPr lang="es-ES" dirty="0" err="1"/>
              <a:t>Limitations</a:t>
            </a:r>
            <a:r>
              <a:rPr lang="es-ES" dirty="0"/>
              <a:t> in </a:t>
            </a:r>
            <a:r>
              <a:rPr lang="es-ES" dirty="0" err="1"/>
              <a:t>graft</a:t>
            </a:r>
            <a:r>
              <a:rPr lang="es-ES" dirty="0"/>
              <a:t> </a:t>
            </a:r>
            <a:r>
              <a:rPr lang="es-ES" dirty="0" err="1"/>
              <a:t>allocation</a:t>
            </a:r>
            <a:r>
              <a:rPr lang="es-ES" dirty="0"/>
              <a:t> </a:t>
            </a:r>
            <a:r>
              <a:rPr lang="es-ES" dirty="0" err="1"/>
              <a:t>policies</a:t>
            </a:r>
            <a:r>
              <a:rPr lang="es-ES" dirty="0"/>
              <a:t> </a:t>
            </a:r>
            <a:r>
              <a:rPr lang="es-ES" dirty="0" err="1"/>
              <a:t>have</a:t>
            </a:r>
            <a:r>
              <a:rPr lang="es-ES" dirty="0"/>
              <a:t> so </a:t>
            </a:r>
            <a:r>
              <a:rPr lang="es-ES" dirty="0" err="1"/>
              <a:t>far</a:t>
            </a:r>
            <a:r>
              <a:rPr lang="es-ES" dirty="0"/>
              <a:t> </a:t>
            </a:r>
            <a:r>
              <a:rPr lang="es-ES" dirty="0" err="1"/>
              <a:t>prevented</a:t>
            </a:r>
            <a:r>
              <a:rPr lang="es-ES" dirty="0"/>
              <a:t> prospective </a:t>
            </a:r>
            <a:r>
              <a:rPr lang="es-ES" dirty="0" err="1"/>
              <a:t>randomised</a:t>
            </a:r>
            <a:r>
              <a:rPr lang="es-ES" dirty="0"/>
              <a:t> </a:t>
            </a:r>
            <a:r>
              <a:rPr lang="es-ES" dirty="0" err="1"/>
              <a:t>studies</a:t>
            </a:r>
            <a:r>
              <a:rPr lang="es-ES" dirty="0"/>
              <a:t> in </a:t>
            </a:r>
            <a:r>
              <a:rPr lang="es-ES" dirty="0" err="1"/>
              <a:t>this</a:t>
            </a:r>
            <a:r>
              <a:rPr lang="es-ES" dirty="0"/>
              <a:t> </a:t>
            </a:r>
            <a:r>
              <a:rPr lang="es-ES" dirty="0" err="1"/>
              <a:t>area</a:t>
            </a:r>
            <a:r>
              <a:rPr lang="es-ES" dirty="0"/>
              <a:t>.  </a:t>
            </a:r>
            <a:r>
              <a:rPr lang="es-ES" dirty="0" err="1"/>
              <a:t>Added</a:t>
            </a:r>
            <a:r>
              <a:rPr lang="es-ES" dirty="0"/>
              <a:t> </a:t>
            </a:r>
            <a:r>
              <a:rPr lang="es-ES" dirty="0" err="1"/>
              <a:t>value</a:t>
            </a:r>
            <a:r>
              <a:rPr lang="es-ES" dirty="0"/>
              <a:t> </a:t>
            </a:r>
            <a:r>
              <a:rPr lang="es-ES" dirty="0" err="1"/>
              <a:t>of</a:t>
            </a:r>
            <a:r>
              <a:rPr lang="es-ES" dirty="0"/>
              <a:t> </a:t>
            </a:r>
            <a:r>
              <a:rPr lang="es-ES" dirty="0" err="1"/>
              <a:t>this</a:t>
            </a:r>
            <a:r>
              <a:rPr lang="es-ES" dirty="0"/>
              <a:t> </a:t>
            </a:r>
            <a:r>
              <a:rPr lang="es-ES" dirty="0" err="1"/>
              <a:t>study</a:t>
            </a:r>
            <a:r>
              <a:rPr lang="es-ES" dirty="0"/>
              <a:t>  </a:t>
            </a:r>
          </a:p>
          <a:p>
            <a:endParaRPr lang="es-ES" dirty="0"/>
          </a:p>
          <a:p>
            <a:r>
              <a:rPr lang="es-ES" dirty="0" err="1"/>
              <a:t>This</a:t>
            </a:r>
            <a:r>
              <a:rPr lang="es-ES" dirty="0"/>
              <a:t> </a:t>
            </a:r>
            <a:r>
              <a:rPr lang="es-ES" dirty="0" err="1"/>
              <a:t>is</a:t>
            </a:r>
            <a:r>
              <a:rPr lang="es-ES" dirty="0"/>
              <a:t>, </a:t>
            </a:r>
            <a:r>
              <a:rPr lang="es-ES" dirty="0" err="1"/>
              <a:t>to</a:t>
            </a:r>
            <a:r>
              <a:rPr lang="es-ES" dirty="0"/>
              <a:t> </a:t>
            </a:r>
            <a:r>
              <a:rPr lang="es-ES" dirty="0" err="1"/>
              <a:t>our</a:t>
            </a:r>
            <a:r>
              <a:rPr lang="es-ES" dirty="0"/>
              <a:t> </a:t>
            </a:r>
            <a:r>
              <a:rPr lang="es-ES" dirty="0" err="1"/>
              <a:t>knowledge</a:t>
            </a:r>
            <a:r>
              <a:rPr lang="es-ES" dirty="0"/>
              <a:t>, </a:t>
            </a:r>
            <a:r>
              <a:rPr lang="es-ES" dirty="0" err="1"/>
              <a:t>the</a:t>
            </a:r>
            <a:r>
              <a:rPr lang="es-ES" dirty="0"/>
              <a:t> </a:t>
            </a:r>
            <a:r>
              <a:rPr lang="es-ES" dirty="0" err="1"/>
              <a:t>first</a:t>
            </a:r>
            <a:r>
              <a:rPr lang="es-ES" dirty="0"/>
              <a:t> prospective </a:t>
            </a:r>
            <a:r>
              <a:rPr lang="es-ES" dirty="0" err="1"/>
              <a:t>randomised</a:t>
            </a:r>
            <a:r>
              <a:rPr lang="es-ES" dirty="0"/>
              <a:t> </a:t>
            </a:r>
            <a:r>
              <a:rPr lang="es-ES" dirty="0" err="1"/>
              <a:t>multicentre</a:t>
            </a:r>
            <a:r>
              <a:rPr lang="es-ES" dirty="0"/>
              <a:t> trial </a:t>
            </a:r>
            <a:r>
              <a:rPr lang="es-ES" dirty="0" err="1"/>
              <a:t>to</a:t>
            </a:r>
            <a:r>
              <a:rPr lang="es-ES" dirty="0"/>
              <a:t> show </a:t>
            </a:r>
            <a:r>
              <a:rPr lang="es-ES" dirty="0" err="1"/>
              <a:t>that</a:t>
            </a:r>
            <a:r>
              <a:rPr lang="es-ES" dirty="0"/>
              <a:t>, after </a:t>
            </a:r>
            <a:r>
              <a:rPr lang="es-ES" dirty="0" err="1"/>
              <a:t>successful</a:t>
            </a:r>
            <a:r>
              <a:rPr lang="es-ES" dirty="0"/>
              <a:t> </a:t>
            </a:r>
            <a:r>
              <a:rPr lang="es-ES" dirty="0" err="1"/>
              <a:t>downstaging</a:t>
            </a:r>
            <a:endParaRPr lang="es-ES" dirty="0"/>
          </a:p>
          <a:p>
            <a:r>
              <a:rPr lang="es-ES" dirty="0" err="1"/>
              <a:t>of</a:t>
            </a:r>
            <a:r>
              <a:rPr lang="es-ES" dirty="0"/>
              <a:t> </a:t>
            </a:r>
            <a:r>
              <a:rPr lang="es-ES" dirty="0" err="1"/>
              <a:t>hepatocellular</a:t>
            </a:r>
            <a:r>
              <a:rPr lang="es-ES" dirty="0"/>
              <a:t> carcinoma </a:t>
            </a:r>
            <a:r>
              <a:rPr lang="es-ES" dirty="0" err="1"/>
              <a:t>beyond</a:t>
            </a:r>
            <a:r>
              <a:rPr lang="es-ES" dirty="0"/>
              <a:t> </a:t>
            </a:r>
            <a:r>
              <a:rPr lang="es-ES" dirty="0" err="1"/>
              <a:t>the</a:t>
            </a:r>
            <a:r>
              <a:rPr lang="es-ES" dirty="0"/>
              <a:t> </a:t>
            </a:r>
            <a:r>
              <a:rPr lang="es-ES" dirty="0" err="1"/>
              <a:t>Milan</a:t>
            </a:r>
            <a:r>
              <a:rPr lang="es-ES" dirty="0"/>
              <a:t> </a:t>
            </a:r>
            <a:r>
              <a:rPr lang="es-ES" dirty="0" err="1"/>
              <a:t>criteria</a:t>
            </a:r>
            <a:r>
              <a:rPr lang="es-ES" dirty="0"/>
              <a:t> and in </a:t>
            </a:r>
            <a:r>
              <a:rPr lang="es-ES" dirty="0" err="1"/>
              <a:t>the</a:t>
            </a:r>
            <a:r>
              <a:rPr lang="es-ES" dirty="0"/>
              <a:t> </a:t>
            </a:r>
            <a:r>
              <a:rPr lang="es-ES" dirty="0" err="1"/>
              <a:t>absence</a:t>
            </a:r>
            <a:r>
              <a:rPr lang="es-ES" dirty="0"/>
              <a:t> </a:t>
            </a:r>
            <a:r>
              <a:rPr lang="es-ES" dirty="0" err="1"/>
              <a:t>of</a:t>
            </a:r>
            <a:r>
              <a:rPr lang="es-ES" dirty="0"/>
              <a:t> </a:t>
            </a:r>
            <a:r>
              <a:rPr lang="es-ES" dirty="0" err="1"/>
              <a:t>extrahepatic</a:t>
            </a:r>
            <a:r>
              <a:rPr lang="es-ES" dirty="0"/>
              <a:t> spread </a:t>
            </a:r>
            <a:r>
              <a:rPr lang="es-ES" dirty="0" err="1"/>
              <a:t>or</a:t>
            </a:r>
            <a:r>
              <a:rPr lang="es-ES" dirty="0"/>
              <a:t> </a:t>
            </a:r>
            <a:r>
              <a:rPr lang="es-ES" dirty="0" err="1"/>
              <a:t>macrovascular</a:t>
            </a:r>
            <a:r>
              <a:rPr lang="es-ES" dirty="0"/>
              <a:t> </a:t>
            </a:r>
            <a:r>
              <a:rPr lang="es-ES" dirty="0" err="1"/>
              <a:t>invasionliver</a:t>
            </a:r>
            <a:r>
              <a:rPr lang="es-ES" dirty="0"/>
              <a:t> </a:t>
            </a:r>
            <a:r>
              <a:rPr lang="es-ES" dirty="0" err="1"/>
              <a:t>transplantation</a:t>
            </a:r>
            <a:r>
              <a:rPr lang="es-ES" dirty="0"/>
              <a:t> </a:t>
            </a:r>
            <a:r>
              <a:rPr lang="es-ES" dirty="0" err="1"/>
              <a:t>results</a:t>
            </a:r>
            <a:r>
              <a:rPr lang="es-ES" dirty="0"/>
              <a:t> in </a:t>
            </a:r>
            <a:r>
              <a:rPr lang="es-ES" dirty="0" err="1"/>
              <a:t>improved</a:t>
            </a:r>
            <a:r>
              <a:rPr lang="es-ES" dirty="0"/>
              <a:t> </a:t>
            </a:r>
            <a:r>
              <a:rPr lang="es-ES" dirty="0" err="1"/>
              <a:t>overall</a:t>
            </a:r>
            <a:r>
              <a:rPr lang="es-ES" dirty="0"/>
              <a:t> </a:t>
            </a:r>
            <a:r>
              <a:rPr lang="es-ES" dirty="0" err="1"/>
              <a:t>survival</a:t>
            </a:r>
            <a:r>
              <a:rPr lang="es-ES" dirty="0"/>
              <a:t> and </a:t>
            </a:r>
            <a:r>
              <a:rPr lang="es-ES" dirty="0" err="1"/>
              <a:t>tumour</a:t>
            </a:r>
            <a:r>
              <a:rPr lang="es-ES" dirty="0"/>
              <a:t>-free </a:t>
            </a:r>
            <a:r>
              <a:rPr lang="es-ES" dirty="0" err="1"/>
              <a:t>survival</a:t>
            </a:r>
            <a:r>
              <a:rPr lang="es-ES" dirty="0"/>
              <a:t> </a:t>
            </a:r>
            <a:r>
              <a:rPr lang="es-ES" dirty="0" err="1"/>
              <a:t>compared</a:t>
            </a:r>
            <a:r>
              <a:rPr lang="es-ES" dirty="0"/>
              <a:t> </a:t>
            </a:r>
            <a:r>
              <a:rPr lang="es-ES" dirty="0" err="1"/>
              <a:t>with</a:t>
            </a:r>
            <a:r>
              <a:rPr lang="es-ES" dirty="0"/>
              <a:t> </a:t>
            </a:r>
            <a:r>
              <a:rPr lang="es-ES" dirty="0" err="1"/>
              <a:t>that</a:t>
            </a:r>
            <a:r>
              <a:rPr lang="es-ES" dirty="0"/>
              <a:t> </a:t>
            </a:r>
            <a:r>
              <a:rPr lang="es-ES" dirty="0" err="1"/>
              <a:t>achieved</a:t>
            </a:r>
            <a:r>
              <a:rPr lang="es-ES" dirty="0"/>
              <a:t> </a:t>
            </a:r>
            <a:r>
              <a:rPr lang="es-ES" dirty="0" err="1"/>
              <a:t>with</a:t>
            </a:r>
            <a:r>
              <a:rPr lang="es-ES" dirty="0"/>
              <a:t> </a:t>
            </a:r>
            <a:r>
              <a:rPr lang="es-ES" dirty="0" err="1"/>
              <a:t>continuation</a:t>
            </a:r>
            <a:r>
              <a:rPr lang="es-ES" dirty="0"/>
              <a:t> </a:t>
            </a:r>
            <a:r>
              <a:rPr lang="es-ES" dirty="0" err="1"/>
              <a:t>of</a:t>
            </a:r>
            <a:r>
              <a:rPr lang="es-ES" dirty="0"/>
              <a:t> non-</a:t>
            </a:r>
            <a:r>
              <a:rPr lang="es-ES" dirty="0" err="1"/>
              <a:t>transplantation</a:t>
            </a:r>
            <a:r>
              <a:rPr lang="es-ES" dirty="0"/>
              <a:t> </a:t>
            </a:r>
            <a:r>
              <a:rPr lang="es-ES" dirty="0" err="1"/>
              <a:t>therapies</a:t>
            </a:r>
            <a:r>
              <a:rPr lang="es-ES" dirty="0"/>
              <a:t>. </a:t>
            </a:r>
          </a:p>
          <a:p>
            <a:endParaRPr lang="es-ES" dirty="0"/>
          </a:p>
          <a:p>
            <a:r>
              <a:rPr lang="es-ES" dirty="0"/>
              <a:t>In </a:t>
            </a:r>
            <a:r>
              <a:rPr lang="es-ES" dirty="0" err="1"/>
              <a:t>this</a:t>
            </a:r>
            <a:r>
              <a:rPr lang="es-ES" dirty="0"/>
              <a:t> </a:t>
            </a:r>
            <a:r>
              <a:rPr lang="es-ES" dirty="0" err="1"/>
              <a:t>study</a:t>
            </a:r>
            <a:r>
              <a:rPr lang="es-ES" dirty="0"/>
              <a:t>, </a:t>
            </a:r>
            <a:r>
              <a:rPr lang="es-ES" dirty="0" err="1"/>
              <a:t>we</a:t>
            </a:r>
            <a:r>
              <a:rPr lang="es-ES" dirty="0"/>
              <a:t> </a:t>
            </a:r>
            <a:r>
              <a:rPr lang="es-ES" dirty="0" err="1"/>
              <a:t>confirm</a:t>
            </a:r>
            <a:r>
              <a:rPr lang="es-ES" dirty="0"/>
              <a:t> </a:t>
            </a:r>
            <a:r>
              <a:rPr lang="es-ES" dirty="0" err="1"/>
              <a:t>the</a:t>
            </a:r>
            <a:r>
              <a:rPr lang="es-ES" dirty="0"/>
              <a:t> </a:t>
            </a:r>
            <a:r>
              <a:rPr lang="es-ES" dirty="0" err="1"/>
              <a:t>high</a:t>
            </a:r>
            <a:r>
              <a:rPr lang="es-ES" dirty="0"/>
              <a:t> </a:t>
            </a:r>
            <a:r>
              <a:rPr lang="es-ES" dirty="0" err="1"/>
              <a:t>success</a:t>
            </a:r>
            <a:r>
              <a:rPr lang="es-ES" dirty="0"/>
              <a:t> </a:t>
            </a:r>
            <a:r>
              <a:rPr lang="es-ES" dirty="0" err="1"/>
              <a:t>rate</a:t>
            </a:r>
            <a:r>
              <a:rPr lang="es-ES" dirty="0"/>
              <a:t> </a:t>
            </a:r>
            <a:r>
              <a:rPr lang="es-ES" dirty="0" err="1"/>
              <a:t>of</a:t>
            </a:r>
            <a:r>
              <a:rPr lang="es-ES" dirty="0"/>
              <a:t> </a:t>
            </a:r>
            <a:r>
              <a:rPr lang="es-ES" dirty="0" err="1"/>
              <a:t>hepatocellular</a:t>
            </a:r>
            <a:r>
              <a:rPr lang="es-ES" dirty="0"/>
              <a:t> carcinoma </a:t>
            </a:r>
            <a:r>
              <a:rPr lang="es-ES" dirty="0" err="1"/>
              <a:t>downstaging</a:t>
            </a:r>
            <a:r>
              <a:rPr lang="es-ES" dirty="0"/>
              <a:t> </a:t>
            </a:r>
            <a:r>
              <a:rPr lang="es-ES" dirty="0" err="1"/>
              <a:t>through</a:t>
            </a:r>
            <a:r>
              <a:rPr lang="es-ES" dirty="0"/>
              <a:t> </a:t>
            </a:r>
            <a:r>
              <a:rPr lang="es-ES" dirty="0" err="1"/>
              <a:t>locoregional</a:t>
            </a:r>
            <a:r>
              <a:rPr lang="es-ES" dirty="0"/>
              <a:t> </a:t>
            </a:r>
            <a:r>
              <a:rPr lang="es-ES" dirty="0" err="1"/>
              <a:t>therapies</a:t>
            </a:r>
            <a:r>
              <a:rPr lang="es-ES" dirty="0"/>
              <a:t> and </a:t>
            </a:r>
            <a:r>
              <a:rPr lang="es-ES" dirty="0" err="1"/>
              <a:t>the</a:t>
            </a:r>
            <a:r>
              <a:rPr lang="es-ES" dirty="0"/>
              <a:t> </a:t>
            </a:r>
            <a:r>
              <a:rPr lang="es-ES" dirty="0" err="1"/>
              <a:t>tendency</a:t>
            </a:r>
            <a:r>
              <a:rPr lang="es-ES" dirty="0"/>
              <a:t> </a:t>
            </a:r>
            <a:r>
              <a:rPr lang="es-ES" dirty="0" err="1"/>
              <a:t>for</a:t>
            </a:r>
            <a:r>
              <a:rPr lang="es-ES" dirty="0"/>
              <a:t> </a:t>
            </a:r>
            <a:r>
              <a:rPr lang="es-ES" dirty="0" err="1"/>
              <a:t>tumour</a:t>
            </a:r>
            <a:r>
              <a:rPr lang="es-ES" dirty="0"/>
              <a:t> </a:t>
            </a:r>
            <a:r>
              <a:rPr lang="es-ES" dirty="0" err="1"/>
              <a:t>regrowth</a:t>
            </a:r>
            <a:r>
              <a:rPr lang="es-ES" dirty="0"/>
              <a:t> after </a:t>
            </a:r>
            <a:r>
              <a:rPr lang="es-ES" dirty="0" err="1"/>
              <a:t>radiological</a:t>
            </a:r>
            <a:r>
              <a:rPr lang="es-ES" dirty="0"/>
              <a:t> response: a </a:t>
            </a:r>
            <a:r>
              <a:rPr lang="es-ES" dirty="0" err="1"/>
              <a:t>condition</a:t>
            </a:r>
            <a:r>
              <a:rPr lang="es-ES" dirty="0"/>
              <a:t> </a:t>
            </a:r>
            <a:r>
              <a:rPr lang="es-ES" dirty="0" err="1"/>
              <a:t>that</a:t>
            </a:r>
            <a:r>
              <a:rPr lang="es-ES" dirty="0"/>
              <a:t> </a:t>
            </a:r>
            <a:r>
              <a:rPr lang="es-ES" dirty="0" err="1"/>
              <a:t>might</a:t>
            </a:r>
            <a:r>
              <a:rPr lang="es-ES" dirty="0"/>
              <a:t> be </a:t>
            </a:r>
            <a:r>
              <a:rPr lang="es-ES" dirty="0" err="1"/>
              <a:t>limited</a:t>
            </a:r>
            <a:r>
              <a:rPr lang="es-ES" dirty="0"/>
              <a:t> </a:t>
            </a:r>
            <a:r>
              <a:rPr lang="es-ES" dirty="0" err="1"/>
              <a:t>by</a:t>
            </a:r>
            <a:r>
              <a:rPr lang="es-ES" dirty="0"/>
              <a:t> </a:t>
            </a:r>
            <a:r>
              <a:rPr lang="es-ES" dirty="0" err="1"/>
              <a:t>keeping</a:t>
            </a:r>
            <a:r>
              <a:rPr lang="es-ES" dirty="0"/>
              <a:t> </a:t>
            </a:r>
            <a:r>
              <a:rPr lang="es-ES" dirty="0" err="1"/>
              <a:t>the</a:t>
            </a:r>
            <a:r>
              <a:rPr lang="es-ES" dirty="0"/>
              <a:t> time </a:t>
            </a:r>
            <a:r>
              <a:rPr lang="es-ES" dirty="0" err="1"/>
              <a:t>to</a:t>
            </a:r>
            <a:r>
              <a:rPr lang="es-ES" dirty="0"/>
              <a:t> </a:t>
            </a:r>
            <a:r>
              <a:rPr lang="es-ES" dirty="0" err="1"/>
              <a:t>transplantation</a:t>
            </a:r>
            <a:r>
              <a:rPr lang="es-ES" dirty="0"/>
              <a:t> as short as </a:t>
            </a:r>
            <a:r>
              <a:rPr lang="es-ES" dirty="0" err="1"/>
              <a:t>possible</a:t>
            </a:r>
            <a:r>
              <a:rPr lang="es-ES" dirty="0"/>
              <a:t>. </a:t>
            </a:r>
          </a:p>
          <a:p>
            <a:endParaRPr lang="es-ES" dirty="0"/>
          </a:p>
          <a:p>
            <a:r>
              <a:rPr lang="es-ES" b="1" dirty="0" err="1"/>
              <a:t>This</a:t>
            </a:r>
            <a:r>
              <a:rPr lang="es-ES" b="1" dirty="0"/>
              <a:t> </a:t>
            </a:r>
            <a:r>
              <a:rPr lang="es-ES" b="1" dirty="0" err="1"/>
              <a:t>study</a:t>
            </a:r>
            <a:r>
              <a:rPr lang="es-ES" b="1" dirty="0"/>
              <a:t> </a:t>
            </a:r>
            <a:r>
              <a:rPr lang="es-ES" b="1" dirty="0" err="1"/>
              <a:t>provides</a:t>
            </a:r>
            <a:r>
              <a:rPr lang="es-ES" b="1" dirty="0"/>
              <a:t> </a:t>
            </a:r>
            <a:r>
              <a:rPr lang="es-ES" b="1" dirty="0" err="1"/>
              <a:t>evidence</a:t>
            </a:r>
            <a:r>
              <a:rPr lang="es-ES" b="1" dirty="0"/>
              <a:t> </a:t>
            </a:r>
            <a:r>
              <a:rPr lang="es-ES" b="1" dirty="0" err="1"/>
              <a:t>to</a:t>
            </a:r>
            <a:r>
              <a:rPr lang="es-ES" b="1" dirty="0"/>
              <a:t> </a:t>
            </a:r>
            <a:r>
              <a:rPr lang="es-ES" b="1" dirty="0" err="1"/>
              <a:t>suggest</a:t>
            </a:r>
            <a:r>
              <a:rPr lang="es-ES" b="1" dirty="0"/>
              <a:t> </a:t>
            </a:r>
            <a:r>
              <a:rPr lang="es-ES" b="1" dirty="0" err="1"/>
              <a:t>that</a:t>
            </a:r>
            <a:r>
              <a:rPr lang="es-ES" b="1" dirty="0"/>
              <a:t> </a:t>
            </a:r>
            <a:r>
              <a:rPr lang="es-ES" b="1" dirty="0" err="1"/>
              <a:t>intermediate-advanced</a:t>
            </a:r>
            <a:r>
              <a:rPr lang="es-ES" b="1" dirty="0"/>
              <a:t> </a:t>
            </a:r>
            <a:r>
              <a:rPr lang="es-ES" b="1" dirty="0" err="1"/>
              <a:t>hepatocellular</a:t>
            </a:r>
            <a:r>
              <a:rPr lang="es-ES" b="1" dirty="0"/>
              <a:t> carcinomas can be </a:t>
            </a:r>
            <a:r>
              <a:rPr lang="es-ES" b="1" dirty="0" err="1"/>
              <a:t>selected</a:t>
            </a:r>
            <a:r>
              <a:rPr lang="es-ES" b="1" dirty="0"/>
              <a:t> </a:t>
            </a:r>
            <a:r>
              <a:rPr lang="es-ES" b="1" dirty="0" err="1"/>
              <a:t>for</a:t>
            </a:r>
            <a:r>
              <a:rPr lang="es-ES" b="1" dirty="0"/>
              <a:t> </a:t>
            </a:r>
            <a:r>
              <a:rPr lang="es-ES" b="1" dirty="0" err="1"/>
              <a:t>the</a:t>
            </a:r>
            <a:r>
              <a:rPr lang="es-ES" b="1" dirty="0"/>
              <a:t> curative </a:t>
            </a:r>
            <a:r>
              <a:rPr lang="es-ES" b="1" dirty="0" err="1"/>
              <a:t>option</a:t>
            </a:r>
            <a:r>
              <a:rPr lang="es-ES" b="1" dirty="0"/>
              <a:t> </a:t>
            </a:r>
            <a:r>
              <a:rPr lang="es-ES" b="1" dirty="0" err="1"/>
              <a:t>of</a:t>
            </a:r>
            <a:r>
              <a:rPr lang="es-ES" b="1" dirty="0"/>
              <a:t> </a:t>
            </a:r>
            <a:r>
              <a:rPr lang="es-ES" b="1" dirty="0" err="1"/>
              <a:t>liver</a:t>
            </a:r>
            <a:r>
              <a:rPr lang="es-ES" b="1" dirty="0"/>
              <a:t> </a:t>
            </a:r>
            <a:r>
              <a:rPr lang="es-ES" b="1" dirty="0" err="1"/>
              <a:t>transplantation</a:t>
            </a:r>
            <a:r>
              <a:rPr lang="es-ES" b="1" dirty="0"/>
              <a:t> </a:t>
            </a:r>
            <a:r>
              <a:rPr lang="es-ES" b="1" dirty="0" err="1"/>
              <a:t>on</a:t>
            </a:r>
            <a:r>
              <a:rPr lang="es-ES" b="1" dirty="0"/>
              <a:t> </a:t>
            </a:r>
            <a:r>
              <a:rPr lang="es-ES" b="1" dirty="0" err="1"/>
              <a:t>the</a:t>
            </a:r>
            <a:r>
              <a:rPr lang="es-ES" b="1" dirty="0"/>
              <a:t> basis </a:t>
            </a:r>
            <a:r>
              <a:rPr lang="es-ES" b="1" dirty="0" err="1"/>
              <a:t>of</a:t>
            </a:r>
            <a:r>
              <a:rPr lang="es-ES" b="1" dirty="0"/>
              <a:t> response </a:t>
            </a:r>
            <a:r>
              <a:rPr lang="es-ES" b="1" dirty="0" err="1"/>
              <a:t>to</a:t>
            </a:r>
            <a:r>
              <a:rPr lang="es-ES" b="1" dirty="0"/>
              <a:t> </a:t>
            </a:r>
            <a:r>
              <a:rPr lang="es-ES" b="1" dirty="0" err="1"/>
              <a:t>locoregional</a:t>
            </a:r>
            <a:r>
              <a:rPr lang="es-ES" b="1" dirty="0"/>
              <a:t> </a:t>
            </a:r>
            <a:r>
              <a:rPr lang="es-ES" b="1" dirty="0" err="1"/>
              <a:t>therapies</a:t>
            </a:r>
            <a:r>
              <a:rPr lang="es-ES" dirty="0"/>
              <a:t>.  </a:t>
            </a:r>
          </a:p>
          <a:p>
            <a:endParaRPr lang="es-ES" dirty="0"/>
          </a:p>
          <a:p>
            <a:r>
              <a:rPr lang="es-ES" dirty="0" err="1"/>
              <a:t>Implications</a:t>
            </a:r>
            <a:r>
              <a:rPr lang="es-ES" dirty="0"/>
              <a:t> </a:t>
            </a:r>
            <a:r>
              <a:rPr lang="es-ES" dirty="0" err="1"/>
              <a:t>of</a:t>
            </a:r>
            <a:r>
              <a:rPr lang="es-ES" dirty="0"/>
              <a:t> </a:t>
            </a:r>
            <a:r>
              <a:rPr lang="es-ES" dirty="0" err="1"/>
              <a:t>all</a:t>
            </a:r>
            <a:r>
              <a:rPr lang="es-ES" dirty="0"/>
              <a:t> </a:t>
            </a:r>
            <a:r>
              <a:rPr lang="es-ES" dirty="0" err="1"/>
              <a:t>the</a:t>
            </a:r>
            <a:r>
              <a:rPr lang="es-ES" dirty="0"/>
              <a:t> </a:t>
            </a:r>
            <a:r>
              <a:rPr lang="es-ES" dirty="0" err="1"/>
              <a:t>available</a:t>
            </a:r>
            <a:r>
              <a:rPr lang="es-ES" dirty="0"/>
              <a:t> </a:t>
            </a:r>
            <a:r>
              <a:rPr lang="es-ES" dirty="0" err="1"/>
              <a:t>evidence</a:t>
            </a:r>
            <a:r>
              <a:rPr lang="es-ES" dirty="0"/>
              <a:t>  </a:t>
            </a:r>
          </a:p>
          <a:p>
            <a:r>
              <a:rPr lang="es-ES" dirty="0" err="1"/>
              <a:t>An</a:t>
            </a:r>
            <a:r>
              <a:rPr lang="es-ES" dirty="0"/>
              <a:t> </a:t>
            </a:r>
            <a:r>
              <a:rPr lang="es-ES" dirty="0" err="1"/>
              <a:t>absence</a:t>
            </a:r>
            <a:r>
              <a:rPr lang="es-ES" dirty="0"/>
              <a:t> </a:t>
            </a:r>
            <a:r>
              <a:rPr lang="es-ES" dirty="0" err="1"/>
              <a:t>of</a:t>
            </a:r>
            <a:r>
              <a:rPr lang="es-ES" dirty="0"/>
              <a:t> </a:t>
            </a:r>
            <a:r>
              <a:rPr lang="es-ES" dirty="0" err="1"/>
              <a:t>trials</a:t>
            </a:r>
            <a:r>
              <a:rPr lang="es-ES" dirty="0"/>
              <a:t> has, </a:t>
            </a:r>
            <a:r>
              <a:rPr lang="es-ES" dirty="0" err="1"/>
              <a:t>until</a:t>
            </a:r>
            <a:r>
              <a:rPr lang="es-ES" dirty="0"/>
              <a:t> </a:t>
            </a:r>
            <a:r>
              <a:rPr lang="es-ES" dirty="0" err="1"/>
              <a:t>now</a:t>
            </a:r>
            <a:r>
              <a:rPr lang="es-ES" dirty="0"/>
              <a:t>, </a:t>
            </a:r>
            <a:r>
              <a:rPr lang="es-ES" dirty="0" err="1"/>
              <a:t>impeded</a:t>
            </a:r>
            <a:r>
              <a:rPr lang="es-ES" dirty="0"/>
              <a:t> a conclusive </a:t>
            </a:r>
            <a:r>
              <a:rPr lang="es-ES" dirty="0" err="1"/>
              <a:t>approach</a:t>
            </a:r>
            <a:r>
              <a:rPr lang="es-ES" dirty="0"/>
              <a:t> </a:t>
            </a:r>
            <a:r>
              <a:rPr lang="es-ES" dirty="0" err="1"/>
              <a:t>to</a:t>
            </a:r>
            <a:r>
              <a:rPr lang="es-ES" dirty="0"/>
              <a:t> </a:t>
            </a:r>
            <a:r>
              <a:rPr lang="es-ES" dirty="0" err="1"/>
              <a:t>neoadjuvant</a:t>
            </a:r>
            <a:r>
              <a:rPr lang="es-ES" dirty="0"/>
              <a:t>, </a:t>
            </a:r>
            <a:r>
              <a:rPr lang="es-ES" dirty="0" err="1"/>
              <a:t>pretransplantation</a:t>
            </a:r>
            <a:r>
              <a:rPr lang="es-ES" dirty="0"/>
              <a:t> </a:t>
            </a:r>
            <a:r>
              <a:rPr lang="es-ES" dirty="0" err="1"/>
              <a:t>hepatocellular</a:t>
            </a:r>
            <a:r>
              <a:rPr lang="es-ES" dirty="0"/>
              <a:t> carcinoma </a:t>
            </a:r>
            <a:r>
              <a:rPr lang="es-ES" dirty="0" err="1"/>
              <a:t>downstaging</a:t>
            </a:r>
            <a:r>
              <a:rPr lang="es-ES" dirty="0"/>
              <a:t>, </a:t>
            </a:r>
            <a:r>
              <a:rPr lang="es-ES" dirty="0" err="1"/>
              <a:t>specifically</a:t>
            </a:r>
            <a:r>
              <a:rPr lang="es-ES" dirty="0"/>
              <a:t> </a:t>
            </a:r>
            <a:r>
              <a:rPr lang="es-ES" dirty="0" err="1"/>
              <a:t>when</a:t>
            </a:r>
            <a:r>
              <a:rPr lang="es-ES" dirty="0"/>
              <a:t> competitive </a:t>
            </a:r>
            <a:r>
              <a:rPr lang="es-ES" dirty="0" err="1"/>
              <a:t>allocation</a:t>
            </a:r>
            <a:r>
              <a:rPr lang="es-ES" dirty="0"/>
              <a:t> </a:t>
            </a:r>
            <a:r>
              <a:rPr lang="es-ES" dirty="0" err="1"/>
              <a:t>of</a:t>
            </a:r>
            <a:r>
              <a:rPr lang="es-ES" dirty="0"/>
              <a:t> </a:t>
            </a:r>
            <a:r>
              <a:rPr lang="es-ES" dirty="0" err="1"/>
              <a:t>donated</a:t>
            </a:r>
            <a:r>
              <a:rPr lang="es-ES" dirty="0"/>
              <a:t> </a:t>
            </a:r>
            <a:r>
              <a:rPr lang="es-ES" dirty="0" err="1"/>
              <a:t>organs</a:t>
            </a:r>
            <a:r>
              <a:rPr lang="es-ES" dirty="0"/>
              <a:t> </a:t>
            </a:r>
            <a:r>
              <a:rPr lang="es-ES" dirty="0" err="1"/>
              <a:t>to</a:t>
            </a:r>
            <a:r>
              <a:rPr lang="es-ES" dirty="0"/>
              <a:t> </a:t>
            </a:r>
            <a:r>
              <a:rPr lang="es-ES" dirty="0" err="1"/>
              <a:t>patients</a:t>
            </a:r>
            <a:r>
              <a:rPr lang="es-ES" dirty="0"/>
              <a:t> </a:t>
            </a:r>
            <a:r>
              <a:rPr lang="es-ES" dirty="0" err="1"/>
              <a:t>with</a:t>
            </a:r>
            <a:r>
              <a:rPr lang="es-ES" dirty="0"/>
              <a:t> </a:t>
            </a:r>
            <a:r>
              <a:rPr lang="es-ES" dirty="0" err="1"/>
              <a:t>or</a:t>
            </a:r>
            <a:r>
              <a:rPr lang="es-ES" dirty="0"/>
              <a:t> </a:t>
            </a:r>
            <a:r>
              <a:rPr lang="es-ES" dirty="0" err="1"/>
              <a:t>without</a:t>
            </a:r>
            <a:r>
              <a:rPr lang="es-ES" dirty="0"/>
              <a:t> </a:t>
            </a:r>
            <a:r>
              <a:rPr lang="es-ES" dirty="0" err="1"/>
              <a:t>liver</a:t>
            </a:r>
            <a:r>
              <a:rPr lang="es-ES" dirty="0"/>
              <a:t> </a:t>
            </a:r>
            <a:r>
              <a:rPr lang="es-ES" dirty="0" err="1"/>
              <a:t>cancer</a:t>
            </a:r>
            <a:r>
              <a:rPr lang="es-ES" dirty="0"/>
              <a:t> are </a:t>
            </a:r>
            <a:r>
              <a:rPr lang="es-ES" dirty="0" err="1"/>
              <a:t>considered</a:t>
            </a:r>
            <a:r>
              <a:rPr lang="es-ES" dirty="0"/>
              <a:t>. </a:t>
            </a:r>
          </a:p>
          <a:p>
            <a:r>
              <a:rPr lang="es-ES" dirty="0" err="1"/>
              <a:t>This</a:t>
            </a:r>
            <a:r>
              <a:rPr lang="es-ES" dirty="0"/>
              <a:t> </a:t>
            </a:r>
            <a:r>
              <a:rPr lang="es-ES" dirty="0" err="1"/>
              <a:t>study</a:t>
            </a:r>
            <a:r>
              <a:rPr lang="es-ES" dirty="0"/>
              <a:t> shows </a:t>
            </a:r>
            <a:r>
              <a:rPr lang="es-ES" dirty="0" err="1"/>
              <a:t>that</a:t>
            </a:r>
            <a:r>
              <a:rPr lang="es-ES" dirty="0"/>
              <a:t> </a:t>
            </a:r>
            <a:r>
              <a:rPr lang="es-ES" dirty="0" err="1"/>
              <a:t>downstaging</a:t>
            </a:r>
            <a:r>
              <a:rPr lang="es-ES" dirty="0"/>
              <a:t> and post-</a:t>
            </a:r>
            <a:r>
              <a:rPr lang="es-ES" dirty="0" err="1"/>
              <a:t>downstaging</a:t>
            </a:r>
            <a:r>
              <a:rPr lang="es-ES" dirty="0"/>
              <a:t> </a:t>
            </a:r>
            <a:r>
              <a:rPr lang="es-ES" dirty="0" err="1"/>
              <a:t>tumour</a:t>
            </a:r>
            <a:r>
              <a:rPr lang="es-ES" dirty="0"/>
              <a:t> response </a:t>
            </a:r>
            <a:r>
              <a:rPr lang="es-ES" dirty="0" err="1"/>
              <a:t>should</a:t>
            </a:r>
            <a:r>
              <a:rPr lang="es-ES" dirty="0"/>
              <a:t> be </a:t>
            </a:r>
            <a:r>
              <a:rPr lang="es-ES" dirty="0" err="1"/>
              <a:t>included</a:t>
            </a:r>
            <a:r>
              <a:rPr lang="es-ES" dirty="0"/>
              <a:t> in </a:t>
            </a:r>
            <a:r>
              <a:rPr lang="es-ES" dirty="0" err="1"/>
              <a:t>proposed</a:t>
            </a:r>
            <a:r>
              <a:rPr lang="es-ES" dirty="0"/>
              <a:t> </a:t>
            </a:r>
            <a:r>
              <a:rPr lang="es-ES" dirty="0" err="1"/>
              <a:t>expanded</a:t>
            </a:r>
            <a:r>
              <a:rPr lang="es-ES" dirty="0"/>
              <a:t> </a:t>
            </a:r>
            <a:r>
              <a:rPr lang="es-ES" dirty="0" err="1"/>
              <a:t>hepatocellular</a:t>
            </a:r>
            <a:r>
              <a:rPr lang="es-ES" dirty="0"/>
              <a:t> carcinoma </a:t>
            </a:r>
            <a:r>
              <a:rPr lang="es-ES" dirty="0" err="1"/>
              <a:t>transplantation</a:t>
            </a:r>
            <a:r>
              <a:rPr lang="es-ES" dirty="0"/>
              <a:t> </a:t>
            </a:r>
            <a:r>
              <a:rPr lang="es-ES" dirty="0" err="1"/>
              <a:t>criteria</a:t>
            </a:r>
            <a:r>
              <a:rPr lang="es-ES" dirty="0"/>
              <a:t>. </a:t>
            </a:r>
            <a:r>
              <a:rPr lang="es-ES" dirty="0" err="1"/>
              <a:t>Additionally</a:t>
            </a:r>
            <a:r>
              <a:rPr lang="es-ES" dirty="0"/>
              <a:t>, </a:t>
            </a:r>
            <a:r>
              <a:rPr lang="es-ES" dirty="0" err="1"/>
              <a:t>our</a:t>
            </a:r>
            <a:r>
              <a:rPr lang="es-ES" dirty="0"/>
              <a:t> </a:t>
            </a:r>
            <a:r>
              <a:rPr lang="es-ES" dirty="0" err="1"/>
              <a:t>findings</a:t>
            </a:r>
            <a:r>
              <a:rPr lang="es-ES" dirty="0"/>
              <a:t> are </a:t>
            </a:r>
            <a:r>
              <a:rPr lang="es-ES" dirty="0" err="1"/>
              <a:t>likely</a:t>
            </a:r>
            <a:r>
              <a:rPr lang="es-ES" dirty="0"/>
              <a:t> </a:t>
            </a:r>
            <a:r>
              <a:rPr lang="es-ES" dirty="0" err="1"/>
              <a:t>to</a:t>
            </a:r>
            <a:r>
              <a:rPr lang="es-ES" dirty="0"/>
              <a:t> </a:t>
            </a:r>
            <a:r>
              <a:rPr lang="es-ES" dirty="0" err="1"/>
              <a:t>influence</a:t>
            </a:r>
            <a:r>
              <a:rPr lang="es-ES" dirty="0"/>
              <a:t> </a:t>
            </a:r>
            <a:r>
              <a:rPr lang="es-ES" dirty="0" err="1"/>
              <a:t>priority</a:t>
            </a:r>
            <a:r>
              <a:rPr lang="es-ES" dirty="0"/>
              <a:t> </a:t>
            </a:r>
            <a:r>
              <a:rPr lang="es-ES" dirty="0" err="1"/>
              <a:t>assignment</a:t>
            </a:r>
            <a:r>
              <a:rPr lang="es-ES" dirty="0"/>
              <a:t> </a:t>
            </a:r>
            <a:r>
              <a:rPr lang="es-ES" dirty="0" err="1"/>
              <a:t>to</a:t>
            </a:r>
            <a:r>
              <a:rPr lang="es-ES" dirty="0"/>
              <a:t> </a:t>
            </a:r>
            <a:r>
              <a:rPr lang="es-ES" dirty="0" err="1"/>
              <a:t>patients</a:t>
            </a:r>
            <a:r>
              <a:rPr lang="es-ES" dirty="0"/>
              <a:t> </a:t>
            </a:r>
            <a:r>
              <a:rPr lang="es-ES" dirty="0" err="1"/>
              <a:t>with</a:t>
            </a:r>
            <a:r>
              <a:rPr lang="es-ES" dirty="0"/>
              <a:t> </a:t>
            </a:r>
            <a:r>
              <a:rPr lang="es-ES" dirty="0" err="1"/>
              <a:t>hepatocellular</a:t>
            </a:r>
            <a:r>
              <a:rPr lang="es-ES" dirty="0"/>
              <a:t> carcinoma </a:t>
            </a:r>
            <a:r>
              <a:rPr lang="es-ES" dirty="0" err="1"/>
              <a:t>showing</a:t>
            </a:r>
            <a:r>
              <a:rPr lang="es-ES" dirty="0"/>
              <a:t> </a:t>
            </a:r>
            <a:r>
              <a:rPr lang="es-ES" dirty="0" err="1"/>
              <a:t>partial</a:t>
            </a:r>
            <a:r>
              <a:rPr lang="es-ES" dirty="0"/>
              <a:t> </a:t>
            </a:r>
            <a:r>
              <a:rPr lang="es-ES" dirty="0" err="1"/>
              <a:t>or</a:t>
            </a:r>
            <a:r>
              <a:rPr lang="es-ES" dirty="0"/>
              <a:t> complete </a:t>
            </a:r>
            <a:r>
              <a:rPr lang="es-ES" dirty="0" err="1"/>
              <a:t>tumour</a:t>
            </a:r>
            <a:r>
              <a:rPr lang="es-ES" dirty="0"/>
              <a:t> response </a:t>
            </a:r>
            <a:r>
              <a:rPr lang="es-ES" dirty="0" err="1"/>
              <a:t>to</a:t>
            </a:r>
            <a:r>
              <a:rPr lang="es-ES" dirty="0"/>
              <a:t> </a:t>
            </a:r>
            <a:r>
              <a:rPr lang="es-ES" dirty="0" err="1"/>
              <a:t>locoregional</a:t>
            </a:r>
            <a:r>
              <a:rPr lang="es-ES" dirty="0"/>
              <a:t> </a:t>
            </a:r>
            <a:r>
              <a:rPr lang="es-ES" dirty="0" err="1"/>
              <a:t>therapies</a:t>
            </a:r>
            <a:r>
              <a:rPr lang="es-ES" dirty="0"/>
              <a:t>. </a:t>
            </a:r>
            <a:r>
              <a:rPr lang="es-ES" dirty="0" err="1"/>
              <a:t>The</a:t>
            </a:r>
            <a:r>
              <a:rPr lang="es-ES" dirty="0"/>
              <a:t> </a:t>
            </a:r>
            <a:r>
              <a:rPr lang="es-ES" dirty="0" err="1"/>
              <a:t>utility</a:t>
            </a:r>
            <a:r>
              <a:rPr lang="es-ES" dirty="0"/>
              <a:t> and </a:t>
            </a:r>
            <a:r>
              <a:rPr lang="es-ES" dirty="0" err="1"/>
              <a:t>benefit</a:t>
            </a:r>
            <a:r>
              <a:rPr lang="es-ES" dirty="0"/>
              <a:t> </a:t>
            </a:r>
            <a:r>
              <a:rPr lang="es-ES" dirty="0" err="1"/>
              <a:t>of</a:t>
            </a:r>
            <a:r>
              <a:rPr lang="es-ES" dirty="0"/>
              <a:t> </a:t>
            </a:r>
            <a:r>
              <a:rPr lang="es-ES" dirty="0" err="1"/>
              <a:t>liver</a:t>
            </a:r>
            <a:r>
              <a:rPr lang="es-ES" dirty="0"/>
              <a:t> </a:t>
            </a:r>
            <a:r>
              <a:rPr lang="es-ES" dirty="0" err="1"/>
              <a:t>transplantation</a:t>
            </a:r>
            <a:r>
              <a:rPr lang="es-ES" dirty="0"/>
              <a:t> in </a:t>
            </a:r>
            <a:r>
              <a:rPr lang="es-ES" dirty="0" err="1"/>
              <a:t>hepatocellular</a:t>
            </a:r>
            <a:r>
              <a:rPr lang="es-ES" dirty="0"/>
              <a:t> carcinoma </a:t>
            </a:r>
            <a:r>
              <a:rPr lang="es-ES" dirty="0" err="1"/>
              <a:t>could</a:t>
            </a:r>
            <a:r>
              <a:rPr lang="es-ES" dirty="0"/>
              <a:t> be </a:t>
            </a:r>
            <a:r>
              <a:rPr lang="es-ES" dirty="0" err="1"/>
              <a:t>increased</a:t>
            </a:r>
            <a:r>
              <a:rPr lang="es-ES" dirty="0"/>
              <a:t> </a:t>
            </a:r>
            <a:r>
              <a:rPr lang="es-ES" dirty="0" err="1"/>
              <a:t>by</a:t>
            </a:r>
            <a:r>
              <a:rPr lang="es-ES" dirty="0"/>
              <a:t> more </a:t>
            </a:r>
            <a:r>
              <a:rPr lang="es-ES" dirty="0" err="1"/>
              <a:t>effective</a:t>
            </a:r>
            <a:r>
              <a:rPr lang="es-ES" dirty="0"/>
              <a:t> </a:t>
            </a:r>
            <a:r>
              <a:rPr lang="es-ES" dirty="0" err="1"/>
              <a:t>downstaging</a:t>
            </a:r>
            <a:r>
              <a:rPr lang="es-ES" dirty="0"/>
              <a:t> </a:t>
            </a:r>
            <a:r>
              <a:rPr lang="es-ES" dirty="0" err="1"/>
              <a:t>protocols</a:t>
            </a:r>
            <a:r>
              <a:rPr lang="es-ES" dirty="0"/>
              <a:t>, </a:t>
            </a:r>
            <a:r>
              <a:rPr lang="es-ES" dirty="0" err="1"/>
              <a:t>including</a:t>
            </a:r>
            <a:r>
              <a:rPr lang="es-ES" dirty="0"/>
              <a:t> </a:t>
            </a:r>
            <a:r>
              <a:rPr lang="es-ES" dirty="0" err="1"/>
              <a:t>pharmacological</a:t>
            </a:r>
            <a:r>
              <a:rPr lang="es-ES" dirty="0"/>
              <a:t> </a:t>
            </a:r>
            <a:r>
              <a:rPr lang="es-ES" dirty="0" err="1"/>
              <a:t>therapeutics</a:t>
            </a:r>
            <a:r>
              <a:rPr lang="es-ES" dirty="0"/>
              <a:t> </a:t>
            </a:r>
            <a:r>
              <a:rPr lang="es-ES" dirty="0" err="1"/>
              <a:t>combined</a:t>
            </a:r>
            <a:r>
              <a:rPr lang="es-ES" dirty="0"/>
              <a:t> </a:t>
            </a:r>
            <a:r>
              <a:rPr lang="es-ES" dirty="0" err="1"/>
              <a:t>with</a:t>
            </a:r>
            <a:r>
              <a:rPr lang="es-ES" dirty="0"/>
              <a:t> </a:t>
            </a:r>
            <a:r>
              <a:rPr lang="es-ES" dirty="0" err="1"/>
              <a:t>conventional</a:t>
            </a:r>
            <a:r>
              <a:rPr lang="es-ES" dirty="0"/>
              <a:t> </a:t>
            </a:r>
            <a:r>
              <a:rPr lang="es-ES" dirty="0" err="1"/>
              <a:t>locoregional</a:t>
            </a:r>
            <a:r>
              <a:rPr lang="es-ES" dirty="0"/>
              <a:t> </a:t>
            </a:r>
            <a:r>
              <a:rPr lang="es-ES" dirty="0" err="1"/>
              <a:t>treatments</a:t>
            </a:r>
            <a:r>
              <a:rPr lang="es-ES" dirty="0"/>
              <a:t>.</a:t>
            </a:r>
          </a:p>
          <a:p>
            <a:endParaRPr lang="es-ES" dirty="0"/>
          </a:p>
        </p:txBody>
      </p:sp>
      <p:sp>
        <p:nvSpPr>
          <p:cNvPr id="4" name="Marcador de número de diapositiva 3"/>
          <p:cNvSpPr>
            <a:spLocks noGrp="1"/>
          </p:cNvSpPr>
          <p:nvPr>
            <p:ph type="sldNum" sz="quarter" idx="5"/>
          </p:nvPr>
        </p:nvSpPr>
        <p:spPr/>
        <p:txBody>
          <a:bodyPr/>
          <a:lstStyle/>
          <a:p>
            <a:fld id="{550A1B1A-D7EA-AC47-A94E-160D616A14C6}" type="slidenum">
              <a:rPr lang="es-ES" smtClean="0"/>
              <a:t>2</a:t>
            </a:fld>
            <a:endParaRPr lang="es-ES"/>
          </a:p>
        </p:txBody>
      </p:sp>
    </p:spTree>
    <p:extLst>
      <p:ext uri="{BB962C8B-B14F-4D97-AF65-F5344CB8AC3E}">
        <p14:creationId xmlns:p14="http://schemas.microsoft.com/office/powerpoint/2010/main" val="1203576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1A4F2-2336-1D44-B5FF-CEEB2CAADD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4C074C-4D83-AD5D-E422-3A86A28829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8D910C3-41B1-79AB-EA62-A1310E8CDE99}"/>
              </a:ext>
            </a:extLst>
          </p:cNvPr>
          <p:cNvSpPr>
            <a:spLocks noGrp="1"/>
          </p:cNvSpPr>
          <p:nvPr>
            <p:ph type="body" idx="1"/>
          </p:nvPr>
        </p:nvSpPr>
        <p:spPr/>
        <p:txBody>
          <a:bodyPr/>
          <a:lstStyle/>
          <a:p>
            <a:r>
              <a:rPr lang="es-ES" dirty="0"/>
              <a:t>Recursos </a:t>
            </a:r>
          </a:p>
        </p:txBody>
      </p:sp>
      <p:sp>
        <p:nvSpPr>
          <p:cNvPr id="4" name="Marcador de número de diapositiva 3">
            <a:extLst>
              <a:ext uri="{FF2B5EF4-FFF2-40B4-BE49-F238E27FC236}">
                <a16:creationId xmlns:a16="http://schemas.microsoft.com/office/drawing/2014/main" id="{5956D8AA-62E9-EA6A-CE55-FD0733608045}"/>
              </a:ext>
            </a:extLst>
          </p:cNvPr>
          <p:cNvSpPr>
            <a:spLocks noGrp="1"/>
          </p:cNvSpPr>
          <p:nvPr>
            <p:ph type="sldNum" sz="quarter" idx="5"/>
          </p:nvPr>
        </p:nvSpPr>
        <p:spPr/>
        <p:txBody>
          <a:bodyPr/>
          <a:lstStyle/>
          <a:p>
            <a:fld id="{550A1B1A-D7EA-AC47-A94E-160D616A14C6}" type="slidenum">
              <a:rPr lang="es-ES" smtClean="0"/>
              <a:t>21</a:t>
            </a:fld>
            <a:endParaRPr lang="es-ES"/>
          </a:p>
        </p:txBody>
      </p:sp>
    </p:spTree>
    <p:extLst>
      <p:ext uri="{BB962C8B-B14F-4D97-AF65-F5344CB8AC3E}">
        <p14:creationId xmlns:p14="http://schemas.microsoft.com/office/powerpoint/2010/main" val="1098174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90C1-DC6B-BA46-C375-24313F3D43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F011BE-DA03-8CFD-0117-CBF58D51A27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31D2565-2E77-34B9-8256-F6870E304D1B}"/>
              </a:ext>
            </a:extLst>
          </p:cNvPr>
          <p:cNvSpPr>
            <a:spLocks noGrp="1"/>
          </p:cNvSpPr>
          <p:nvPr>
            <p:ph type="body" idx="1"/>
          </p:nvPr>
        </p:nvSpPr>
        <p:spPr/>
        <p:txBody>
          <a:bodyPr/>
          <a:lstStyle/>
          <a:p>
            <a:r>
              <a:rPr lang="es-ES" dirty="0"/>
              <a:t>Recursos </a:t>
            </a:r>
          </a:p>
        </p:txBody>
      </p:sp>
      <p:sp>
        <p:nvSpPr>
          <p:cNvPr id="4" name="Marcador de número de diapositiva 3">
            <a:extLst>
              <a:ext uri="{FF2B5EF4-FFF2-40B4-BE49-F238E27FC236}">
                <a16:creationId xmlns:a16="http://schemas.microsoft.com/office/drawing/2014/main" id="{553FC137-A66B-6518-F47F-483369865B26}"/>
              </a:ext>
            </a:extLst>
          </p:cNvPr>
          <p:cNvSpPr>
            <a:spLocks noGrp="1"/>
          </p:cNvSpPr>
          <p:nvPr>
            <p:ph type="sldNum" sz="quarter" idx="5"/>
          </p:nvPr>
        </p:nvSpPr>
        <p:spPr/>
        <p:txBody>
          <a:bodyPr/>
          <a:lstStyle/>
          <a:p>
            <a:fld id="{550A1B1A-D7EA-AC47-A94E-160D616A14C6}" type="slidenum">
              <a:rPr lang="es-ES" smtClean="0"/>
              <a:t>22</a:t>
            </a:fld>
            <a:endParaRPr lang="es-ES"/>
          </a:p>
        </p:txBody>
      </p:sp>
    </p:spTree>
    <p:extLst>
      <p:ext uri="{BB962C8B-B14F-4D97-AF65-F5344CB8AC3E}">
        <p14:creationId xmlns:p14="http://schemas.microsoft.com/office/powerpoint/2010/main" val="3197782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B27C-9D68-7CB1-63D5-0FBDC75BD5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B8CBC8-3DB0-9E28-DA9D-B26BD6DE7D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7C120B-9675-338A-0E19-D81623D68CC8}"/>
              </a:ext>
            </a:extLst>
          </p:cNvPr>
          <p:cNvSpPr>
            <a:spLocks noGrp="1"/>
          </p:cNvSpPr>
          <p:nvPr>
            <p:ph type="body" idx="1"/>
          </p:nvPr>
        </p:nvSpPr>
        <p:spPr/>
        <p:txBody>
          <a:bodyPr/>
          <a:lstStyle/>
          <a:p>
            <a:r>
              <a:rPr lang="es-ES" dirty="0"/>
              <a:t>Recursos </a:t>
            </a:r>
          </a:p>
        </p:txBody>
      </p:sp>
      <p:sp>
        <p:nvSpPr>
          <p:cNvPr id="4" name="Marcador de número de diapositiva 3">
            <a:extLst>
              <a:ext uri="{FF2B5EF4-FFF2-40B4-BE49-F238E27FC236}">
                <a16:creationId xmlns:a16="http://schemas.microsoft.com/office/drawing/2014/main" id="{34F4CB4D-4F57-454F-B3E5-BF121C66517D}"/>
              </a:ext>
            </a:extLst>
          </p:cNvPr>
          <p:cNvSpPr>
            <a:spLocks noGrp="1"/>
          </p:cNvSpPr>
          <p:nvPr>
            <p:ph type="sldNum" sz="quarter" idx="5"/>
          </p:nvPr>
        </p:nvSpPr>
        <p:spPr/>
        <p:txBody>
          <a:bodyPr/>
          <a:lstStyle/>
          <a:p>
            <a:fld id="{550A1B1A-D7EA-AC47-A94E-160D616A14C6}" type="slidenum">
              <a:rPr lang="es-ES" smtClean="0"/>
              <a:t>23</a:t>
            </a:fld>
            <a:endParaRPr lang="es-ES"/>
          </a:p>
        </p:txBody>
      </p:sp>
    </p:spTree>
    <p:extLst>
      <p:ext uri="{BB962C8B-B14F-4D97-AF65-F5344CB8AC3E}">
        <p14:creationId xmlns:p14="http://schemas.microsoft.com/office/powerpoint/2010/main" val="1820308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DB4F-1CBE-4281-E32E-A9DBA24DFD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CF7F054-CB2B-D9C4-951D-C692351A559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6BCFFA-252F-F06E-3001-45C7DE8149BF}"/>
              </a:ext>
            </a:extLst>
          </p:cNvPr>
          <p:cNvSpPr>
            <a:spLocks noGrp="1"/>
          </p:cNvSpPr>
          <p:nvPr>
            <p:ph type="body" idx="1"/>
          </p:nvPr>
        </p:nvSpPr>
        <p:spPr/>
        <p:txBody>
          <a:bodyPr/>
          <a:lstStyle/>
          <a:p>
            <a:r>
              <a:rPr lang="es-ES" dirty="0"/>
              <a:t>Recursos </a:t>
            </a:r>
          </a:p>
        </p:txBody>
      </p:sp>
      <p:sp>
        <p:nvSpPr>
          <p:cNvPr id="4" name="Marcador de número de diapositiva 3">
            <a:extLst>
              <a:ext uri="{FF2B5EF4-FFF2-40B4-BE49-F238E27FC236}">
                <a16:creationId xmlns:a16="http://schemas.microsoft.com/office/drawing/2014/main" id="{02274EA3-774F-FAA1-C2E5-5134AEA7EC86}"/>
              </a:ext>
            </a:extLst>
          </p:cNvPr>
          <p:cNvSpPr>
            <a:spLocks noGrp="1"/>
          </p:cNvSpPr>
          <p:nvPr>
            <p:ph type="sldNum" sz="quarter" idx="5"/>
          </p:nvPr>
        </p:nvSpPr>
        <p:spPr/>
        <p:txBody>
          <a:bodyPr/>
          <a:lstStyle/>
          <a:p>
            <a:fld id="{550A1B1A-D7EA-AC47-A94E-160D616A14C6}" type="slidenum">
              <a:rPr lang="es-ES" smtClean="0"/>
              <a:t>24</a:t>
            </a:fld>
            <a:endParaRPr lang="es-ES"/>
          </a:p>
        </p:txBody>
      </p:sp>
    </p:spTree>
    <p:extLst>
      <p:ext uri="{BB962C8B-B14F-4D97-AF65-F5344CB8AC3E}">
        <p14:creationId xmlns:p14="http://schemas.microsoft.com/office/powerpoint/2010/main" val="1363639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52A6D-C269-4432-5117-3BE9C7D132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C9F56B0-3B7A-BC76-1200-F6C7961A19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97729A-CD91-39B3-1950-7E0E2FE8E276}"/>
              </a:ext>
            </a:extLst>
          </p:cNvPr>
          <p:cNvSpPr>
            <a:spLocks noGrp="1"/>
          </p:cNvSpPr>
          <p:nvPr>
            <p:ph type="body" idx="1"/>
          </p:nvPr>
        </p:nvSpPr>
        <p:spPr/>
        <p:txBody>
          <a:bodyPr/>
          <a:lstStyle/>
          <a:p>
            <a:r>
              <a:rPr lang="es-ES" dirty="0"/>
              <a:t>Recursos </a:t>
            </a:r>
          </a:p>
        </p:txBody>
      </p:sp>
      <p:sp>
        <p:nvSpPr>
          <p:cNvPr id="4" name="Marcador de número de diapositiva 3">
            <a:extLst>
              <a:ext uri="{FF2B5EF4-FFF2-40B4-BE49-F238E27FC236}">
                <a16:creationId xmlns:a16="http://schemas.microsoft.com/office/drawing/2014/main" id="{87F7A704-CEBF-0978-B2B8-21AE18CB32A5}"/>
              </a:ext>
            </a:extLst>
          </p:cNvPr>
          <p:cNvSpPr>
            <a:spLocks noGrp="1"/>
          </p:cNvSpPr>
          <p:nvPr>
            <p:ph type="sldNum" sz="quarter" idx="5"/>
          </p:nvPr>
        </p:nvSpPr>
        <p:spPr/>
        <p:txBody>
          <a:bodyPr/>
          <a:lstStyle/>
          <a:p>
            <a:fld id="{550A1B1A-D7EA-AC47-A94E-160D616A14C6}" type="slidenum">
              <a:rPr lang="es-ES" smtClean="0"/>
              <a:t>25</a:t>
            </a:fld>
            <a:endParaRPr lang="es-ES"/>
          </a:p>
        </p:txBody>
      </p:sp>
    </p:spTree>
    <p:extLst>
      <p:ext uri="{BB962C8B-B14F-4D97-AF65-F5344CB8AC3E}">
        <p14:creationId xmlns:p14="http://schemas.microsoft.com/office/powerpoint/2010/main" val="3417995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¿Qué dicen las guías y consensos recientes?</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Font typeface="+mj-lt"/>
              <a:buAutoNum type="arabicPeriod"/>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EASL (Guías clínicas actualizadas, 2024)</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mantiene que el trasplante es la terapia curativa de elección en muchos HCC, y reconoce la evidencia sobre estrategias individualizadas (incluyendo consideración de trasplante tras resección cuando hay alto riesgo histológico de recurrencia). Enfatiza personalización según riesgo tumoral, función hepática y políticas de asignación.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EASL Clinical Practice Guidelines on the management ..."/>
              </a:rPr>
              <a:t>journal-of-hepatology.eu</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Font typeface="+mj-lt"/>
              <a:buAutoNum type="arabicPeriod"/>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Consensos internacionales / revisiones 2024–2025 (ILTS/ILCA y revisiones recientes)</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recomiendan enfoques más personalizados; mencionan el papel de estrategias secuenciales (resección + trasplante secuencial, trasplante de donante vivo) para pacientes seleccionados de alto riesgo. Sin embargo, subrayan la falta de ensayos aleatorizados que definan claramente cuándo elegir “ab initio” frente a resección con trasplante de rescate.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4" tooltip="Hepatocellular Carcinoma: Epidemiology, diagnosis and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p>
          <a:p>
            <a:pPr marL="0" lvl="0" indent="0">
              <a:lnSpc>
                <a:spcPct val="115000"/>
              </a:lnSpc>
              <a:spcAft>
                <a:spcPts val="800"/>
              </a:spcAft>
              <a:buFont typeface="+mj-lt"/>
              <a:buNone/>
              <a:tabLst>
                <a:tab pos="457200" algn="l"/>
              </a:tabLst>
            </a:pPr>
            <a:endParaRPr lang="es-ES" sz="1200" kern="0" dirty="0">
              <a:effectLst/>
              <a:latin typeface="Times New Roman" panose="02020603050405020304" pitchFamily="18" charset="0"/>
              <a:ea typeface="Times New Roman" panose="02020603050405020304" pitchFamily="18" charset="0"/>
              <a:cs typeface="Arial" panose="020B0604020202020204" pitchFamily="34" charset="0"/>
            </a:endParaRPr>
          </a:p>
          <a:p>
            <a:pPr marL="0" lvl="0" indent="0">
              <a:lnSpc>
                <a:spcPct val="115000"/>
              </a:lnSpc>
              <a:spcAft>
                <a:spcPts val="800"/>
              </a:spcAft>
              <a:buFont typeface="+mj-lt"/>
              <a:buNone/>
              <a:tabLst>
                <a:tab pos="457200" algn="l"/>
              </a:tabLs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CONSENSO: ILCA ILTS: </a:t>
            </a:r>
            <a:r>
              <a:rPr lang="es-ES" dirty="0"/>
              <a:t>El documento </a:t>
            </a:r>
            <a:r>
              <a:rPr lang="es-ES" b="1" dirty="0"/>
              <a:t>no consagra</a:t>
            </a:r>
            <a:r>
              <a:rPr lang="es-ES" dirty="0"/>
              <a:t> el trasplante “ab initio” como una indicación general en pacientes con resección e histología de alto riesgo, sin evidencia de tumor activo. En cambio, deja espacio a que los centros con experiencia consideren protocolos o evaluaciones basadas en riesgo y biología del tumor</a:t>
            </a:r>
          </a:p>
          <a:p>
            <a:pPr marL="0" lvl="0" indent="0">
              <a:lnSpc>
                <a:spcPct val="115000"/>
              </a:lnSpc>
              <a:spcAft>
                <a:spcPts val="800"/>
              </a:spcAft>
              <a:buFont typeface="+mj-lt"/>
              <a:buNone/>
              <a:tabLst>
                <a:tab pos="457200" algn="l"/>
              </a:tabLst>
            </a:pPr>
            <a:endParaRPr lang="es-ES" dirty="0"/>
          </a:p>
          <a:p>
            <a:pPr marL="0" lvl="0" indent="0">
              <a:lnSpc>
                <a:spcPct val="115000"/>
              </a:lnSpc>
              <a:spcAft>
                <a:spcPts val="800"/>
              </a:spcAft>
              <a:buFont typeface="+mj-lt"/>
              <a:buNone/>
              <a:tabLst>
                <a:tab pos="457200" algn="l"/>
              </a:tabLst>
            </a:pPr>
            <a:r>
              <a:rPr lang="es-ES" dirty="0"/>
              <a:t>AASLD</a:t>
            </a:r>
          </a:p>
          <a:p>
            <a:pPr marL="0" lvl="0" indent="0">
              <a:lnSpc>
                <a:spcPct val="115000"/>
              </a:lnSpc>
              <a:spcAft>
                <a:spcPts val="800"/>
              </a:spcAft>
              <a:buFont typeface="+mj-lt"/>
              <a:buNone/>
              <a:tabLst>
                <a:tab pos="457200" algn="l"/>
              </a:tabLst>
            </a:pPr>
            <a:r>
              <a:rPr lang="es-ES" b="1" dirty="0"/>
              <a:t>No recomienda</a:t>
            </a:r>
            <a:r>
              <a:rPr lang="es-ES" dirty="0"/>
              <a:t> listar para </a:t>
            </a:r>
            <a:r>
              <a:rPr lang="es-ES" b="1" dirty="0"/>
              <a:t>LT inmediato solo por hallazgos patológicos de alto riesgo</a:t>
            </a:r>
            <a:r>
              <a:rPr lang="es-ES" dirty="0"/>
              <a:t> tras resección; estos factores se usan sobre todo para </a:t>
            </a:r>
            <a:r>
              <a:rPr lang="es-ES" b="1" dirty="0"/>
              <a:t>estratificar seguimiento</a:t>
            </a:r>
            <a:r>
              <a:rPr lang="es-ES" dirty="0"/>
              <a:t> (p. ej., RETREAT), no para decidir el acceso al trasplante sin recurrencia demostrada</a:t>
            </a:r>
          </a:p>
          <a:p>
            <a:pPr marL="0" lvl="0" indent="0">
              <a:lnSpc>
                <a:spcPct val="115000"/>
              </a:lnSpc>
              <a:spcAft>
                <a:spcPts val="800"/>
              </a:spcAft>
              <a:buFont typeface="+mj-lt"/>
              <a:buNone/>
              <a:tabLst>
                <a:tab pos="457200" algn="l"/>
              </a:tabLst>
            </a:pPr>
            <a:endParaRPr lang="es-ES" dirty="0"/>
          </a:p>
          <a:p>
            <a:pPr marL="0" lvl="0" indent="0">
              <a:lnSpc>
                <a:spcPct val="115000"/>
              </a:lnSpc>
              <a:spcAft>
                <a:spcPts val="800"/>
              </a:spcAft>
              <a:buFont typeface="+mj-lt"/>
              <a:buNone/>
              <a:tabLst>
                <a:tab pos="457200" algn="l"/>
              </a:tabLst>
            </a:pPr>
            <a:r>
              <a:rPr lang="es-ES" dirty="0"/>
              <a:t>UNOS-OPTN</a:t>
            </a:r>
          </a:p>
          <a:p>
            <a:pPr marL="0" lvl="0" indent="0">
              <a:lnSpc>
                <a:spcPct val="115000"/>
              </a:lnSpc>
              <a:spcAft>
                <a:spcPts val="800"/>
              </a:spcAft>
              <a:buFont typeface="+mj-lt"/>
              <a:buNone/>
              <a:tabLst>
                <a:tab pos="457200" algn="l"/>
              </a:tabLst>
            </a:pPr>
            <a:r>
              <a:rPr lang="es-ES" dirty="0"/>
              <a:t>Las </a:t>
            </a:r>
            <a:r>
              <a:rPr lang="es-ES" b="1" dirty="0"/>
              <a:t>excepciones HCC</a:t>
            </a:r>
            <a:r>
              <a:rPr lang="es-ES" dirty="0"/>
              <a:t> se conceden por </a:t>
            </a:r>
            <a:r>
              <a:rPr lang="es-ES" b="1" dirty="0"/>
              <a:t>criterios de imagen (LI-RADS/“T2”) y AFP</a:t>
            </a:r>
            <a:r>
              <a:rPr lang="es-ES" dirty="0"/>
              <a:t>, con reglas de </a:t>
            </a:r>
            <a:r>
              <a:rPr lang="es-ES" b="1" dirty="0" err="1"/>
              <a:t>downstaging</a:t>
            </a:r>
            <a:r>
              <a:rPr lang="es-ES" dirty="0"/>
              <a:t> definidas; </a:t>
            </a:r>
            <a:r>
              <a:rPr lang="es-ES" b="1" dirty="0"/>
              <a:t>la patología (p. ej., </a:t>
            </a:r>
            <a:r>
              <a:rPr lang="es-ES" b="1" dirty="0" err="1"/>
              <a:t>microinvasión</a:t>
            </a:r>
            <a:r>
              <a:rPr lang="es-ES" b="1" dirty="0"/>
              <a:t> vascular)</a:t>
            </a:r>
            <a:r>
              <a:rPr lang="es-ES" dirty="0"/>
              <a:t> </a:t>
            </a:r>
            <a:r>
              <a:rPr lang="es-ES" b="1" dirty="0"/>
              <a:t>no</a:t>
            </a:r>
            <a:r>
              <a:rPr lang="es-ES" dirty="0"/>
              <a:t> es criterio de excepción ni prioridad por sí misma.</a:t>
            </a:r>
          </a:p>
          <a:p>
            <a:pPr marL="0" lvl="0" indent="0">
              <a:lnSpc>
                <a:spcPct val="115000"/>
              </a:lnSpc>
              <a:spcAft>
                <a:spcPts val="800"/>
              </a:spcAft>
              <a:buFont typeface="+mj-lt"/>
              <a:buNone/>
              <a:tabLst>
                <a:tab pos="457200" algn="l"/>
              </a:tabLst>
            </a:pPr>
            <a:endParaRPr lang="es-ES" dirty="0"/>
          </a:p>
          <a:p>
            <a:pPr marL="0" marR="0" lvl="0" indent="0" algn="l" defTabSz="914400" rtl="0" eaLnBrk="1" fontAlgn="auto" latinLnBrk="0" hangingPunct="1">
              <a:lnSpc>
                <a:spcPct val="115000"/>
              </a:lnSpc>
              <a:spcBef>
                <a:spcPts val="0"/>
              </a:spcBef>
              <a:spcAft>
                <a:spcPts val="800"/>
              </a:spcAft>
              <a:buClrTx/>
              <a:buSzTx/>
              <a:buFont typeface="+mj-lt"/>
              <a:buNone/>
              <a:tabLst>
                <a:tab pos="457200" algn="l"/>
              </a:tabLst>
              <a:defRPr/>
            </a:pPr>
            <a:r>
              <a:rPr lang="es-ES" dirty="0" err="1"/>
              <a:t>Kodali</a:t>
            </a:r>
            <a:r>
              <a:rPr lang="es-ES" dirty="0"/>
              <a:t>, Sudha1,2; </a:t>
            </a:r>
            <a:r>
              <a:rPr lang="es-ES" dirty="0" err="1"/>
              <a:t>Kulik</a:t>
            </a:r>
            <a:r>
              <a:rPr lang="es-ES" dirty="0"/>
              <a:t>, Laura3; </a:t>
            </a:r>
            <a:r>
              <a:rPr lang="es-ES" dirty="0" err="1"/>
              <a:t>D’Allessio</a:t>
            </a:r>
            <a:r>
              <a:rPr lang="es-ES" dirty="0"/>
              <a:t>, Antonio4; De Martin, Eleonora5; Hakeem, Abdul Rahman6; </a:t>
            </a:r>
            <a:r>
              <a:rPr lang="es-ES" dirty="0" err="1"/>
              <a:t>Lewinska</a:t>
            </a:r>
            <a:r>
              <a:rPr lang="es-ES" dirty="0"/>
              <a:t>, Monica7,8; Lindsey, Stacie9; Liu, Ken10,11; </a:t>
            </a:r>
            <a:r>
              <a:rPr lang="es-ES" dirty="0" err="1"/>
              <a:t>Maravic</a:t>
            </a:r>
            <a:r>
              <a:rPr lang="es-ES" dirty="0"/>
              <a:t>, Zorana12; Patel, </a:t>
            </a:r>
            <a:r>
              <a:rPr lang="es-ES" dirty="0" err="1"/>
              <a:t>Madhukar</a:t>
            </a:r>
            <a:r>
              <a:rPr lang="es-ES" dirty="0"/>
              <a:t> S.13; Pinato, David14; </a:t>
            </a:r>
            <a:r>
              <a:rPr lang="es-ES" dirty="0" err="1"/>
              <a:t>Rammohan</a:t>
            </a:r>
            <a:r>
              <a:rPr lang="es-ES" dirty="0"/>
              <a:t>, Ashwin15; </a:t>
            </a:r>
            <a:r>
              <a:rPr lang="es-ES" dirty="0" err="1"/>
              <a:t>Rich</a:t>
            </a:r>
            <a:r>
              <a:rPr lang="es-ES" dirty="0"/>
              <a:t>, Nicole16; </a:t>
            </a:r>
            <a:r>
              <a:rPr lang="es-ES" dirty="0" err="1"/>
              <a:t>Sanduzzi</a:t>
            </a:r>
            <a:r>
              <a:rPr lang="es-ES" dirty="0"/>
              <a:t> </a:t>
            </a:r>
            <a:r>
              <a:rPr lang="es-ES" dirty="0" err="1"/>
              <a:t>Zamparelli</a:t>
            </a:r>
            <a:r>
              <a:rPr lang="es-ES" dirty="0"/>
              <a:t>, Marco17,18,19; </a:t>
            </a:r>
            <a:r>
              <a:rPr lang="es-ES" dirty="0" err="1"/>
              <a:t>Victor</a:t>
            </a:r>
            <a:r>
              <a:rPr lang="es-ES" dirty="0"/>
              <a:t>, David W. III1,2; </a:t>
            </a:r>
            <a:r>
              <a:rPr lang="es-ES" dirty="0" err="1"/>
              <a:t>Vinaxia</a:t>
            </a:r>
            <a:r>
              <a:rPr lang="es-ES" dirty="0"/>
              <a:t>, Carmen20,21; </a:t>
            </a:r>
            <a:r>
              <a:rPr lang="es-ES" dirty="0" err="1"/>
              <a:t>Brombosz</a:t>
            </a:r>
            <a:r>
              <a:rPr lang="es-ES" dirty="0"/>
              <a:t>, Elizabeth W.22; Villanueva, Augusto23; Meyer, Tim24,25; </a:t>
            </a:r>
            <a:r>
              <a:rPr lang="es-ES" dirty="0" err="1"/>
              <a:t>Selzner</a:t>
            </a:r>
            <a:r>
              <a:rPr lang="es-ES" dirty="0"/>
              <a:t>, Nazia26,27; </a:t>
            </a:r>
            <a:r>
              <a:rPr lang="es-ES" dirty="0" err="1"/>
              <a:t>Ghobrial</a:t>
            </a:r>
            <a:r>
              <a:rPr lang="es-ES" dirty="0"/>
              <a:t>, </a:t>
            </a:r>
            <a:r>
              <a:rPr lang="es-ES" dirty="0" err="1"/>
              <a:t>Rafik</a:t>
            </a:r>
            <a:r>
              <a:rPr lang="es-ES" dirty="0"/>
              <a:t> Mark1,22; </a:t>
            </a:r>
            <a:r>
              <a:rPr lang="es-ES" dirty="0" err="1"/>
              <a:t>Rela</a:t>
            </a:r>
            <a:r>
              <a:rPr lang="es-ES" dirty="0"/>
              <a:t>, Mohamed15; </a:t>
            </a:r>
            <a:r>
              <a:rPr lang="es-ES" dirty="0" err="1"/>
              <a:t>Sapisochin</a:t>
            </a:r>
            <a:r>
              <a:rPr lang="es-ES" dirty="0"/>
              <a:t>, Gonzalo27,28;  and </a:t>
            </a:r>
            <a:r>
              <a:rPr lang="es-ES" dirty="0" err="1"/>
              <a:t>the</a:t>
            </a:r>
            <a:r>
              <a:rPr lang="es-ES" dirty="0"/>
              <a:t> ILTS ILCA </a:t>
            </a:r>
            <a:r>
              <a:rPr lang="es-ES" dirty="0" err="1"/>
              <a:t>Consensus</a:t>
            </a:r>
            <a:r>
              <a:rPr lang="es-ES" dirty="0"/>
              <a:t> 2024 </a:t>
            </a:r>
            <a:r>
              <a:rPr lang="es-ES" dirty="0" err="1"/>
              <a:t>Group</a:t>
            </a:r>
            <a:r>
              <a:rPr lang="es-ES" dirty="0"/>
              <a:t>. </a:t>
            </a:r>
            <a:r>
              <a:rPr lang="es-ES" dirty="0" err="1"/>
              <a:t>The</a:t>
            </a:r>
            <a:r>
              <a:rPr lang="es-ES" dirty="0"/>
              <a:t> 2024 ILTS-ILCA </a:t>
            </a:r>
            <a:r>
              <a:rPr lang="es-ES" dirty="0" err="1"/>
              <a:t>consensus</a:t>
            </a:r>
            <a:r>
              <a:rPr lang="es-ES" dirty="0"/>
              <a:t> </a:t>
            </a:r>
            <a:r>
              <a:rPr lang="es-ES" dirty="0" err="1"/>
              <a:t>recommendations</a:t>
            </a:r>
            <a:r>
              <a:rPr lang="es-ES" dirty="0"/>
              <a:t> </a:t>
            </a:r>
            <a:r>
              <a:rPr lang="es-ES" dirty="0" err="1"/>
              <a:t>for</a:t>
            </a:r>
            <a:r>
              <a:rPr lang="es-ES" dirty="0"/>
              <a:t> </a:t>
            </a:r>
            <a:r>
              <a:rPr lang="es-ES" dirty="0" err="1"/>
              <a:t>liver</a:t>
            </a:r>
            <a:r>
              <a:rPr lang="es-ES" dirty="0"/>
              <a:t> </a:t>
            </a:r>
            <a:r>
              <a:rPr lang="es-ES" dirty="0" err="1"/>
              <a:t>transplantation</a:t>
            </a:r>
            <a:r>
              <a:rPr lang="es-ES" dirty="0"/>
              <a:t> </a:t>
            </a:r>
            <a:r>
              <a:rPr lang="es-ES" dirty="0" err="1"/>
              <a:t>for</a:t>
            </a:r>
            <a:r>
              <a:rPr lang="es-ES" dirty="0"/>
              <a:t> HCC and </a:t>
            </a:r>
            <a:r>
              <a:rPr lang="es-ES" dirty="0" err="1"/>
              <a:t>intrahepatic</a:t>
            </a:r>
            <a:r>
              <a:rPr lang="es-ES" dirty="0"/>
              <a:t> </a:t>
            </a:r>
            <a:r>
              <a:rPr lang="es-ES" dirty="0" err="1"/>
              <a:t>cholangiocarcinoma</a:t>
            </a:r>
            <a:r>
              <a:rPr lang="es-ES" dirty="0"/>
              <a:t>. </a:t>
            </a:r>
            <a:r>
              <a:rPr lang="es-ES" dirty="0" err="1"/>
              <a:t>Liver</a:t>
            </a:r>
            <a:r>
              <a:rPr lang="es-ES" dirty="0"/>
              <a:t> </a:t>
            </a:r>
            <a:r>
              <a:rPr lang="es-ES" dirty="0" err="1"/>
              <a:t>Transplantation</a:t>
            </a:r>
            <a:r>
              <a:rPr lang="es-ES" dirty="0"/>
              <a:t> 31(6):p 815-831, June 2025. | DOI: 10.1097/LVT.0000000000000589 </a:t>
            </a:r>
          </a:p>
          <a:p>
            <a:pPr marL="0" lvl="0" indent="0">
              <a:lnSpc>
                <a:spcPct val="115000"/>
              </a:lnSpc>
              <a:spcAft>
                <a:spcPts val="800"/>
              </a:spcAft>
              <a:buFont typeface="+mj-lt"/>
              <a:buNone/>
              <a:tabLst>
                <a:tab pos="457200" algn="l"/>
              </a:tabLst>
            </a:pPr>
            <a:endParaRPr lang="es-ES" dirty="0"/>
          </a:p>
          <a:p>
            <a:pPr marL="342900" lvl="0" indent="-342900">
              <a:lnSpc>
                <a:spcPct val="115000"/>
              </a:lnSpc>
              <a:spcAft>
                <a:spcPts val="800"/>
              </a:spcAft>
              <a:buFont typeface="+mj-lt"/>
              <a:buAutoNum type="arabicPeriod"/>
              <a:tabLst>
                <a:tab pos="457200" algn="l"/>
              </a:tabLst>
            </a:pPr>
            <a:endParaRPr lang="es-ES" sz="1200" kern="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a:lnSpc>
                <a:spcPct val="115000"/>
              </a:lnSpc>
              <a:spcAft>
                <a:spcPts val="800"/>
              </a:spcAft>
              <a:buFont typeface="+mj-lt"/>
              <a:buAutoNum type="arabicPeriod"/>
              <a:tabLst>
                <a:tab pos="457200" algn="l"/>
              </a:tabLst>
            </a:pPr>
            <a:endParaRPr lang="es-ES" sz="1200" kern="0" dirty="0">
              <a:effectLst/>
              <a:latin typeface="Times New Roman" panose="02020603050405020304" pitchFamily="18" charset="0"/>
              <a:ea typeface="DengXian" panose="02010600030101010101" pitchFamily="2" charset="-122"/>
              <a:cs typeface="Arial" panose="020B0604020202020204" pitchFamily="34" charset="0"/>
            </a:endParaRPr>
          </a:p>
          <a:p>
            <a:pPr marL="342900" lvl="0" indent="-342900">
              <a:lnSpc>
                <a:spcPct val="115000"/>
              </a:lnSpc>
              <a:spcAft>
                <a:spcPts val="800"/>
              </a:spcAft>
              <a:buFont typeface="+mj-lt"/>
              <a:buAutoNum type="arabicPeriod"/>
              <a:tabLst>
                <a:tab pos="457200" algn="l"/>
              </a:tabLst>
            </a:pPr>
            <a:r>
              <a:rPr lang="es-ES" dirty="0"/>
              <a:t>En resumen: en EE. UU. el </a:t>
            </a:r>
            <a:r>
              <a:rPr lang="es-ES" b="1" dirty="0"/>
              <a:t>trasplante “</a:t>
            </a:r>
            <a:r>
              <a:rPr lang="es-ES" b="1" dirty="0" err="1"/>
              <a:t>salvage</a:t>
            </a:r>
            <a:r>
              <a:rPr lang="es-ES" b="1" dirty="0"/>
              <a:t>”</a:t>
            </a:r>
            <a:r>
              <a:rPr lang="es-ES" dirty="0"/>
              <a:t> tras </a:t>
            </a:r>
            <a:r>
              <a:rPr lang="es-ES" b="1" dirty="0"/>
              <a:t>recurrencia</a:t>
            </a:r>
            <a:r>
              <a:rPr lang="es-ES" dirty="0"/>
              <a:t> sí está contemplado y puede tener </a:t>
            </a:r>
            <a:r>
              <a:rPr lang="es-ES" b="1" dirty="0"/>
              <a:t>excepción inmediata</a:t>
            </a:r>
            <a:r>
              <a:rPr lang="es-ES" dirty="0"/>
              <a:t> si ocurre entre 6–60 meses, pero el </a:t>
            </a:r>
            <a:r>
              <a:rPr lang="es-ES" b="1" dirty="0"/>
              <a:t>trasplante “ab initio”</a:t>
            </a:r>
            <a:r>
              <a:rPr lang="es-ES" dirty="0"/>
              <a:t> pre-</a:t>
            </a:r>
            <a:r>
              <a:rPr lang="es-ES" dirty="0" err="1"/>
              <a:t>emptivo</a:t>
            </a:r>
            <a:r>
              <a:rPr lang="es-ES" dirty="0"/>
              <a:t> </a:t>
            </a:r>
            <a:r>
              <a:rPr lang="es-ES" b="1" dirty="0"/>
              <a:t>sin</a:t>
            </a:r>
            <a:r>
              <a:rPr lang="es-ES" dirty="0"/>
              <a:t> evidencia de tumor </a:t>
            </a:r>
            <a:r>
              <a:rPr lang="es-ES" b="1" dirty="0"/>
              <a:t>no</a:t>
            </a:r>
            <a:r>
              <a:rPr lang="es-ES" dirty="0"/>
              <a:t> tiene vía de excepción ni está recogido como práctica estándar.</a:t>
            </a:r>
          </a:p>
          <a:p>
            <a:pPr marL="342900" lvl="0" indent="-342900">
              <a:lnSpc>
                <a:spcPct val="115000"/>
              </a:lnSpc>
              <a:spcAft>
                <a:spcPts val="800"/>
              </a:spcAft>
              <a:buFont typeface="+mj-lt"/>
              <a:buAutoNum type="arabicPeriod"/>
              <a:tabLst>
                <a:tab pos="457200" algn="l"/>
              </a:tabLst>
            </a:pP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r>
              <a:rPr lang="es-ES" b="1" dirty="0"/>
              <a:t>El “ab initio” trasplante tras resección con riesgo</a:t>
            </a:r>
          </a:p>
          <a:p>
            <a:r>
              <a:rPr lang="es-ES" dirty="0"/>
              <a:t>Existe un estudio europeo prospectivo llamado </a:t>
            </a:r>
            <a:r>
              <a:rPr lang="es-ES" b="1" dirty="0"/>
              <a:t>“Prospective </a:t>
            </a:r>
            <a:r>
              <a:rPr lang="es-ES" b="1" dirty="0" err="1"/>
              <a:t>validation</a:t>
            </a:r>
            <a:r>
              <a:rPr lang="es-ES" b="1" dirty="0"/>
              <a:t> </a:t>
            </a:r>
            <a:r>
              <a:rPr lang="es-ES" b="1" dirty="0" err="1"/>
              <a:t>of</a:t>
            </a:r>
            <a:r>
              <a:rPr lang="es-ES" b="1" dirty="0"/>
              <a:t> ab initio </a:t>
            </a:r>
            <a:r>
              <a:rPr lang="es-ES" b="1" dirty="0" err="1"/>
              <a:t>liver</a:t>
            </a:r>
            <a:r>
              <a:rPr lang="es-ES" b="1" dirty="0"/>
              <a:t> </a:t>
            </a:r>
            <a:r>
              <a:rPr lang="es-ES" b="1" dirty="0" err="1"/>
              <a:t>transplantation</a:t>
            </a:r>
            <a:r>
              <a:rPr lang="es-ES" b="1" dirty="0"/>
              <a:t> in </a:t>
            </a:r>
            <a:r>
              <a:rPr lang="es-ES" b="1" dirty="0" err="1"/>
              <a:t>hepatocellular</a:t>
            </a:r>
            <a:r>
              <a:rPr lang="es-ES" b="1" dirty="0"/>
              <a:t> carcinoma </a:t>
            </a:r>
            <a:r>
              <a:rPr lang="es-ES" b="1" dirty="0" err="1"/>
              <a:t>upon</a:t>
            </a:r>
            <a:r>
              <a:rPr lang="es-ES" b="1" dirty="0"/>
              <a:t> </a:t>
            </a:r>
            <a:r>
              <a:rPr lang="es-ES" b="1" dirty="0" err="1"/>
              <a:t>detection</a:t>
            </a:r>
            <a:r>
              <a:rPr lang="es-ES" b="1" dirty="0"/>
              <a:t> </a:t>
            </a:r>
            <a:r>
              <a:rPr lang="es-ES" b="1" dirty="0" err="1"/>
              <a:t>of</a:t>
            </a:r>
            <a:r>
              <a:rPr lang="es-ES" b="1" dirty="0"/>
              <a:t> </a:t>
            </a:r>
            <a:r>
              <a:rPr lang="es-ES" b="1" dirty="0" err="1"/>
              <a:t>risk</a:t>
            </a:r>
            <a:r>
              <a:rPr lang="es-ES" b="1" dirty="0"/>
              <a:t> </a:t>
            </a:r>
            <a:r>
              <a:rPr lang="es-ES" b="1" dirty="0" err="1"/>
              <a:t>factors</a:t>
            </a:r>
            <a:r>
              <a:rPr lang="es-ES" b="1" dirty="0"/>
              <a:t> </a:t>
            </a:r>
            <a:r>
              <a:rPr lang="es-ES" b="1" dirty="0" err="1"/>
              <a:t>for</a:t>
            </a:r>
            <a:r>
              <a:rPr lang="es-ES" b="1" dirty="0"/>
              <a:t> </a:t>
            </a:r>
            <a:r>
              <a:rPr lang="es-ES" b="1" dirty="0" err="1"/>
              <a:t>recurrence</a:t>
            </a:r>
            <a:r>
              <a:rPr lang="es-ES" b="1" dirty="0"/>
              <a:t> after </a:t>
            </a:r>
            <a:r>
              <a:rPr lang="es-ES" b="1" dirty="0" err="1"/>
              <a:t>resection</a:t>
            </a:r>
            <a:r>
              <a:rPr lang="es-ES" b="1" dirty="0"/>
              <a:t>”</a:t>
            </a:r>
            <a:r>
              <a:rPr lang="es-ES" dirty="0"/>
              <a:t> (Ferrer-</a:t>
            </a:r>
            <a:r>
              <a:rPr lang="es-ES" dirty="0" err="1"/>
              <a:t>Fàbrega</a:t>
            </a:r>
            <a:r>
              <a:rPr lang="es-ES" dirty="0"/>
              <a:t> et al., 2016). En él, los autores proponen que, en ciertos pacientes con resección curativa pero con factores de riesgo pronóstico adversos (por ejemplo invasión microvascular, mala diferenciación, </a:t>
            </a:r>
            <a:r>
              <a:rPr lang="es-ES" dirty="0" err="1"/>
              <a:t>satelitosis</a:t>
            </a:r>
            <a:r>
              <a:rPr lang="es-ES" dirty="0"/>
              <a:t>), podría considerarse el trasplante desde el inicio (o muy temprano) antes de la aparición de recurrencia detectable. </a:t>
            </a:r>
            <a:r>
              <a:rPr lang="es-ES" dirty="0">
                <a:hlinkClick r:id="rId5"/>
              </a:rPr>
              <a:t>AASLD Journals</a:t>
            </a:r>
            <a:endParaRPr lang="es-ES" dirty="0"/>
          </a:p>
          <a:p>
            <a:r>
              <a:rPr lang="es-ES" dirty="0"/>
              <a:t>Sin embargo, este enfoque </a:t>
            </a:r>
            <a:r>
              <a:rPr lang="es-ES" b="1" dirty="0"/>
              <a:t>no está incorporado como recomendación estándar</a:t>
            </a:r>
            <a:r>
              <a:rPr lang="es-ES" dirty="0"/>
              <a:t> en las guías de EASL o en los documentos de consenso de trasplante europeos actuales. Las guías lo mencionan como una línea de investigación o un enfoque potencial, más que como estándar aplicable a todos los casos. </a:t>
            </a:r>
            <a:r>
              <a:rPr lang="es-ES" dirty="0">
                <a:hlinkClick r:id="rId3"/>
              </a:rPr>
              <a:t>journal-of-hepatology.eu+2EASL-The Home of Hepatology.+2</a:t>
            </a:r>
            <a:endParaRPr lang="es-ES" dirty="0"/>
          </a:p>
          <a:p>
            <a:r>
              <a:rPr lang="es-ES" dirty="0"/>
              <a:t>En el consenso de ESOT sobre trasplante / </a:t>
            </a:r>
            <a:r>
              <a:rPr lang="es-ES" dirty="0" err="1"/>
              <a:t>downstaging</a:t>
            </a:r>
            <a:r>
              <a:rPr lang="es-ES" dirty="0"/>
              <a:t>, se discute el papel de terapias </a:t>
            </a:r>
            <a:r>
              <a:rPr lang="es-ES" dirty="0" err="1"/>
              <a:t>locorregionales</a:t>
            </a:r>
            <a:r>
              <a:rPr lang="es-ES" dirty="0"/>
              <a:t>, la priorización, la respuesta al tratamiento como marcador biológico, etc. Pero no se promueve el trasplante primario automáticamente en pacientes con factores de riesgo post-resección sin evidencia de tumor activo</a:t>
            </a:r>
          </a:p>
          <a:p>
            <a:pPr marL="342900" lvl="0" indent="-342900">
              <a:lnSpc>
                <a:spcPct val="115000"/>
              </a:lnSpc>
              <a:spcAft>
                <a:spcPts val="800"/>
              </a:spcAft>
              <a:buFont typeface="+mj-lt"/>
              <a:buAutoNum type="arabicPeriod"/>
              <a:tabLst>
                <a:tab pos="457200" algn="l"/>
              </a:tabLst>
            </a:pP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665760B9-3918-0340-976F-B5FEE8B0883C}" type="slidenum">
              <a:rPr lang="es-ES" smtClean="0"/>
              <a:t>26</a:t>
            </a:fld>
            <a:endParaRPr lang="es-ES"/>
          </a:p>
        </p:txBody>
      </p:sp>
    </p:spTree>
    <p:extLst>
      <p:ext uri="{BB962C8B-B14F-4D97-AF65-F5344CB8AC3E}">
        <p14:creationId xmlns:p14="http://schemas.microsoft.com/office/powerpoint/2010/main" val="7026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AEBD6-D55F-2593-6386-2DA4B6F4FC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638D83B-531A-7262-24ED-7FE7DDA93E8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82F8265-C632-EC01-F55A-E438E49C2B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0" dirty="0">
                <a:effectLst/>
                <a:latin typeface="Times New Roman" panose="02020603050405020304" pitchFamily="18" charset="0"/>
                <a:ea typeface="Times New Roman" panose="02020603050405020304" pitchFamily="18" charset="0"/>
              </a:rPr>
              <a:t>El enfoque </a:t>
            </a:r>
            <a:r>
              <a:rPr lang="es-ES" sz="1200" b="1" kern="0" dirty="0">
                <a:effectLst/>
                <a:latin typeface="Times New Roman" panose="02020603050405020304" pitchFamily="18" charset="0"/>
                <a:ea typeface="Times New Roman" panose="02020603050405020304" pitchFamily="18" charset="0"/>
              </a:rPr>
              <a:t>“ab initio”</a:t>
            </a:r>
            <a:r>
              <a:rPr lang="es-ES" sz="1200" kern="0" dirty="0">
                <a:effectLst/>
                <a:latin typeface="Times New Roman" panose="02020603050405020304" pitchFamily="18" charset="0"/>
                <a:ea typeface="Times New Roman" panose="02020603050405020304" pitchFamily="18" charset="0"/>
              </a:rPr>
              <a:t> (programar trasplante hepático poco después de la resección cuando el tumor presenta factores de alto riesgo de recidiva) es una estrategia </a:t>
            </a:r>
            <a:r>
              <a:rPr lang="es-ES" sz="1200" b="1" kern="0" dirty="0">
                <a:effectLst/>
                <a:latin typeface="Times New Roman" panose="02020603050405020304" pitchFamily="18" charset="0"/>
                <a:ea typeface="Times New Roman" panose="02020603050405020304" pitchFamily="18" charset="0"/>
              </a:rPr>
              <a:t>emergente y aceptada en centros especializados</a:t>
            </a:r>
            <a:r>
              <a:rPr lang="es-ES" sz="1200" kern="0" dirty="0">
                <a:effectLst/>
                <a:latin typeface="Times New Roman" panose="02020603050405020304" pitchFamily="18" charset="0"/>
                <a:ea typeface="Times New Roman" panose="02020603050405020304" pitchFamily="18" charset="0"/>
              </a:rPr>
              <a:t>, pero </a:t>
            </a:r>
            <a:r>
              <a:rPr lang="es-ES" sz="1200" b="1" kern="0" dirty="0">
                <a:effectLst/>
                <a:latin typeface="Times New Roman" panose="02020603050405020304" pitchFamily="18" charset="0"/>
                <a:ea typeface="Times New Roman" panose="02020603050405020304" pitchFamily="18" charset="0"/>
              </a:rPr>
              <a:t>no es una recomendación universal</a:t>
            </a:r>
            <a:r>
              <a:rPr lang="es-ES" sz="1200" kern="0" dirty="0">
                <a:effectLst/>
                <a:latin typeface="Times New Roman" panose="02020603050405020304" pitchFamily="18" charset="0"/>
                <a:ea typeface="Times New Roman" panose="02020603050405020304" pitchFamily="18" charset="0"/>
              </a:rPr>
              <a:t> por razones de evidencia limitada y de disponibilidad de órganos</a:t>
            </a:r>
            <a:r>
              <a:rPr lang="es-ES" dirty="0">
                <a:effectLst/>
              </a:rPr>
              <a:t> </a:t>
            </a:r>
            <a:endParaRPr lang="es-ES" dirty="0"/>
          </a:p>
          <a:p>
            <a:endParaRPr lang="es-ES" dirty="0"/>
          </a:p>
        </p:txBody>
      </p:sp>
      <p:sp>
        <p:nvSpPr>
          <p:cNvPr id="4" name="Marcador de número de diapositiva 3">
            <a:extLst>
              <a:ext uri="{FF2B5EF4-FFF2-40B4-BE49-F238E27FC236}">
                <a16:creationId xmlns:a16="http://schemas.microsoft.com/office/drawing/2014/main" id="{2928A141-8D81-03F4-E08B-22B2C8C75970}"/>
              </a:ext>
            </a:extLst>
          </p:cNvPr>
          <p:cNvSpPr>
            <a:spLocks noGrp="1"/>
          </p:cNvSpPr>
          <p:nvPr>
            <p:ph type="sldNum" sz="quarter" idx="5"/>
          </p:nvPr>
        </p:nvSpPr>
        <p:spPr/>
        <p:txBody>
          <a:bodyPr/>
          <a:lstStyle/>
          <a:p>
            <a:fld id="{665760B9-3918-0340-976F-B5FEE8B0883C}" type="slidenum">
              <a:rPr lang="es-ES" smtClean="0"/>
              <a:t>27</a:t>
            </a:fld>
            <a:endParaRPr lang="es-ES"/>
          </a:p>
        </p:txBody>
      </p:sp>
    </p:spTree>
    <p:extLst>
      <p:ext uri="{BB962C8B-B14F-4D97-AF65-F5344CB8AC3E}">
        <p14:creationId xmlns:p14="http://schemas.microsoft.com/office/powerpoint/2010/main" val="421859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D90E-188C-0E32-F4E6-FDF078EFC1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10F8279-E6F7-FF93-3860-6983F651F92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82F2236-53AB-C9CF-B5A7-938B47C76261}"/>
              </a:ext>
            </a:extLst>
          </p:cNvPr>
          <p:cNvSpPr>
            <a:spLocks noGrp="1"/>
          </p:cNvSpPr>
          <p:nvPr>
            <p:ph type="body" idx="1"/>
          </p:nvPr>
        </p:nvSpPr>
        <p:spPr/>
        <p:txBody>
          <a:bodyPr/>
          <a:lstStyle/>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Recomendación práctica (síntesis útil para clínicos)</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No es una recomendación universal</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evaluar caso por caso en comités multidisciplinares.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EASL Clinical Practice Guidelines on the management ..."/>
              </a:rPr>
              <a:t>journal-of-hepatology.eu</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Considerar “ab initio” cuando</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la anatomía patológica post-resección muestre factores de alto riesgo (</a:t>
            </a:r>
            <a:r>
              <a:rPr lang="es-ES" sz="1200" kern="0" dirty="0" err="1">
                <a:effectLst/>
                <a:latin typeface="Times New Roman" panose="02020603050405020304" pitchFamily="18" charset="0"/>
                <a:ea typeface="Times New Roman" panose="02020603050405020304" pitchFamily="18" charset="0"/>
                <a:cs typeface="Arial" panose="020B0604020202020204" pitchFamily="34" charset="0"/>
              </a:rPr>
              <a:t>microinvasión</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pobre diferenciación, satélites) y el paciente sea candidato a trasplante (función hepática, comorbilidades, edad, política local de asignación).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4" tooltip="Histological predictors of aggressive recurrence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Si hay disponibilidad de donante vivo</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o programas de trasplante secuencial, el umbral para proponer “ab initio” puede ser más bajo.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5" tooltip="Sequential living donor liver transplantation after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Documentar y discutir la política local de priorización</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(en regiones con listas públicas, la ética de asignación es central).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6" tooltip="New EASL Clinical Practice Guidelines on Liver ..."/>
              </a:rPr>
              <a:t>EASL-The Home of Hepatology.</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p>
          <a:p>
            <a:pPr marL="342900" lvl="0" indent="-342900">
              <a:lnSpc>
                <a:spcPct val="115000"/>
              </a:lnSpc>
              <a:spcAft>
                <a:spcPts val="800"/>
              </a:spcAft>
              <a:buSzPts val="1000"/>
              <a:buFont typeface="Symbol" pitchFamily="2" charset="2"/>
              <a:buChar char=""/>
              <a:tabLst>
                <a:tab pos="457200" algn="l"/>
              </a:tabLst>
            </a:pPr>
            <a:endParaRPr lang="es-ES" sz="1200" kern="0" dirty="0">
              <a:effectLst/>
              <a:latin typeface="Times New Roman" panose="02020603050405020304" pitchFamily="18" charset="0"/>
              <a:ea typeface="DengXian" panose="02010600030101010101" pitchFamily="2" charset="-122"/>
              <a:cs typeface="Arial" panose="020B0604020202020204" pitchFamily="34" charset="0"/>
            </a:endParaRPr>
          </a:p>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Qué falta en la literatura / futuras necesidades</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Ensayos aleatorizados que comparen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resección → vigilancia/SLT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frente a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resección → trasplante ab initio</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en pacientes con factores de alto riesgo.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Mejores modelos predictivos validados internacionalmente para identificar quién se beneficiaría de “ab initio”.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Evaluaciones de coste-efectividad y de impacto en listas de espera.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7" tooltip="Prospective validation of ab initio liver transplantation in ..."/>
              </a:rPr>
              <a:t>Wiley Online Library</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buNone/>
            </a:pPr>
            <a:endParaRPr lang="es-ES" dirty="0"/>
          </a:p>
        </p:txBody>
      </p:sp>
      <p:sp>
        <p:nvSpPr>
          <p:cNvPr id="4" name="Marcador de número de diapositiva 3">
            <a:extLst>
              <a:ext uri="{FF2B5EF4-FFF2-40B4-BE49-F238E27FC236}">
                <a16:creationId xmlns:a16="http://schemas.microsoft.com/office/drawing/2014/main" id="{81C108A8-54FE-0A0F-6DA2-29606A9603C5}"/>
              </a:ext>
            </a:extLst>
          </p:cNvPr>
          <p:cNvSpPr>
            <a:spLocks noGrp="1"/>
          </p:cNvSpPr>
          <p:nvPr>
            <p:ph type="sldNum" sz="quarter" idx="5"/>
          </p:nvPr>
        </p:nvSpPr>
        <p:spPr/>
        <p:txBody>
          <a:bodyPr/>
          <a:lstStyle/>
          <a:p>
            <a:fld id="{665760B9-3918-0340-976F-B5FEE8B0883C}" type="slidenum">
              <a:rPr lang="es-ES" smtClean="0"/>
              <a:t>28</a:t>
            </a:fld>
            <a:endParaRPr lang="es-ES"/>
          </a:p>
        </p:txBody>
      </p:sp>
    </p:spTree>
    <p:extLst>
      <p:ext uri="{BB962C8B-B14F-4D97-AF65-F5344CB8AC3E}">
        <p14:creationId xmlns:p14="http://schemas.microsoft.com/office/powerpoint/2010/main" val="3185744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206E5-8762-C55D-0922-756829B563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A22D6C-D20F-BDAA-8281-0FD938B6074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08EBD6-56F2-59DC-C7D1-618BC65A89B1}"/>
              </a:ext>
            </a:extLst>
          </p:cNvPr>
          <p:cNvSpPr>
            <a:spLocks noGrp="1"/>
          </p:cNvSpPr>
          <p:nvPr>
            <p:ph type="body" idx="1"/>
          </p:nvPr>
        </p:nvSpPr>
        <p:spPr/>
        <p:txBody>
          <a:bodyPr/>
          <a:lstStyle/>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Recomendación práctica (síntesis útil para clínicos)</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No es una recomendación universal</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evaluar caso por caso en comités multidisciplinares.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3" tooltip="EASL Clinical Practice Guidelines on the management ..."/>
              </a:rPr>
              <a:t>journal-of-hepatology.eu</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Considerar “ab initio” cuando</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la anatomía patológica post-resección muestre factores de alto riesgo (</a:t>
            </a:r>
            <a:r>
              <a:rPr lang="es-ES" sz="1200" kern="0" dirty="0" err="1">
                <a:effectLst/>
                <a:latin typeface="Times New Roman" panose="02020603050405020304" pitchFamily="18" charset="0"/>
                <a:ea typeface="Times New Roman" panose="02020603050405020304" pitchFamily="18" charset="0"/>
                <a:cs typeface="Arial" panose="020B0604020202020204" pitchFamily="34" charset="0"/>
              </a:rPr>
              <a:t>microinvasión</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pobre diferenciación, satélites) y el paciente sea candidato a trasplante (función hepática, comorbilidades, edad, política local de asignación).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4" tooltip="Histological predictors of aggressive recurrence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Si hay disponibilidad de donante vivo</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o programas de trasplante secuencial, el umbral para proponer “ab initio” puede ser más bajo.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5" tooltip="Sequential living donor liver transplantation after ..."/>
              </a:rPr>
              <a:t>ScienceDirect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Documentar y discutir la política local de priorización</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(en regiones con listas públicas, la ética de asignación es central).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6" tooltip="New EASL Clinical Practice Guidelines on Liver ..."/>
              </a:rPr>
              <a:t>EASL-The Home of Hepatology.</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p>
          <a:p>
            <a:pPr marL="342900" lvl="0" indent="-342900">
              <a:lnSpc>
                <a:spcPct val="115000"/>
              </a:lnSpc>
              <a:spcAft>
                <a:spcPts val="800"/>
              </a:spcAft>
              <a:buSzPts val="1000"/>
              <a:buFont typeface="Symbol" pitchFamily="2" charset="2"/>
              <a:buChar char=""/>
              <a:tabLst>
                <a:tab pos="457200" algn="l"/>
              </a:tabLst>
            </a:pPr>
            <a:endParaRPr lang="es-ES" sz="1200" kern="0" dirty="0">
              <a:effectLst/>
              <a:latin typeface="Times New Roman" panose="02020603050405020304" pitchFamily="18" charset="0"/>
              <a:ea typeface="DengXian" panose="02010600030101010101" pitchFamily="2" charset="-122"/>
              <a:cs typeface="Arial" panose="020B0604020202020204" pitchFamily="34" charset="0"/>
            </a:endParaRPr>
          </a:p>
          <a:p>
            <a:pPr>
              <a:lnSpc>
                <a:spcPct val="115000"/>
              </a:lnSpc>
              <a:spcAft>
                <a:spcPts val="800"/>
              </a:spcAft>
              <a:buNone/>
            </a:pPr>
            <a:r>
              <a:rPr lang="es-ES" sz="2400" b="1" kern="1800" dirty="0">
                <a:effectLst/>
                <a:latin typeface="Times New Roman" panose="02020603050405020304" pitchFamily="18" charset="0"/>
                <a:ea typeface="Times New Roman" panose="02020603050405020304" pitchFamily="18" charset="0"/>
                <a:cs typeface="Arial" panose="020B0604020202020204" pitchFamily="34" charset="0"/>
              </a:rPr>
              <a:t>Qué falta en la literatura / futuras necesidades</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Ensayos aleatorizados que comparen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resección → vigilancia/SLT</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frente a </a:t>
            </a: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resección → trasplante ab initio</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 en pacientes con factores de alto riesgo.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Mejores modelos predictivos validados internacionalmente para identificar quién se beneficiaría de “ab initio”.</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Evaluaciones de coste-efectividad y de impacto en listas de espera. (</a:t>
            </a:r>
            <a:r>
              <a:rPr lang="es-ES" sz="1200"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hlinkClick r:id="rId7" tooltip="Prospective validation of ab initio liver transplantation in ..."/>
              </a:rPr>
              <a:t>Wiley Online Library</a:t>
            </a: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marL="342900" lvl="0" indent="-342900">
              <a:lnSpc>
                <a:spcPct val="115000"/>
              </a:lnSpc>
              <a:spcAft>
                <a:spcPts val="800"/>
              </a:spcAft>
              <a:buSzPts val="1000"/>
              <a:buFont typeface="Symbol" pitchFamily="2" charset="2"/>
              <a:buChar char=""/>
              <a:tabLst>
                <a:tab pos="457200" algn="l"/>
              </a:tabLst>
            </a:pPr>
            <a:endParaRPr lang="es-ES" sz="1200" kern="100" dirty="0">
              <a:effectLst/>
              <a:latin typeface="Aptos" panose="020B0004020202020204" pitchFamily="34" charset="0"/>
              <a:ea typeface="DengXian" panose="02010600030101010101" pitchFamily="2" charset="-122"/>
              <a:cs typeface="Arial" panose="020B0604020202020204" pitchFamily="34" charset="0"/>
            </a:endParaRPr>
          </a:p>
          <a:p>
            <a:pPr>
              <a:lnSpc>
                <a:spcPct val="115000"/>
              </a:lnSpc>
              <a:spcAft>
                <a:spcPts val="800"/>
              </a:spcAft>
              <a:buNone/>
            </a:pPr>
            <a:endParaRPr lang="es-ES" dirty="0"/>
          </a:p>
        </p:txBody>
      </p:sp>
      <p:sp>
        <p:nvSpPr>
          <p:cNvPr id="4" name="Marcador de número de diapositiva 3">
            <a:extLst>
              <a:ext uri="{FF2B5EF4-FFF2-40B4-BE49-F238E27FC236}">
                <a16:creationId xmlns:a16="http://schemas.microsoft.com/office/drawing/2014/main" id="{F57DA97F-C856-02AF-E25D-40B7D38A1951}"/>
              </a:ext>
            </a:extLst>
          </p:cNvPr>
          <p:cNvSpPr>
            <a:spLocks noGrp="1"/>
          </p:cNvSpPr>
          <p:nvPr>
            <p:ph type="sldNum" sz="quarter" idx="5"/>
          </p:nvPr>
        </p:nvSpPr>
        <p:spPr/>
        <p:txBody>
          <a:bodyPr/>
          <a:lstStyle/>
          <a:p>
            <a:fld id="{665760B9-3918-0340-976F-B5FEE8B0883C}" type="slidenum">
              <a:rPr lang="es-ES" smtClean="0"/>
              <a:t>29</a:t>
            </a:fld>
            <a:endParaRPr lang="es-ES"/>
          </a:p>
        </p:txBody>
      </p:sp>
    </p:spTree>
    <p:extLst>
      <p:ext uri="{BB962C8B-B14F-4D97-AF65-F5344CB8AC3E}">
        <p14:creationId xmlns:p14="http://schemas.microsoft.com/office/powerpoint/2010/main" val="122152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BEC0C-2107-1FF7-C747-FF4A2BA446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5A6EA92-BF8F-4BC5-2325-BC9A3BD7190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819AA5-BCDB-B91A-B230-C6F630F636BE}"/>
              </a:ext>
            </a:extLst>
          </p:cNvPr>
          <p:cNvSpPr>
            <a:spLocks noGrp="1"/>
          </p:cNvSpPr>
          <p:nvPr>
            <p:ph type="body" idx="1"/>
          </p:nvPr>
        </p:nvSpPr>
        <p:spPr/>
        <p:txBody>
          <a:bodyPr/>
          <a:lstStyle/>
          <a:p>
            <a:r>
              <a:rPr lang="es-ES" dirty="0"/>
              <a:t>El TH como manejo de la Incertidumbre</a:t>
            </a:r>
          </a:p>
          <a:p>
            <a:endParaRPr lang="es-ES" dirty="0"/>
          </a:p>
          <a:p>
            <a:r>
              <a:rPr lang="es-ES" dirty="0"/>
              <a:t>La toma de decisiones más adecuadas supone el equilibrio de varias balanzas: las del beneficio individual y las del beneficio colectivo, siempre en una política de optimización de : </a:t>
            </a:r>
          </a:p>
          <a:p>
            <a:pPr marL="171450" indent="-171450">
              <a:buFontTx/>
              <a:buChar char="-"/>
            </a:pPr>
            <a:r>
              <a:rPr lang="es-ES" dirty="0"/>
              <a:t>Recursos </a:t>
            </a:r>
          </a:p>
          <a:p>
            <a:pPr marL="171450" indent="-171450">
              <a:buFontTx/>
              <a:buChar char="-"/>
            </a:pPr>
            <a:r>
              <a:rPr lang="es-ES" dirty="0"/>
              <a:t>Resultados</a:t>
            </a:r>
          </a:p>
          <a:p>
            <a:endParaRPr lang="es-ES" dirty="0"/>
          </a:p>
          <a:p>
            <a:r>
              <a:rPr lang="es-ES" dirty="0"/>
              <a:t>Dos aspectos claves, el </a:t>
            </a:r>
            <a:r>
              <a:rPr lang="es-ES" dirty="0" err="1"/>
              <a:t>downstaging</a:t>
            </a:r>
            <a:r>
              <a:rPr lang="es-ES" dirty="0"/>
              <a:t> y el TH ab initio : son controvertidos, la práctica no es uniforme, y las decisiones, difíciles. </a:t>
            </a:r>
          </a:p>
          <a:p>
            <a:endParaRPr lang="es-ES" dirty="0"/>
          </a:p>
        </p:txBody>
      </p:sp>
      <p:sp>
        <p:nvSpPr>
          <p:cNvPr id="4" name="Marcador de número de diapositiva 3">
            <a:extLst>
              <a:ext uri="{FF2B5EF4-FFF2-40B4-BE49-F238E27FC236}">
                <a16:creationId xmlns:a16="http://schemas.microsoft.com/office/drawing/2014/main" id="{A20FC771-C954-1803-CEE5-95409141A307}"/>
              </a:ext>
            </a:extLst>
          </p:cNvPr>
          <p:cNvSpPr>
            <a:spLocks noGrp="1"/>
          </p:cNvSpPr>
          <p:nvPr>
            <p:ph type="sldNum" sz="quarter" idx="5"/>
          </p:nvPr>
        </p:nvSpPr>
        <p:spPr/>
        <p:txBody>
          <a:bodyPr/>
          <a:lstStyle/>
          <a:p>
            <a:fld id="{550A1B1A-D7EA-AC47-A94E-160D616A14C6}" type="slidenum">
              <a:rPr lang="es-ES" smtClean="0"/>
              <a:t>30</a:t>
            </a:fld>
            <a:endParaRPr lang="es-ES"/>
          </a:p>
        </p:txBody>
      </p:sp>
    </p:spTree>
    <p:extLst>
      <p:ext uri="{BB962C8B-B14F-4D97-AF65-F5344CB8AC3E}">
        <p14:creationId xmlns:p14="http://schemas.microsoft.com/office/powerpoint/2010/main" val="137214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C52F-C1A6-DEC2-CB64-231556A8DB7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A504BCF-1CA2-F5F7-FC6C-6CAC5AC354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4821FD-FA1A-67B9-AD96-96A6CD8E3E86}"/>
              </a:ext>
            </a:extLst>
          </p:cNvPr>
          <p:cNvSpPr>
            <a:spLocks noGrp="1"/>
          </p:cNvSpPr>
          <p:nvPr>
            <p:ph type="body" idx="1"/>
          </p:nvPr>
        </p:nvSpPr>
        <p:spPr/>
        <p:txBody>
          <a:bodyPr/>
          <a:lstStyle/>
          <a:p>
            <a:r>
              <a:rPr lang="es-ES_tradnl" sz="1200" kern="1200" dirty="0">
                <a:solidFill>
                  <a:schemeClr val="tx1"/>
                </a:solidFill>
                <a:effectLst/>
                <a:latin typeface="+mn-lt"/>
                <a:ea typeface="+mn-ea"/>
                <a:cs typeface="+mn-cs"/>
              </a:rPr>
              <a:t>PUNTOS CLAVE: ACOTAR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1.- Punto de partida: estadio tumoral de entrada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2.- Punto de llegada: la carga tumoral a que queremos llegar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3.- El Cómo: cada vez más se habla de un proceso multimodal, secuencial que se adapta a las condiciones del paciente y de la enfermedad, combinado hasta ahora distintos procedimientos loco-regionales y/o tratamiento sistémico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4.- Evaluar la eficacia del </a:t>
            </a:r>
            <a:r>
              <a:rPr lang="es-ES_tradnl" sz="1200" kern="1200" dirty="0" err="1">
                <a:solidFill>
                  <a:schemeClr val="tx1"/>
                </a:solidFill>
                <a:effectLst/>
                <a:latin typeface="+mn-lt"/>
                <a:ea typeface="+mn-ea"/>
                <a:cs typeface="+mn-cs"/>
              </a:rPr>
              <a:t>DownStaging</a:t>
            </a:r>
            <a:r>
              <a:rPr lang="es-ES_tradnl" sz="1200" kern="1200" dirty="0">
                <a:solidFill>
                  <a:schemeClr val="tx1"/>
                </a:solidFill>
                <a:effectLst/>
                <a:latin typeface="+mn-lt"/>
                <a:ea typeface="+mn-ea"/>
                <a:cs typeface="+mn-cs"/>
              </a:rPr>
              <a:t>: criterios morfológicos (TAC-RMN) y biomarcadores (la AFP&gt; 1000 es un marcador subrogado de invasión vascular y de alto riesgo de recurrencia).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5.-Indicadores de buen pronóstico tras DS: respuesta sostenida (AFP y carga  tumoral) tras 3 meses del tratamiento DS.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6.- Limitaciones: DS sólo es factible en pacientes con adecuado estadio funcional Child A o B7, terapia loco-regional: accesibilidad, disponibilidad de las terapias</a:t>
            </a:r>
            <a:endParaRPr lang="es-ES" sz="1200" kern="1200" dirty="0">
              <a:solidFill>
                <a:schemeClr val="tx1"/>
              </a:solidFill>
              <a:effectLst/>
              <a:latin typeface="+mn-lt"/>
              <a:ea typeface="+mn-ea"/>
              <a:cs typeface="+mn-cs"/>
            </a:endParaRPr>
          </a:p>
          <a:p>
            <a:pPr marL="171450" indent="-171450">
              <a:buFontTx/>
              <a:buChar char="-"/>
            </a:pPr>
            <a:endParaRPr lang="es-ES" dirty="0"/>
          </a:p>
          <a:p>
            <a:endParaRPr lang="es-ES" dirty="0"/>
          </a:p>
        </p:txBody>
      </p:sp>
      <p:sp>
        <p:nvSpPr>
          <p:cNvPr id="4" name="Marcador de número de diapositiva 3">
            <a:extLst>
              <a:ext uri="{FF2B5EF4-FFF2-40B4-BE49-F238E27FC236}">
                <a16:creationId xmlns:a16="http://schemas.microsoft.com/office/drawing/2014/main" id="{D307AC5E-C637-EAE8-3AF5-0C26B934E7E3}"/>
              </a:ext>
            </a:extLst>
          </p:cNvPr>
          <p:cNvSpPr>
            <a:spLocks noGrp="1"/>
          </p:cNvSpPr>
          <p:nvPr>
            <p:ph type="sldNum" sz="quarter" idx="5"/>
          </p:nvPr>
        </p:nvSpPr>
        <p:spPr/>
        <p:txBody>
          <a:bodyPr/>
          <a:lstStyle/>
          <a:p>
            <a:fld id="{550A1B1A-D7EA-AC47-A94E-160D616A14C6}" type="slidenum">
              <a:rPr lang="es-ES" smtClean="0"/>
              <a:t>3</a:t>
            </a:fld>
            <a:endParaRPr lang="es-ES"/>
          </a:p>
        </p:txBody>
      </p:sp>
    </p:spTree>
    <p:extLst>
      <p:ext uri="{BB962C8B-B14F-4D97-AF65-F5344CB8AC3E}">
        <p14:creationId xmlns:p14="http://schemas.microsoft.com/office/powerpoint/2010/main" val="677110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AB62A-CB3D-E414-AB0B-2885E12143C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F2E004E-8847-1E8A-4A32-61E4D64243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6C78123-8D2E-3C38-D89A-41F3B50816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Several</a:t>
            </a:r>
            <a:r>
              <a:rPr lang="es-ES" dirty="0"/>
              <a:t> </a:t>
            </a:r>
            <a:r>
              <a:rPr lang="es-ES" dirty="0" err="1"/>
              <a:t>models</a:t>
            </a:r>
            <a:r>
              <a:rPr lang="es-ES" dirty="0"/>
              <a:t> </a:t>
            </a:r>
            <a:r>
              <a:rPr lang="es-ES" dirty="0" err="1"/>
              <a:t>have</a:t>
            </a:r>
            <a:r>
              <a:rPr lang="es-ES" dirty="0"/>
              <a:t> </a:t>
            </a:r>
            <a:r>
              <a:rPr lang="es-ES" dirty="0" err="1"/>
              <a:t>been</a:t>
            </a:r>
            <a:r>
              <a:rPr lang="es-ES" dirty="0"/>
              <a:t> </a:t>
            </a:r>
            <a:r>
              <a:rPr lang="es-ES" dirty="0" err="1"/>
              <a:t>published</a:t>
            </a:r>
            <a:r>
              <a:rPr lang="es-ES" dirty="0"/>
              <a:t> </a:t>
            </a:r>
            <a:r>
              <a:rPr lang="es-ES" dirty="0" err="1"/>
              <a:t>that</a:t>
            </a:r>
            <a:r>
              <a:rPr lang="es-ES" dirty="0"/>
              <a:t> </a:t>
            </a:r>
            <a:r>
              <a:rPr lang="es-ES" dirty="0" err="1"/>
              <a:t>assess</a:t>
            </a:r>
            <a:r>
              <a:rPr lang="es-ES" dirty="0"/>
              <a:t> </a:t>
            </a:r>
            <a:r>
              <a:rPr lang="es-ES" dirty="0" err="1"/>
              <a:t>the</a:t>
            </a:r>
            <a:r>
              <a:rPr lang="es-ES" dirty="0"/>
              <a:t> prognosis </a:t>
            </a:r>
            <a:r>
              <a:rPr lang="es-ES" dirty="0" err="1"/>
              <a:t>of</a:t>
            </a:r>
            <a:r>
              <a:rPr lang="es-ES" dirty="0"/>
              <a:t> </a:t>
            </a:r>
            <a:r>
              <a:rPr lang="es-ES" dirty="0" err="1"/>
              <a:t>downstaged</a:t>
            </a:r>
            <a:r>
              <a:rPr lang="es-ES" dirty="0"/>
              <a:t> HCC </a:t>
            </a:r>
            <a:r>
              <a:rPr lang="es-ES" dirty="0" err="1"/>
              <a:t>listed</a:t>
            </a:r>
            <a:r>
              <a:rPr lang="es-ES" dirty="0"/>
              <a:t> </a:t>
            </a:r>
            <a:r>
              <a:rPr lang="es-ES" dirty="0" err="1"/>
              <a:t>for</a:t>
            </a:r>
            <a:r>
              <a:rPr lang="es-ES" dirty="0"/>
              <a:t> 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r>
              <a:rPr lang="es-ES" dirty="0"/>
              <a:t>[452] </a:t>
            </a:r>
            <a:r>
              <a:rPr lang="es-ES" dirty="0" err="1"/>
              <a:t>Sapisochin</a:t>
            </a:r>
            <a:r>
              <a:rPr lang="es-ES" dirty="0"/>
              <a:t> G, et al. </a:t>
            </a:r>
            <a:r>
              <a:rPr lang="es-ES" dirty="0" err="1"/>
              <a:t>The</a:t>
            </a:r>
            <a:r>
              <a:rPr lang="es-ES" dirty="0"/>
              <a:t> extended Toronto </a:t>
            </a:r>
            <a:r>
              <a:rPr lang="es-ES" dirty="0" err="1"/>
              <a:t>criteria</a:t>
            </a:r>
            <a:r>
              <a:rPr lang="es-ES" dirty="0"/>
              <a:t> </a:t>
            </a:r>
            <a:r>
              <a:rPr lang="es-ES" dirty="0" err="1"/>
              <a:t>for</a:t>
            </a:r>
            <a:r>
              <a:rPr lang="es-ES" dirty="0"/>
              <a:t> </a:t>
            </a:r>
            <a:r>
              <a:rPr lang="es-ES" dirty="0" err="1"/>
              <a:t>liver</a:t>
            </a:r>
            <a:r>
              <a:rPr lang="es-ES" dirty="0"/>
              <a:t> </a:t>
            </a:r>
            <a:r>
              <a:rPr lang="es-ES" dirty="0" err="1"/>
              <a:t>transplantation</a:t>
            </a:r>
            <a:r>
              <a:rPr lang="es-ES" dirty="0"/>
              <a:t> in </a:t>
            </a:r>
            <a:r>
              <a:rPr lang="es-ES" dirty="0" err="1"/>
              <a:t>patients</a:t>
            </a:r>
            <a:r>
              <a:rPr lang="es-ES" dirty="0"/>
              <a:t> </a:t>
            </a:r>
            <a:r>
              <a:rPr lang="es-ES" dirty="0" err="1"/>
              <a:t>with</a:t>
            </a:r>
            <a:r>
              <a:rPr lang="es-ES" dirty="0"/>
              <a:t> </a:t>
            </a:r>
            <a:r>
              <a:rPr lang="es-ES" dirty="0" err="1"/>
              <a:t>hepatocellular</a:t>
            </a:r>
            <a:r>
              <a:rPr lang="es-ES" dirty="0"/>
              <a:t> carcinoma: a prospective </a:t>
            </a:r>
            <a:r>
              <a:rPr lang="es-ES" dirty="0" err="1"/>
              <a:t>validation</a:t>
            </a:r>
            <a:r>
              <a:rPr lang="es-ES" dirty="0"/>
              <a:t> </a:t>
            </a:r>
            <a:r>
              <a:rPr lang="es-ES" dirty="0" err="1"/>
              <a:t>study</a:t>
            </a:r>
            <a:r>
              <a:rPr lang="es-ES" dirty="0"/>
              <a:t>. </a:t>
            </a:r>
            <a:r>
              <a:rPr lang="es-ES" dirty="0" err="1"/>
              <a:t>Hepatology</a:t>
            </a:r>
            <a:r>
              <a:rPr lang="es-ES" dirty="0"/>
              <a:t> 2016;64(6):2077–2088. [</a:t>
            </a:r>
          </a:p>
          <a:p>
            <a:r>
              <a:rPr lang="es-ES" dirty="0"/>
              <a:t>453] </a:t>
            </a:r>
            <a:r>
              <a:rPr lang="es-ES" dirty="0" err="1"/>
              <a:t>Halazun</a:t>
            </a:r>
            <a:r>
              <a:rPr lang="es-ES" dirty="0"/>
              <a:t> KJ, et al. </a:t>
            </a:r>
            <a:r>
              <a:rPr lang="es-ES" dirty="0" err="1"/>
              <a:t>Is</a:t>
            </a:r>
            <a:r>
              <a:rPr lang="es-ES" dirty="0"/>
              <a:t> </a:t>
            </a:r>
            <a:r>
              <a:rPr lang="es-ES" dirty="0" err="1"/>
              <a:t>it</a:t>
            </a:r>
            <a:r>
              <a:rPr lang="es-ES" dirty="0"/>
              <a:t> time </a:t>
            </a:r>
            <a:r>
              <a:rPr lang="es-ES" dirty="0" err="1"/>
              <a:t>to</a:t>
            </a:r>
            <a:r>
              <a:rPr lang="es-ES" dirty="0"/>
              <a:t> </a:t>
            </a:r>
            <a:r>
              <a:rPr lang="es-ES" dirty="0" err="1"/>
              <a:t>abandon</a:t>
            </a:r>
            <a:r>
              <a:rPr lang="es-ES" dirty="0"/>
              <a:t> </a:t>
            </a:r>
            <a:r>
              <a:rPr lang="es-ES" dirty="0" err="1"/>
              <a:t>the</a:t>
            </a:r>
            <a:r>
              <a:rPr lang="es-ES" dirty="0"/>
              <a:t> </a:t>
            </a:r>
            <a:r>
              <a:rPr lang="es-ES" dirty="0" err="1"/>
              <a:t>milan</a:t>
            </a:r>
            <a:r>
              <a:rPr lang="es-ES" dirty="0"/>
              <a:t> </a:t>
            </a:r>
            <a:r>
              <a:rPr lang="es-ES" dirty="0" err="1"/>
              <a:t>criteria</a:t>
            </a:r>
            <a:r>
              <a:rPr lang="es-ES" dirty="0"/>
              <a:t>?: </a:t>
            </a:r>
            <a:r>
              <a:rPr lang="es-ES" dirty="0" err="1"/>
              <a:t>results</a:t>
            </a:r>
            <a:r>
              <a:rPr lang="es-ES" dirty="0"/>
              <a:t> </a:t>
            </a:r>
            <a:r>
              <a:rPr lang="es-ES" dirty="0" err="1"/>
              <a:t>of</a:t>
            </a:r>
            <a:r>
              <a:rPr lang="es-ES" dirty="0"/>
              <a:t> a </a:t>
            </a:r>
            <a:r>
              <a:rPr lang="es-ES" dirty="0" err="1"/>
              <a:t>bicoastal</a:t>
            </a:r>
            <a:r>
              <a:rPr lang="es-ES" dirty="0"/>
              <a:t> US </a:t>
            </a:r>
            <a:r>
              <a:rPr lang="es-ES" dirty="0" err="1"/>
              <a:t>collaboration</a:t>
            </a:r>
            <a:r>
              <a:rPr lang="es-ES" dirty="0"/>
              <a:t> </a:t>
            </a:r>
            <a:r>
              <a:rPr lang="es-ES" dirty="0" err="1"/>
              <a:t>to</a:t>
            </a:r>
            <a:r>
              <a:rPr lang="es-ES" dirty="0"/>
              <a:t> redefine </a:t>
            </a:r>
            <a:r>
              <a:rPr lang="es-ES" dirty="0" err="1"/>
              <a:t>hepatocellular</a:t>
            </a:r>
            <a:r>
              <a:rPr lang="es-ES" dirty="0"/>
              <a:t> carcinoma </a:t>
            </a:r>
            <a:r>
              <a:rPr lang="es-ES" dirty="0" err="1"/>
              <a:t>liver</a:t>
            </a:r>
            <a:r>
              <a:rPr lang="es-ES" dirty="0"/>
              <a:t> </a:t>
            </a:r>
            <a:r>
              <a:rPr lang="es-ES" dirty="0" err="1"/>
              <a:t>transplantation</a:t>
            </a:r>
            <a:r>
              <a:rPr lang="es-ES" dirty="0"/>
              <a:t> </a:t>
            </a:r>
            <a:r>
              <a:rPr lang="es-ES" dirty="0" err="1"/>
              <a:t>selection</a:t>
            </a:r>
            <a:r>
              <a:rPr lang="es-ES" dirty="0"/>
              <a:t> </a:t>
            </a:r>
            <a:r>
              <a:rPr lang="es-ES" dirty="0" err="1"/>
              <a:t>policies</a:t>
            </a:r>
            <a:r>
              <a:rPr lang="es-ES" dirty="0"/>
              <a:t>. Ann </a:t>
            </a:r>
            <a:r>
              <a:rPr lang="es-ES" dirty="0" err="1"/>
              <a:t>Surg</a:t>
            </a:r>
            <a:r>
              <a:rPr lang="es-ES" dirty="0"/>
              <a:t> 2018;268(4):690–699. </a:t>
            </a:r>
          </a:p>
          <a:p>
            <a:r>
              <a:rPr lang="es-ES" dirty="0"/>
              <a:t>[454] </a:t>
            </a:r>
            <a:r>
              <a:rPr lang="es-ES" dirty="0" err="1"/>
              <a:t>Lai</a:t>
            </a:r>
            <a:r>
              <a:rPr lang="es-ES" dirty="0"/>
              <a:t> Q, et al. A novel </a:t>
            </a:r>
            <a:r>
              <a:rPr lang="es-ES" dirty="0" err="1"/>
              <a:t>prognostic</a:t>
            </a:r>
            <a:r>
              <a:rPr lang="es-ES" dirty="0"/>
              <a:t> </a:t>
            </a:r>
            <a:r>
              <a:rPr lang="es-ES" dirty="0" err="1"/>
              <a:t>Index</a:t>
            </a:r>
            <a:r>
              <a:rPr lang="es-ES" dirty="0"/>
              <a:t> in </a:t>
            </a:r>
            <a:r>
              <a:rPr lang="es-ES" dirty="0" err="1"/>
              <a:t>patients</a:t>
            </a:r>
            <a:r>
              <a:rPr lang="es-ES" dirty="0"/>
              <a:t> </a:t>
            </a:r>
            <a:r>
              <a:rPr lang="es-ES" dirty="0" err="1"/>
              <a:t>with</a:t>
            </a:r>
            <a:r>
              <a:rPr lang="es-ES" dirty="0"/>
              <a:t> </a:t>
            </a:r>
            <a:r>
              <a:rPr lang="es-ES" dirty="0" err="1"/>
              <a:t>hepatocellular</a:t>
            </a:r>
            <a:r>
              <a:rPr lang="es-ES" dirty="0"/>
              <a:t> </a:t>
            </a:r>
            <a:r>
              <a:rPr lang="es-ES" dirty="0" err="1"/>
              <a:t>cancer</a:t>
            </a:r>
            <a:r>
              <a:rPr lang="es-ES" dirty="0"/>
              <a:t> </a:t>
            </a:r>
            <a:r>
              <a:rPr lang="es-ES" dirty="0" err="1"/>
              <a:t>Waiting</a:t>
            </a:r>
            <a:r>
              <a:rPr lang="es-ES" dirty="0"/>
              <a:t> </a:t>
            </a:r>
            <a:r>
              <a:rPr lang="es-ES" dirty="0" err="1"/>
              <a:t>for</a:t>
            </a:r>
            <a:r>
              <a:rPr lang="es-ES" dirty="0"/>
              <a:t> </a:t>
            </a:r>
            <a:r>
              <a:rPr lang="es-ES" dirty="0" err="1"/>
              <a:t>liver</a:t>
            </a:r>
            <a:r>
              <a:rPr lang="es-ES" dirty="0"/>
              <a:t> </a:t>
            </a:r>
            <a:r>
              <a:rPr lang="es-ES" dirty="0" err="1"/>
              <a:t>transplantation</a:t>
            </a:r>
            <a:r>
              <a:rPr lang="es-ES" dirty="0"/>
              <a:t>: time-</a:t>
            </a:r>
            <a:r>
              <a:rPr lang="es-ES" dirty="0" err="1"/>
              <a:t>radiological</a:t>
            </a:r>
            <a:r>
              <a:rPr lang="es-ES" dirty="0"/>
              <a:t>-response-</a:t>
            </a:r>
            <a:r>
              <a:rPr lang="es-ES" dirty="0" err="1"/>
              <a:t>alpha</a:t>
            </a:r>
            <a:r>
              <a:rPr lang="es-ES" dirty="0"/>
              <a:t>-</a:t>
            </a:r>
            <a:r>
              <a:rPr lang="es-ES" dirty="0" err="1"/>
              <a:t>fetoprotein-INflammation</a:t>
            </a:r>
            <a:r>
              <a:rPr lang="es-ES" dirty="0"/>
              <a:t> (TRAIN) score. Ann </a:t>
            </a:r>
            <a:r>
              <a:rPr lang="es-ES" dirty="0" err="1"/>
              <a:t>Surg</a:t>
            </a:r>
            <a:r>
              <a:rPr lang="es-ES" dirty="0"/>
              <a:t> 2016;264(5):787–796.</a:t>
            </a:r>
          </a:p>
          <a:p>
            <a:r>
              <a:rPr lang="es-ES" dirty="0"/>
              <a:t> [455] Toso C, et al. </a:t>
            </a:r>
            <a:r>
              <a:rPr lang="es-ES" dirty="0" err="1"/>
              <a:t>Reassessing</a:t>
            </a:r>
            <a:r>
              <a:rPr lang="es-ES" dirty="0"/>
              <a:t> </a:t>
            </a:r>
            <a:r>
              <a:rPr lang="es-ES" dirty="0" err="1"/>
              <a:t>selection</a:t>
            </a:r>
            <a:r>
              <a:rPr lang="es-ES" dirty="0"/>
              <a:t> </a:t>
            </a:r>
            <a:r>
              <a:rPr lang="es-ES" dirty="0" err="1"/>
              <a:t>criteria</a:t>
            </a:r>
            <a:r>
              <a:rPr lang="es-ES" dirty="0"/>
              <a:t> prior </a:t>
            </a:r>
            <a:r>
              <a:rPr lang="es-ES" dirty="0" err="1"/>
              <a:t>to</a:t>
            </a:r>
            <a:r>
              <a:rPr lang="es-ES" dirty="0"/>
              <a:t> </a:t>
            </a:r>
            <a:r>
              <a:rPr lang="es-ES" dirty="0" err="1"/>
              <a:t>liver</a:t>
            </a:r>
            <a:r>
              <a:rPr lang="es-ES" dirty="0"/>
              <a:t> </a:t>
            </a:r>
            <a:r>
              <a:rPr lang="es-ES" dirty="0" err="1"/>
              <a:t>transplantation</a:t>
            </a:r>
            <a:r>
              <a:rPr lang="es-ES" dirty="0"/>
              <a:t> </a:t>
            </a:r>
            <a:r>
              <a:rPr lang="es-ES" dirty="0" err="1"/>
              <a:t>for</a:t>
            </a:r>
            <a:r>
              <a:rPr lang="es-ES" dirty="0"/>
              <a:t> </a:t>
            </a:r>
            <a:r>
              <a:rPr lang="es-ES" dirty="0" err="1"/>
              <a:t>hepatocellular</a:t>
            </a:r>
            <a:r>
              <a:rPr lang="es-ES" dirty="0"/>
              <a:t> carcinoma </a:t>
            </a:r>
            <a:r>
              <a:rPr lang="es-ES" dirty="0" err="1"/>
              <a:t>utilizing</a:t>
            </a:r>
            <a:r>
              <a:rPr lang="es-ES" dirty="0"/>
              <a:t> </a:t>
            </a:r>
            <a:r>
              <a:rPr lang="es-ES" dirty="0" err="1"/>
              <a:t>the</a:t>
            </a:r>
            <a:r>
              <a:rPr lang="es-ES" dirty="0"/>
              <a:t> </a:t>
            </a:r>
            <a:r>
              <a:rPr lang="es-ES" dirty="0" err="1"/>
              <a:t>scientific</a:t>
            </a:r>
            <a:r>
              <a:rPr lang="es-ES" dirty="0"/>
              <a:t> </a:t>
            </a:r>
            <a:r>
              <a:rPr lang="es-ES" dirty="0" err="1"/>
              <a:t>registry</a:t>
            </a:r>
            <a:r>
              <a:rPr lang="es-ES" dirty="0"/>
              <a:t> </a:t>
            </a:r>
            <a:r>
              <a:rPr lang="es-ES" dirty="0" err="1"/>
              <a:t>of</a:t>
            </a:r>
            <a:r>
              <a:rPr lang="es-ES" dirty="0"/>
              <a:t> </a:t>
            </a:r>
            <a:r>
              <a:rPr lang="es-ES" dirty="0" err="1"/>
              <a:t>transplant</a:t>
            </a:r>
            <a:r>
              <a:rPr lang="es-ES" dirty="0"/>
              <a:t> </a:t>
            </a:r>
            <a:r>
              <a:rPr lang="es-ES" dirty="0" err="1"/>
              <a:t>recipients</a:t>
            </a:r>
            <a:r>
              <a:rPr lang="es-ES" dirty="0"/>
              <a:t> </a:t>
            </a:r>
            <a:r>
              <a:rPr lang="es-ES" dirty="0" err="1"/>
              <a:t>database</a:t>
            </a:r>
            <a:r>
              <a:rPr lang="es-ES" dirty="0"/>
              <a:t>. </a:t>
            </a:r>
            <a:r>
              <a:rPr lang="es-ES" dirty="0" err="1"/>
              <a:t>Hepatology</a:t>
            </a:r>
            <a:r>
              <a:rPr lang="es-ES" dirty="0"/>
              <a:t> 2009;49(3):832–838</a:t>
            </a:r>
          </a:p>
          <a:p>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 a </a:t>
            </a:r>
            <a:r>
              <a:rPr lang="es-ES" dirty="0" err="1"/>
              <a:t>network</a:t>
            </a:r>
            <a:r>
              <a:rPr lang="es-ES" dirty="0"/>
              <a:t> meta-</a:t>
            </a:r>
            <a:r>
              <a:rPr lang="es-ES" dirty="0" err="1"/>
              <a:t>analysis</a:t>
            </a:r>
            <a:r>
              <a:rPr lang="es-ES" dirty="0"/>
              <a:t> </a:t>
            </a:r>
            <a:r>
              <a:rPr lang="es-ES" dirty="0" err="1"/>
              <a:t>of</a:t>
            </a:r>
            <a:r>
              <a:rPr lang="es-ES" dirty="0"/>
              <a:t> </a:t>
            </a:r>
            <a:r>
              <a:rPr lang="es-ES" dirty="0" err="1"/>
              <a:t>validated</a:t>
            </a:r>
            <a:r>
              <a:rPr lang="es-ES" dirty="0"/>
              <a:t> </a:t>
            </a:r>
            <a:r>
              <a:rPr lang="es-ES" dirty="0" err="1"/>
              <a:t>prognostic</a:t>
            </a:r>
            <a:r>
              <a:rPr lang="es-ES" dirty="0"/>
              <a:t> </a:t>
            </a:r>
            <a:r>
              <a:rPr lang="es-ES" dirty="0" err="1"/>
              <a:t>calculators</a:t>
            </a:r>
            <a:r>
              <a:rPr lang="es-ES" dirty="0"/>
              <a:t>, </a:t>
            </a:r>
            <a:r>
              <a:rPr lang="es-ES" dirty="0" err="1"/>
              <a:t>Metroticket</a:t>
            </a:r>
            <a:r>
              <a:rPr lang="es-ES" dirty="0"/>
              <a:t> 2.0 and </a:t>
            </a:r>
            <a:r>
              <a:rPr lang="es-ES" dirty="0" err="1"/>
              <a:t>the</a:t>
            </a:r>
            <a:r>
              <a:rPr lang="es-ES" dirty="0"/>
              <a:t> AFP-French </a:t>
            </a:r>
            <a:r>
              <a:rPr lang="es-ES" dirty="0" err="1"/>
              <a:t>models</a:t>
            </a:r>
            <a:r>
              <a:rPr lang="es-ES" dirty="0"/>
              <a:t> </a:t>
            </a:r>
            <a:r>
              <a:rPr lang="es-ES" dirty="0" err="1"/>
              <a:t>offered</a:t>
            </a:r>
            <a:r>
              <a:rPr lang="es-ES" dirty="0"/>
              <a:t> </a:t>
            </a:r>
            <a:r>
              <a:rPr lang="es-ES" dirty="0" err="1"/>
              <a:t>the</a:t>
            </a:r>
            <a:r>
              <a:rPr lang="es-ES" dirty="0"/>
              <a:t> </a:t>
            </a:r>
            <a:r>
              <a:rPr lang="es-ES" dirty="0" err="1"/>
              <a:t>best</a:t>
            </a:r>
            <a:r>
              <a:rPr lang="es-ES" dirty="0"/>
              <a:t> </a:t>
            </a:r>
            <a:r>
              <a:rPr lang="es-ES" dirty="0" err="1"/>
              <a:t>prediction</a:t>
            </a:r>
            <a:r>
              <a:rPr lang="es-ES" dirty="0"/>
              <a:t> </a:t>
            </a:r>
            <a:r>
              <a:rPr lang="es-ES" dirty="0" err="1"/>
              <a:t>of</a:t>
            </a:r>
            <a:r>
              <a:rPr lang="es-ES" dirty="0"/>
              <a:t> post-</a:t>
            </a:r>
            <a:r>
              <a:rPr lang="es-ES" dirty="0" err="1"/>
              <a:t>transplant</a:t>
            </a:r>
            <a:r>
              <a:rPr lang="es-ES" dirty="0"/>
              <a:t> outcomes.456</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r>
              <a:rPr lang="es-ES" dirty="0"/>
              <a:t>456] </a:t>
            </a:r>
            <a:r>
              <a:rPr lang="es-ES" dirty="0" err="1"/>
              <a:t>Lozanovski</a:t>
            </a:r>
            <a:r>
              <a:rPr lang="es-ES" dirty="0"/>
              <a:t> VJ, et al. </a:t>
            </a:r>
            <a:r>
              <a:rPr lang="es-ES" dirty="0" err="1"/>
              <a:t>Prognostic</a:t>
            </a:r>
            <a:r>
              <a:rPr lang="es-ES" dirty="0"/>
              <a:t> role </a:t>
            </a:r>
            <a:r>
              <a:rPr lang="es-ES" dirty="0" err="1"/>
              <a:t>of</a:t>
            </a:r>
            <a:r>
              <a:rPr lang="es-ES" dirty="0"/>
              <a:t> </a:t>
            </a:r>
            <a:r>
              <a:rPr lang="es-ES" dirty="0" err="1"/>
              <a:t>selection</a:t>
            </a:r>
            <a:r>
              <a:rPr lang="es-ES" dirty="0"/>
              <a:t> </a:t>
            </a:r>
            <a:r>
              <a:rPr lang="es-ES" dirty="0" err="1"/>
              <a:t>criteria</a:t>
            </a:r>
            <a:r>
              <a:rPr lang="es-ES" dirty="0"/>
              <a:t> </a:t>
            </a:r>
            <a:r>
              <a:rPr lang="es-ES" dirty="0" err="1"/>
              <a:t>for</a:t>
            </a:r>
            <a:r>
              <a:rPr lang="es-ES" dirty="0"/>
              <a:t> </a:t>
            </a:r>
            <a:r>
              <a:rPr lang="es-ES" dirty="0" err="1"/>
              <a:t>liver</a:t>
            </a:r>
            <a:r>
              <a:rPr lang="es-ES" dirty="0"/>
              <a:t> </a:t>
            </a:r>
            <a:r>
              <a:rPr lang="es-ES" dirty="0" err="1"/>
              <a:t>transplantation</a:t>
            </a:r>
            <a:r>
              <a:rPr lang="es-ES" dirty="0"/>
              <a:t> in </a:t>
            </a:r>
            <a:r>
              <a:rPr lang="es-ES" dirty="0" err="1"/>
              <a:t>patients</a:t>
            </a:r>
            <a:r>
              <a:rPr lang="es-ES" dirty="0"/>
              <a:t> </a:t>
            </a:r>
            <a:r>
              <a:rPr lang="es-ES" dirty="0" err="1"/>
              <a:t>with</a:t>
            </a:r>
            <a:r>
              <a:rPr lang="es-ES" dirty="0"/>
              <a:t> </a:t>
            </a:r>
            <a:r>
              <a:rPr lang="es-ES" dirty="0" err="1"/>
              <a:t>hepatocellular</a:t>
            </a:r>
            <a:r>
              <a:rPr lang="es-ES" dirty="0"/>
              <a:t> carcinoma: a </a:t>
            </a:r>
            <a:r>
              <a:rPr lang="es-ES" dirty="0" err="1"/>
              <a:t>network</a:t>
            </a:r>
            <a:r>
              <a:rPr lang="es-ES" dirty="0"/>
              <a:t> </a:t>
            </a:r>
            <a:r>
              <a:rPr lang="es-ES" dirty="0" err="1"/>
              <a:t>metaanalysis</a:t>
            </a:r>
            <a:r>
              <a:rPr lang="es-ES" dirty="0"/>
              <a:t>. BJS Open 2022;6(1).</a:t>
            </a:r>
          </a:p>
        </p:txBody>
      </p:sp>
      <p:sp>
        <p:nvSpPr>
          <p:cNvPr id="4" name="Marcador de número de diapositiva 3">
            <a:extLst>
              <a:ext uri="{FF2B5EF4-FFF2-40B4-BE49-F238E27FC236}">
                <a16:creationId xmlns:a16="http://schemas.microsoft.com/office/drawing/2014/main" id="{FA20B52D-2E41-1E87-FA95-51C31DA7587B}"/>
              </a:ext>
            </a:extLst>
          </p:cNvPr>
          <p:cNvSpPr>
            <a:spLocks noGrp="1"/>
          </p:cNvSpPr>
          <p:nvPr>
            <p:ph type="sldNum" sz="quarter" idx="5"/>
          </p:nvPr>
        </p:nvSpPr>
        <p:spPr/>
        <p:txBody>
          <a:bodyPr/>
          <a:lstStyle/>
          <a:p>
            <a:fld id="{550A1B1A-D7EA-AC47-A94E-160D616A14C6}" type="slidenum">
              <a:rPr lang="es-ES" smtClean="0"/>
              <a:t>31</a:t>
            </a:fld>
            <a:endParaRPr lang="es-ES"/>
          </a:p>
        </p:txBody>
      </p:sp>
    </p:spTree>
    <p:extLst>
      <p:ext uri="{BB962C8B-B14F-4D97-AF65-F5344CB8AC3E}">
        <p14:creationId xmlns:p14="http://schemas.microsoft.com/office/powerpoint/2010/main" val="3473475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0F70-BF53-BCA2-574E-B94AD78CF4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447B08-2D70-89C6-6308-CB3D1B9EDCC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9EE0A61-047A-6C7C-7D7E-B2C27A32FBFA}"/>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Experiencias previas : OK:  </a:t>
            </a:r>
            <a:r>
              <a:rPr lang="es-ES" sz="1200" kern="1200" dirty="0" err="1">
                <a:solidFill>
                  <a:schemeClr val="tx1"/>
                </a:solidFill>
                <a:effectLst/>
                <a:latin typeface="+mn-lt"/>
                <a:ea typeface="+mn-ea"/>
                <a:cs typeface="+mn-cs"/>
              </a:rPr>
              <a:t>ref</a:t>
            </a:r>
            <a:r>
              <a:rPr lang="es-ES" sz="1200" kern="1200" dirty="0">
                <a:solidFill>
                  <a:schemeClr val="tx1"/>
                </a:solidFill>
                <a:effectLst/>
                <a:latin typeface="+mn-lt"/>
                <a:ea typeface="+mn-ea"/>
                <a:cs typeface="+mn-cs"/>
              </a:rPr>
              <a:t> 15: similar TACE y Y-90 </a:t>
            </a: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Frenette</a:t>
            </a:r>
            <a:r>
              <a:rPr lang="es-ES" sz="1200" kern="1200" dirty="0">
                <a:solidFill>
                  <a:schemeClr val="tx1"/>
                </a:solidFill>
                <a:effectLst/>
                <a:latin typeface="+mn-lt"/>
                <a:ea typeface="+mn-ea"/>
                <a:cs typeface="+mn-cs"/>
              </a:rPr>
              <a:t> C, </a:t>
            </a:r>
            <a:r>
              <a:rPr lang="es-ES" sz="1200" kern="1200" dirty="0" err="1">
                <a:solidFill>
                  <a:schemeClr val="tx1"/>
                </a:solidFill>
                <a:effectLst/>
                <a:latin typeface="+mn-lt"/>
                <a:ea typeface="+mn-ea"/>
                <a:cs typeface="+mn-cs"/>
              </a:rPr>
              <a:t>Tabrizian</a:t>
            </a:r>
            <a:r>
              <a:rPr lang="es-ES" sz="1200" kern="1200" dirty="0">
                <a:solidFill>
                  <a:schemeClr val="tx1"/>
                </a:solidFill>
                <a:effectLst/>
                <a:latin typeface="+mn-lt"/>
                <a:ea typeface="+mn-ea"/>
                <a:cs typeface="+mn-cs"/>
              </a:rPr>
              <a:t> P, </a:t>
            </a:r>
            <a:r>
              <a:rPr lang="es-ES" sz="1200" kern="1200" dirty="0" err="1">
                <a:solidFill>
                  <a:schemeClr val="tx1"/>
                </a:solidFill>
                <a:effectLst/>
                <a:latin typeface="+mn-lt"/>
                <a:ea typeface="+mn-ea"/>
                <a:cs typeface="+mn-cs"/>
              </a:rPr>
              <a:t>Hoteit</a:t>
            </a:r>
            <a:r>
              <a:rPr lang="es-ES" sz="1200" kern="1200" dirty="0">
                <a:solidFill>
                  <a:schemeClr val="tx1"/>
                </a:solidFill>
                <a:effectLst/>
                <a:latin typeface="+mn-lt"/>
                <a:ea typeface="+mn-ea"/>
                <a:cs typeface="+mn-cs"/>
              </a:rPr>
              <a:t> M, Guy J, </a:t>
            </a:r>
            <a:r>
              <a:rPr lang="es-ES" sz="1200" kern="1200" dirty="0" err="1">
                <a:solidFill>
                  <a:schemeClr val="tx1"/>
                </a:solidFill>
                <a:effectLst/>
                <a:latin typeface="+mn-lt"/>
                <a:ea typeface="+mn-ea"/>
                <a:cs typeface="+mn-cs"/>
              </a:rPr>
              <a:t>Parikh</a:t>
            </a:r>
            <a:r>
              <a:rPr lang="es-ES" sz="1200" kern="1200" dirty="0">
                <a:solidFill>
                  <a:schemeClr val="tx1"/>
                </a:solidFill>
                <a:effectLst/>
                <a:latin typeface="+mn-lt"/>
                <a:ea typeface="+mn-ea"/>
                <a:cs typeface="+mn-cs"/>
              </a:rPr>
              <a:t> N, et al. </a:t>
            </a:r>
            <a:r>
              <a:rPr lang="en-US" sz="1200" kern="1200" dirty="0">
                <a:solidFill>
                  <a:schemeClr val="tx1"/>
                </a:solidFill>
                <a:effectLst/>
                <a:latin typeface="+mn-lt"/>
                <a:ea typeface="+mn-ea"/>
                <a:cs typeface="+mn-cs"/>
              </a:rPr>
              <a:t>Downstaging outcomes for hepatocellular carcinoma: Results from the Multicenter Evaluation of Reduction in Tumor Size before Liver Transplantation (MERITS-LT) Consortium.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r>
              <a:rPr lang="es-ES" dirty="0">
                <a:effectLst/>
              </a:rPr>
              <a:t> </a:t>
            </a:r>
          </a:p>
          <a:p>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Estudio del Consorcio MERITS-LT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Prospectivo, que evalúa, en USA, la efectividad TARE Vs TACE en </a:t>
            </a:r>
            <a:r>
              <a:rPr lang="es-ES" sz="1200" kern="1200" dirty="0" err="1">
                <a:solidFill>
                  <a:schemeClr val="tx1"/>
                </a:solidFill>
                <a:effectLst/>
                <a:latin typeface="+mn-lt"/>
                <a:ea typeface="+mn-ea"/>
                <a:cs typeface="+mn-cs"/>
              </a:rPr>
              <a:t>Downstaging</a:t>
            </a: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Logran eficacia del DS del 80% con ambos, y una supervivencia </a:t>
            </a:r>
            <a:r>
              <a:rPr lang="es-ES" sz="1200" kern="1200" dirty="0" err="1">
                <a:solidFill>
                  <a:schemeClr val="tx1"/>
                </a:solidFill>
                <a:effectLst/>
                <a:latin typeface="+mn-lt"/>
                <a:ea typeface="+mn-ea"/>
                <a:cs typeface="+mn-cs"/>
              </a:rPr>
              <a:t>posTH</a:t>
            </a:r>
            <a:r>
              <a:rPr lang="es-ES" sz="1200" kern="1200" dirty="0">
                <a:solidFill>
                  <a:schemeClr val="tx1"/>
                </a:solidFill>
                <a:effectLst/>
                <a:latin typeface="+mn-lt"/>
                <a:ea typeface="+mn-ea"/>
                <a:cs typeface="+mn-cs"/>
              </a:rPr>
              <a:t> a 2 años del 95%</a:t>
            </a:r>
          </a:p>
          <a:p>
            <a:endParaRPr lang="es-ES" dirty="0"/>
          </a:p>
        </p:txBody>
      </p:sp>
      <p:sp>
        <p:nvSpPr>
          <p:cNvPr id="4" name="Marcador de número de diapositiva 3">
            <a:extLst>
              <a:ext uri="{FF2B5EF4-FFF2-40B4-BE49-F238E27FC236}">
                <a16:creationId xmlns:a16="http://schemas.microsoft.com/office/drawing/2014/main" id="{ED933314-9A96-4677-9984-13111D87721E}"/>
              </a:ext>
            </a:extLst>
          </p:cNvPr>
          <p:cNvSpPr>
            <a:spLocks noGrp="1"/>
          </p:cNvSpPr>
          <p:nvPr>
            <p:ph type="sldNum" sz="quarter" idx="5"/>
          </p:nvPr>
        </p:nvSpPr>
        <p:spPr/>
        <p:txBody>
          <a:bodyPr/>
          <a:lstStyle/>
          <a:p>
            <a:fld id="{550A1B1A-D7EA-AC47-A94E-160D616A14C6}" type="slidenum">
              <a:rPr lang="es-ES" smtClean="0"/>
              <a:t>32</a:t>
            </a:fld>
            <a:endParaRPr lang="es-ES"/>
          </a:p>
        </p:txBody>
      </p:sp>
    </p:spTree>
    <p:extLst>
      <p:ext uri="{BB962C8B-B14F-4D97-AF65-F5344CB8AC3E}">
        <p14:creationId xmlns:p14="http://schemas.microsoft.com/office/powerpoint/2010/main" val="550033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E9684-87A2-0861-52FE-C2602AD650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D3720BF-5239-7C6C-9DF2-67E7308F5D9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E97644-FC82-BBDC-BEEA-2A94A36BADD9}"/>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Experiencias previas : OK:  </a:t>
            </a:r>
            <a:r>
              <a:rPr lang="es-ES" sz="1200" kern="1200" dirty="0" err="1">
                <a:solidFill>
                  <a:schemeClr val="tx1"/>
                </a:solidFill>
                <a:effectLst/>
                <a:latin typeface="+mn-lt"/>
                <a:ea typeface="+mn-ea"/>
                <a:cs typeface="+mn-cs"/>
              </a:rPr>
              <a:t>ref</a:t>
            </a:r>
            <a:r>
              <a:rPr lang="es-ES" sz="1200" kern="1200" dirty="0">
                <a:solidFill>
                  <a:schemeClr val="tx1"/>
                </a:solidFill>
                <a:effectLst/>
                <a:latin typeface="+mn-lt"/>
                <a:ea typeface="+mn-ea"/>
                <a:cs typeface="+mn-cs"/>
              </a:rPr>
              <a:t> 15: similar TACE y Y-90 </a:t>
            </a: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Frenette</a:t>
            </a:r>
            <a:r>
              <a:rPr lang="es-ES" sz="1200" kern="1200" dirty="0">
                <a:solidFill>
                  <a:schemeClr val="tx1"/>
                </a:solidFill>
                <a:effectLst/>
                <a:latin typeface="+mn-lt"/>
                <a:ea typeface="+mn-ea"/>
                <a:cs typeface="+mn-cs"/>
              </a:rPr>
              <a:t> C, </a:t>
            </a:r>
            <a:r>
              <a:rPr lang="es-ES" sz="1200" kern="1200" dirty="0" err="1">
                <a:solidFill>
                  <a:schemeClr val="tx1"/>
                </a:solidFill>
                <a:effectLst/>
                <a:latin typeface="+mn-lt"/>
                <a:ea typeface="+mn-ea"/>
                <a:cs typeface="+mn-cs"/>
              </a:rPr>
              <a:t>Tabrizian</a:t>
            </a:r>
            <a:r>
              <a:rPr lang="es-ES" sz="1200" kern="1200" dirty="0">
                <a:solidFill>
                  <a:schemeClr val="tx1"/>
                </a:solidFill>
                <a:effectLst/>
                <a:latin typeface="+mn-lt"/>
                <a:ea typeface="+mn-ea"/>
                <a:cs typeface="+mn-cs"/>
              </a:rPr>
              <a:t> P, </a:t>
            </a:r>
            <a:r>
              <a:rPr lang="es-ES" sz="1200" kern="1200" dirty="0" err="1">
                <a:solidFill>
                  <a:schemeClr val="tx1"/>
                </a:solidFill>
                <a:effectLst/>
                <a:latin typeface="+mn-lt"/>
                <a:ea typeface="+mn-ea"/>
                <a:cs typeface="+mn-cs"/>
              </a:rPr>
              <a:t>Hoteit</a:t>
            </a:r>
            <a:r>
              <a:rPr lang="es-ES" sz="1200" kern="1200" dirty="0">
                <a:solidFill>
                  <a:schemeClr val="tx1"/>
                </a:solidFill>
                <a:effectLst/>
                <a:latin typeface="+mn-lt"/>
                <a:ea typeface="+mn-ea"/>
                <a:cs typeface="+mn-cs"/>
              </a:rPr>
              <a:t> M, Guy J, </a:t>
            </a:r>
            <a:r>
              <a:rPr lang="es-ES" sz="1200" kern="1200" dirty="0" err="1">
                <a:solidFill>
                  <a:schemeClr val="tx1"/>
                </a:solidFill>
                <a:effectLst/>
                <a:latin typeface="+mn-lt"/>
                <a:ea typeface="+mn-ea"/>
                <a:cs typeface="+mn-cs"/>
              </a:rPr>
              <a:t>Parikh</a:t>
            </a:r>
            <a:r>
              <a:rPr lang="es-ES" sz="1200" kern="1200" dirty="0">
                <a:solidFill>
                  <a:schemeClr val="tx1"/>
                </a:solidFill>
                <a:effectLst/>
                <a:latin typeface="+mn-lt"/>
                <a:ea typeface="+mn-ea"/>
                <a:cs typeface="+mn-cs"/>
              </a:rPr>
              <a:t> N, et al. </a:t>
            </a:r>
            <a:r>
              <a:rPr lang="en-US" sz="1200" kern="1200" dirty="0">
                <a:solidFill>
                  <a:schemeClr val="tx1"/>
                </a:solidFill>
                <a:effectLst/>
                <a:latin typeface="+mn-lt"/>
                <a:ea typeface="+mn-ea"/>
                <a:cs typeface="+mn-cs"/>
              </a:rPr>
              <a:t>Downstaging outcomes for hepatocellular carcinoma: Results from the Multicenter Evaluation of Reduction in Tumor Size before Liver Transplantation (MERITS-LT) Consortium.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r>
              <a:rPr lang="es-ES" dirty="0">
                <a:effectLst/>
              </a:rPr>
              <a:t> </a:t>
            </a:r>
          </a:p>
          <a:p>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Estudio del Consorcio MERITS-LT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Prospectivo, que evalúa, en USA, la efectividad TARE Vs TACE en </a:t>
            </a:r>
            <a:r>
              <a:rPr lang="es-ES" sz="1200" kern="1200" dirty="0" err="1">
                <a:solidFill>
                  <a:schemeClr val="tx1"/>
                </a:solidFill>
                <a:effectLst/>
                <a:latin typeface="+mn-lt"/>
                <a:ea typeface="+mn-ea"/>
                <a:cs typeface="+mn-cs"/>
              </a:rPr>
              <a:t>Downstaging</a:t>
            </a: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Logran eficacia del DS del 80% con ambos, y una supervivencia </a:t>
            </a:r>
            <a:r>
              <a:rPr lang="es-ES" sz="1200" kern="1200" dirty="0" err="1">
                <a:solidFill>
                  <a:schemeClr val="tx1"/>
                </a:solidFill>
                <a:effectLst/>
                <a:latin typeface="+mn-lt"/>
                <a:ea typeface="+mn-ea"/>
                <a:cs typeface="+mn-cs"/>
              </a:rPr>
              <a:t>posTH</a:t>
            </a:r>
            <a:r>
              <a:rPr lang="es-ES" sz="1200" kern="1200" dirty="0">
                <a:solidFill>
                  <a:schemeClr val="tx1"/>
                </a:solidFill>
                <a:effectLst/>
                <a:latin typeface="+mn-lt"/>
                <a:ea typeface="+mn-ea"/>
                <a:cs typeface="+mn-cs"/>
              </a:rPr>
              <a:t> a 2 años del 95%</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err="1">
                <a:solidFill>
                  <a:schemeClr val="tx1"/>
                </a:solidFill>
                <a:effectLst/>
                <a:latin typeface="+mn-lt"/>
                <a:ea typeface="+mn-ea"/>
                <a:cs typeface="+mn-cs"/>
              </a:rPr>
              <a:t>When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comparing</a:t>
            </a:r>
            <a:r>
              <a:rPr lang="es-ES" sz="1200" kern="1200" dirty="0">
                <a:solidFill>
                  <a:schemeClr val="tx1"/>
                </a:solidFill>
                <a:effectLst/>
                <a:latin typeface="+mn-lt"/>
                <a:ea typeface="+mn-ea"/>
                <a:cs typeface="+mn-cs"/>
              </a:rPr>
              <a:t> TACE and Y-90 as </a:t>
            </a:r>
            <a:r>
              <a:rPr lang="es-ES" sz="1200" kern="1200" dirty="0" err="1">
                <a:solidFill>
                  <a:schemeClr val="tx1"/>
                </a:solidFill>
                <a:effectLst/>
                <a:latin typeface="+mn-lt"/>
                <a:ea typeface="+mn-ea"/>
                <a:cs typeface="+mn-cs"/>
              </a:rPr>
              <a:t>initial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down-staging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statistically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significant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differences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were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observed</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probability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a:t>
            </a:r>
            <a:r>
              <a:rPr lang="es-ES" sz="1200" kern="1200" dirty="0">
                <a:solidFill>
                  <a:schemeClr val="tx1"/>
                </a:solidFill>
                <a:effectLst/>
                <a:latin typeface="+mn-lt"/>
                <a:ea typeface="+mn-ea"/>
                <a:cs typeface="+mn-cs"/>
              </a:rPr>
              <a:t> time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successful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down-staging</a:t>
            </a:r>
            <a:r>
              <a:rPr lang="es-ES" sz="1200" kern="1200" dirty="0">
                <a:solidFill>
                  <a:schemeClr val="tx1"/>
                </a:solidFill>
                <a:effectLst/>
                <a:latin typeface="+mn-lt"/>
                <a:ea typeface="+mn-ea"/>
                <a:cs typeface="+mn-cs"/>
              </a:rPr>
              <a:t> (Table 3 and Figure 2). </a:t>
            </a:r>
            <a:r>
              <a:rPr lang="es-ES" sz="1200" kern="1200" dirty="0" err="1">
                <a:solidFill>
                  <a:schemeClr val="tx1"/>
                </a:solidFill>
                <a:effectLst/>
                <a:latin typeface="+mn-lt"/>
                <a:ea typeface="+mn-ea"/>
                <a:cs typeface="+mn-cs"/>
              </a:rPr>
              <a:t>Additionally</a:t>
            </a:r>
            <a:r>
              <a:rPr lang="es-ES" sz="1200" kern="1200" dirty="0">
                <a:solidFill>
                  <a:schemeClr val="tx1"/>
                </a:solidFill>
                <a:effectLst/>
                <a:latin typeface="+mn-lt"/>
                <a:ea typeface="+mn-ea"/>
                <a:cs typeface="+mn-cs"/>
              </a:rPr>
              <a:t>, pre-</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number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lesions</a:t>
            </a:r>
            <a:r>
              <a:rPr lang="es-ES" sz="1200" kern="1200" dirty="0">
                <a:solidFill>
                  <a:schemeClr val="tx1"/>
                </a:solidFill>
                <a:effectLst/>
                <a:latin typeface="+mn-lt"/>
                <a:ea typeface="+mn-ea"/>
                <a:cs typeface="+mn-cs"/>
              </a:rPr>
              <a:t>, MELD score, </a:t>
            </a:r>
            <a:r>
              <a:rPr lang="es-ES" sz="1200" kern="1200" dirty="0" err="1">
                <a:solidFill>
                  <a:schemeClr val="tx1"/>
                </a:solidFill>
                <a:effectLst/>
                <a:latin typeface="+mn-lt"/>
                <a:ea typeface="+mn-ea"/>
                <a:cs typeface="+mn-cs"/>
              </a:rPr>
              <a:t>Child’s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class</a:t>
            </a:r>
            <a:r>
              <a:rPr lang="es-ES" sz="1200" kern="1200" dirty="0">
                <a:solidFill>
                  <a:schemeClr val="tx1"/>
                </a:solidFill>
                <a:effectLst/>
                <a:latin typeface="+mn-lt"/>
                <a:ea typeface="+mn-ea"/>
                <a:cs typeface="+mn-cs"/>
              </a:rPr>
              <a:t>, AFP, AFP-L3%, des-gamma </a:t>
            </a:r>
            <a:r>
              <a:rPr lang="es-ES" sz="1200" kern="1200" dirty="0" err="1">
                <a:solidFill>
                  <a:schemeClr val="tx1"/>
                </a:solidFill>
                <a:effectLst/>
                <a:latin typeface="+mn-lt"/>
                <a:ea typeface="+mn-ea"/>
                <a:cs typeface="+mn-cs"/>
              </a:rPr>
              <a:t>carboxyprothrombin</a:t>
            </a:r>
            <a:r>
              <a:rPr lang="es-ES" sz="1200" kern="1200" dirty="0">
                <a:solidFill>
                  <a:schemeClr val="tx1"/>
                </a:solidFill>
                <a:effectLst/>
                <a:latin typeface="+mn-lt"/>
                <a:ea typeface="+mn-ea"/>
                <a:cs typeface="+mn-cs"/>
              </a:rPr>
              <a:t> (DCP), and </a:t>
            </a:r>
            <a:r>
              <a:rPr lang="es-ES" sz="1200" kern="1200" dirty="0" err="1">
                <a:solidFill>
                  <a:schemeClr val="tx1"/>
                </a:solidFill>
                <a:effectLst/>
                <a:latin typeface="+mn-lt"/>
                <a:ea typeface="+mn-ea"/>
                <a:cs typeface="+mn-cs"/>
              </a:rPr>
              <a:t>neutrophil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lymphocyte</a:t>
            </a:r>
            <a:r>
              <a:rPr lang="es-ES" sz="1200" kern="1200" dirty="0">
                <a:solidFill>
                  <a:schemeClr val="tx1"/>
                </a:solidFill>
                <a:effectLst/>
                <a:latin typeface="+mn-lt"/>
                <a:ea typeface="+mn-ea"/>
                <a:cs typeface="+mn-cs"/>
              </a:rPr>
              <a:t> ratio (NLR) </a:t>
            </a:r>
            <a:r>
              <a:rPr lang="es-ES" sz="1200" kern="1200" dirty="0" err="1">
                <a:solidFill>
                  <a:schemeClr val="tx1"/>
                </a:solidFill>
                <a:effectLst/>
                <a:latin typeface="+mn-lt"/>
                <a:ea typeface="+mn-ea"/>
                <a:cs typeface="+mn-cs"/>
              </a:rPr>
              <a:t>were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significant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predictors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successful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down-staging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number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LRT </a:t>
            </a:r>
            <a:r>
              <a:rPr lang="es-ES" sz="1200" kern="1200" dirty="0" err="1">
                <a:solidFill>
                  <a:schemeClr val="tx1"/>
                </a:solidFill>
                <a:effectLst/>
                <a:latin typeface="+mn-lt"/>
                <a:ea typeface="+mn-ea"/>
                <a:cs typeface="+mn-cs"/>
              </a:rPr>
              <a:t>received</a:t>
            </a:r>
            <a:r>
              <a:rPr lang="es-E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err="1">
                <a:solidFill>
                  <a:schemeClr val="tx1"/>
                </a:solidFill>
                <a:effectLst/>
                <a:latin typeface="+mn-lt"/>
                <a:ea typeface="+mn-ea"/>
                <a:cs typeface="+mn-cs"/>
              </a:rPr>
              <a:t>Limitations</a:t>
            </a:r>
            <a:r>
              <a:rPr lang="es-ES" sz="1200" kern="1200" dirty="0">
                <a:solidFill>
                  <a:schemeClr val="tx1"/>
                </a:solidFill>
                <a:effectLst/>
                <a:latin typeface="+mn-lt"/>
                <a:ea typeface="+mn-ea"/>
                <a:cs typeface="+mn-cs"/>
              </a:rPr>
              <a:t>  Short post-LT </a:t>
            </a:r>
            <a:r>
              <a:rPr lang="es-ES" sz="1200" kern="1200" dirty="0" err="1">
                <a:solidFill>
                  <a:schemeClr val="tx1"/>
                </a:solidFill>
                <a:effectLst/>
                <a:latin typeface="+mn-lt"/>
                <a:ea typeface="+mn-ea"/>
                <a:cs typeface="+mn-cs"/>
              </a:rPr>
              <a:t>follow</a:t>
            </a:r>
            <a:r>
              <a:rPr lang="es-ES" sz="1200" kern="1200" dirty="0">
                <a:solidFill>
                  <a:schemeClr val="tx1"/>
                </a:solidFill>
                <a:effectLst/>
                <a:latin typeface="+mn-lt"/>
                <a:ea typeface="+mn-ea"/>
                <a:cs typeface="+mn-cs"/>
              </a:rPr>
              <a:t>-up in a </a:t>
            </a:r>
            <a:r>
              <a:rPr lang="es-ES" sz="1200" kern="1200" dirty="0" err="1">
                <a:solidFill>
                  <a:schemeClr val="tx1"/>
                </a:solidFill>
                <a:effectLst/>
                <a:latin typeface="+mn-lt"/>
                <a:ea typeface="+mn-ea"/>
                <a:cs typeface="+mn-cs"/>
              </a:rPr>
              <a:t>relatively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small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sample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LT </a:t>
            </a:r>
            <a:r>
              <a:rPr lang="es-ES" sz="1200" kern="1200" dirty="0" err="1">
                <a:solidFill>
                  <a:schemeClr val="tx1"/>
                </a:solidFill>
                <a:effectLst/>
                <a:latin typeface="+mn-lt"/>
                <a:ea typeface="+mn-ea"/>
                <a:cs typeface="+mn-cs"/>
              </a:rPr>
              <a:t>recipients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possibility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referral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bias</a:t>
            </a:r>
            <a:r>
              <a:rPr lang="es-E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Impact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validates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feasibility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down-staging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broad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scale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under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current</a:t>
            </a:r>
            <a:r>
              <a:rPr lang="es-ES" sz="1200" kern="1200" dirty="0">
                <a:solidFill>
                  <a:schemeClr val="tx1"/>
                </a:solidFill>
                <a:effectLst/>
                <a:latin typeface="+mn-lt"/>
                <a:ea typeface="+mn-ea"/>
                <a:cs typeface="+mn-cs"/>
              </a:rPr>
              <a:t> UNOS-DS </a:t>
            </a:r>
            <a:r>
              <a:rPr lang="es-ES" sz="1200" kern="1200" dirty="0" err="1">
                <a:solidFill>
                  <a:schemeClr val="tx1"/>
                </a:solidFill>
                <a:effectLst/>
                <a:latin typeface="+mn-lt"/>
                <a:ea typeface="+mn-ea"/>
                <a:cs typeface="+mn-cs"/>
              </a:rPr>
              <a:t>guidelines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61CE3F17-707C-99FB-AC88-E6921BA328AB}"/>
              </a:ext>
            </a:extLst>
          </p:cNvPr>
          <p:cNvSpPr>
            <a:spLocks noGrp="1"/>
          </p:cNvSpPr>
          <p:nvPr>
            <p:ph type="sldNum" sz="quarter" idx="5"/>
          </p:nvPr>
        </p:nvSpPr>
        <p:spPr/>
        <p:txBody>
          <a:bodyPr/>
          <a:lstStyle/>
          <a:p>
            <a:fld id="{59781D08-5BBB-BC41-BDCB-272F81AC8A4F}" type="slidenum">
              <a:rPr lang="es-ES" smtClean="0"/>
              <a:t>33</a:t>
            </a:fld>
            <a:endParaRPr lang="es-ES"/>
          </a:p>
        </p:txBody>
      </p:sp>
    </p:spTree>
    <p:extLst>
      <p:ext uri="{BB962C8B-B14F-4D97-AF65-F5344CB8AC3E}">
        <p14:creationId xmlns:p14="http://schemas.microsoft.com/office/powerpoint/2010/main" val="85988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D6B03-D9D9-DB5A-88CA-229A9BB6AA3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3037B7-16A6-F8B6-B851-903F2A61BBB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7393743-9B98-EF23-B165-63A4843F8C24}"/>
              </a:ext>
            </a:extLst>
          </p:cNvPr>
          <p:cNvSpPr>
            <a:spLocks noGrp="1"/>
          </p:cNvSpPr>
          <p:nvPr>
            <p:ph type="body" idx="1"/>
          </p:nvPr>
        </p:nvSpPr>
        <p:spPr/>
        <p:txBody>
          <a:bodyPr/>
          <a:lstStyle/>
          <a:p>
            <a:pPr lvl="0" rtl="0"/>
            <a:r>
              <a:rPr lang="es-ES" dirty="0"/>
              <a:t>El criterio de entrada, la carga tumoral con la que se plantea el DS ha quedado acotada por la AASLD. </a:t>
            </a:r>
          </a:p>
          <a:p>
            <a:pPr lvl="0" rtl="0"/>
            <a:r>
              <a:rPr lang="es-ES" dirty="0" err="1"/>
              <a:t>Definiendola</a:t>
            </a:r>
            <a:r>
              <a:rPr lang="es-ES" dirty="0"/>
              <a:t> a partir del </a:t>
            </a:r>
            <a:r>
              <a:rPr lang="es-ES" dirty="0" err="1"/>
              <a:t>nº</a:t>
            </a:r>
            <a:r>
              <a:rPr lang="es-ES" dirty="0"/>
              <a:t> de  lesiones focales y el diámetro de la mayor o el diámetro sumario de todas ellas. </a:t>
            </a:r>
          </a:p>
          <a:p>
            <a:pPr lvl="0" rtl="0"/>
            <a:endParaRPr lang="es-ES" dirty="0"/>
          </a:p>
          <a:p>
            <a:pPr lvl="0" rtl="0"/>
            <a:r>
              <a:rPr lang="es-ES" dirty="0"/>
              <a:t>De igual manera ha definido la EFECTIVIDAD de los procedimientos de DS , o el FRACASO DEL MISMO, </a:t>
            </a:r>
          </a:p>
          <a:p>
            <a:pPr lvl="0" rtl="0"/>
            <a:r>
              <a:rPr lang="es-ES" dirty="0"/>
              <a:t>Y la conducta a seguir una vez logrado el DS, en cuanto tiempo de espera (colchón de seguridad) y priorización en la lista global</a:t>
            </a:r>
          </a:p>
          <a:p>
            <a:endParaRPr lang="es-ES" dirty="0"/>
          </a:p>
          <a:p>
            <a:r>
              <a:rPr lang="es-ES" dirty="0" err="1"/>
              <a:t>Mazzaferro</a:t>
            </a:r>
            <a:r>
              <a:rPr lang="es-ES" dirty="0"/>
              <a:t> V, </a:t>
            </a:r>
            <a:r>
              <a:rPr lang="es-ES" dirty="0" err="1"/>
              <a:t>Sposito</a:t>
            </a:r>
            <a:r>
              <a:rPr lang="es-ES" dirty="0"/>
              <a:t> C, Zhou J, Pinna AD, De </a:t>
            </a:r>
            <a:r>
              <a:rPr lang="es-ES" dirty="0" err="1"/>
              <a:t>Carlis</a:t>
            </a:r>
            <a:r>
              <a:rPr lang="es-ES" dirty="0"/>
              <a:t> L, Fan J, </a:t>
            </a:r>
            <a:r>
              <a:rPr lang="es-ES" dirty="0" err="1"/>
              <a:t>Cescon</a:t>
            </a:r>
            <a:r>
              <a:rPr lang="es-ES" dirty="0"/>
              <a:t> M, Di Sandro S, Yi-feng H, </a:t>
            </a:r>
            <a:r>
              <a:rPr lang="es-ES" dirty="0" err="1"/>
              <a:t>Lauterio</a:t>
            </a:r>
            <a:r>
              <a:rPr lang="es-ES" dirty="0"/>
              <a:t> A, </a:t>
            </a:r>
            <a:r>
              <a:rPr lang="es-ES" dirty="0" err="1"/>
              <a:t>Bongini</a:t>
            </a:r>
            <a:r>
              <a:rPr lang="es-ES" dirty="0"/>
              <a:t> M, </a:t>
            </a:r>
            <a:r>
              <a:rPr lang="es-ES" dirty="0" err="1"/>
              <a:t>Cucchetti</a:t>
            </a:r>
            <a:r>
              <a:rPr lang="es-ES" dirty="0"/>
              <a:t> A, </a:t>
            </a:r>
            <a:r>
              <a:rPr lang="es-ES" dirty="0" err="1"/>
              <a:t>Metroticket</a:t>
            </a:r>
            <a:r>
              <a:rPr lang="es-ES" dirty="0"/>
              <a:t> 2.0 </a:t>
            </a:r>
            <a:r>
              <a:rPr lang="es-ES" dirty="0" err="1"/>
              <a:t>Model</a:t>
            </a:r>
            <a:r>
              <a:rPr lang="es-ES" dirty="0"/>
              <a:t> </a:t>
            </a:r>
            <a:r>
              <a:rPr lang="es-ES" dirty="0" err="1"/>
              <a:t>for</a:t>
            </a:r>
            <a:r>
              <a:rPr lang="es-ES" dirty="0"/>
              <a:t> </a:t>
            </a:r>
            <a:r>
              <a:rPr lang="es-ES" dirty="0" err="1"/>
              <a:t>Analysis</a:t>
            </a:r>
            <a:r>
              <a:rPr lang="es-ES" dirty="0"/>
              <a:t> </a:t>
            </a:r>
            <a:r>
              <a:rPr lang="es-ES" dirty="0" err="1"/>
              <a:t>of</a:t>
            </a:r>
            <a:r>
              <a:rPr lang="es-ES" dirty="0"/>
              <a:t> </a:t>
            </a:r>
            <a:r>
              <a:rPr lang="es-ES" dirty="0" err="1"/>
              <a:t>Competing</a:t>
            </a:r>
            <a:r>
              <a:rPr lang="es-ES" dirty="0"/>
              <a:t> </a:t>
            </a:r>
            <a:r>
              <a:rPr lang="es-ES" dirty="0" err="1"/>
              <a:t>Risks</a:t>
            </a:r>
            <a:r>
              <a:rPr lang="es-ES" dirty="0"/>
              <a:t> </a:t>
            </a:r>
            <a:r>
              <a:rPr lang="es-ES" dirty="0" err="1"/>
              <a:t>of</a:t>
            </a:r>
            <a:r>
              <a:rPr lang="es-ES" dirty="0"/>
              <a:t> </a:t>
            </a:r>
            <a:r>
              <a:rPr lang="es-ES" dirty="0" err="1"/>
              <a:t>Death</a:t>
            </a:r>
            <a:r>
              <a:rPr lang="es-ES" dirty="0"/>
              <a:t> Following </a:t>
            </a:r>
            <a:r>
              <a:rPr lang="es-ES" dirty="0" err="1"/>
              <a:t>Liver</a:t>
            </a:r>
            <a:r>
              <a:rPr lang="es-ES" dirty="0"/>
              <a:t> </a:t>
            </a:r>
            <a:r>
              <a:rPr lang="es-ES" dirty="0" err="1"/>
              <a:t>Transplantation</a:t>
            </a:r>
            <a:r>
              <a:rPr lang="es-ES" dirty="0"/>
              <a:t> </a:t>
            </a:r>
            <a:r>
              <a:rPr lang="es-ES" dirty="0" err="1"/>
              <a:t>for</a:t>
            </a:r>
            <a:r>
              <a:rPr lang="es-ES" dirty="0"/>
              <a:t> </a:t>
            </a:r>
            <a:r>
              <a:rPr lang="es-ES" dirty="0" err="1"/>
              <a:t>Hepatocellular</a:t>
            </a:r>
            <a:r>
              <a:rPr lang="es-ES" dirty="0"/>
              <a:t> Carcinoma, </a:t>
            </a:r>
            <a:r>
              <a:rPr lang="es-ES" dirty="0" err="1"/>
              <a:t>Gastroenterology</a:t>
            </a:r>
            <a:r>
              <a:rPr lang="es-ES" dirty="0"/>
              <a:t> (2017), </a:t>
            </a:r>
            <a:r>
              <a:rPr lang="es-ES" dirty="0" err="1"/>
              <a:t>doi</a:t>
            </a:r>
            <a:r>
              <a:rPr lang="es-ES" dirty="0"/>
              <a:t>: 10.1053/j.gastro.2017.09.02</a:t>
            </a:r>
          </a:p>
        </p:txBody>
      </p:sp>
      <p:sp>
        <p:nvSpPr>
          <p:cNvPr id="4" name="Marcador de número de diapositiva 3">
            <a:extLst>
              <a:ext uri="{FF2B5EF4-FFF2-40B4-BE49-F238E27FC236}">
                <a16:creationId xmlns:a16="http://schemas.microsoft.com/office/drawing/2014/main" id="{F6AEC66E-377E-E3F2-BC7F-29840049F60B}"/>
              </a:ext>
            </a:extLst>
          </p:cNvPr>
          <p:cNvSpPr>
            <a:spLocks noGrp="1"/>
          </p:cNvSpPr>
          <p:nvPr>
            <p:ph type="sldNum" sz="quarter" idx="5"/>
          </p:nvPr>
        </p:nvSpPr>
        <p:spPr/>
        <p:txBody>
          <a:bodyPr/>
          <a:lstStyle/>
          <a:p>
            <a:fld id="{550A1B1A-D7EA-AC47-A94E-160D616A14C6}" type="slidenum">
              <a:rPr lang="es-ES" smtClean="0"/>
              <a:t>4</a:t>
            </a:fld>
            <a:endParaRPr lang="es-ES"/>
          </a:p>
        </p:txBody>
      </p:sp>
    </p:spTree>
    <p:extLst>
      <p:ext uri="{BB962C8B-B14F-4D97-AF65-F5344CB8AC3E}">
        <p14:creationId xmlns:p14="http://schemas.microsoft.com/office/powerpoint/2010/main" val="31267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A5A8-F85B-A000-FD93-254BAA53DC4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6665D4-A8E7-F784-9B08-89D1E45CA2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A476F13-F83B-D9B7-BFC7-447A4855ACF6}"/>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Experiencias previas : OK:  </a:t>
            </a:r>
            <a:r>
              <a:rPr lang="es-ES" sz="1200" kern="1200" dirty="0" err="1">
                <a:solidFill>
                  <a:schemeClr val="tx1"/>
                </a:solidFill>
                <a:effectLst/>
                <a:latin typeface="+mn-lt"/>
                <a:ea typeface="+mn-ea"/>
                <a:cs typeface="+mn-cs"/>
              </a:rPr>
              <a:t>ref</a:t>
            </a:r>
            <a:r>
              <a:rPr lang="es-ES" sz="1200" kern="1200" dirty="0">
                <a:solidFill>
                  <a:schemeClr val="tx1"/>
                </a:solidFill>
                <a:effectLst/>
                <a:latin typeface="+mn-lt"/>
                <a:ea typeface="+mn-ea"/>
                <a:cs typeface="+mn-cs"/>
              </a:rPr>
              <a:t> 15: similar TACE y Y-90 </a:t>
            </a: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Frenette</a:t>
            </a:r>
            <a:r>
              <a:rPr lang="es-ES" sz="1200" kern="1200" dirty="0">
                <a:solidFill>
                  <a:schemeClr val="tx1"/>
                </a:solidFill>
                <a:effectLst/>
                <a:latin typeface="+mn-lt"/>
                <a:ea typeface="+mn-ea"/>
                <a:cs typeface="+mn-cs"/>
              </a:rPr>
              <a:t> C, </a:t>
            </a:r>
            <a:r>
              <a:rPr lang="es-ES" sz="1200" kern="1200" dirty="0" err="1">
                <a:solidFill>
                  <a:schemeClr val="tx1"/>
                </a:solidFill>
                <a:effectLst/>
                <a:latin typeface="+mn-lt"/>
                <a:ea typeface="+mn-ea"/>
                <a:cs typeface="+mn-cs"/>
              </a:rPr>
              <a:t>Tabrizian</a:t>
            </a:r>
            <a:r>
              <a:rPr lang="es-ES" sz="1200" kern="1200" dirty="0">
                <a:solidFill>
                  <a:schemeClr val="tx1"/>
                </a:solidFill>
                <a:effectLst/>
                <a:latin typeface="+mn-lt"/>
                <a:ea typeface="+mn-ea"/>
                <a:cs typeface="+mn-cs"/>
              </a:rPr>
              <a:t> P, </a:t>
            </a:r>
            <a:r>
              <a:rPr lang="es-ES" sz="1200" kern="1200" dirty="0" err="1">
                <a:solidFill>
                  <a:schemeClr val="tx1"/>
                </a:solidFill>
                <a:effectLst/>
                <a:latin typeface="+mn-lt"/>
                <a:ea typeface="+mn-ea"/>
                <a:cs typeface="+mn-cs"/>
              </a:rPr>
              <a:t>Hoteit</a:t>
            </a:r>
            <a:r>
              <a:rPr lang="es-ES" sz="1200" kern="1200" dirty="0">
                <a:solidFill>
                  <a:schemeClr val="tx1"/>
                </a:solidFill>
                <a:effectLst/>
                <a:latin typeface="+mn-lt"/>
                <a:ea typeface="+mn-ea"/>
                <a:cs typeface="+mn-cs"/>
              </a:rPr>
              <a:t> M, Guy J, </a:t>
            </a:r>
            <a:r>
              <a:rPr lang="es-ES" sz="1200" kern="1200" dirty="0" err="1">
                <a:solidFill>
                  <a:schemeClr val="tx1"/>
                </a:solidFill>
                <a:effectLst/>
                <a:latin typeface="+mn-lt"/>
                <a:ea typeface="+mn-ea"/>
                <a:cs typeface="+mn-cs"/>
              </a:rPr>
              <a:t>Parikh</a:t>
            </a:r>
            <a:r>
              <a:rPr lang="es-ES" sz="1200" kern="1200" dirty="0">
                <a:solidFill>
                  <a:schemeClr val="tx1"/>
                </a:solidFill>
                <a:effectLst/>
                <a:latin typeface="+mn-lt"/>
                <a:ea typeface="+mn-ea"/>
                <a:cs typeface="+mn-cs"/>
              </a:rPr>
              <a:t> N, et al. </a:t>
            </a:r>
            <a:r>
              <a:rPr lang="en-US" sz="1200" kern="1200" dirty="0">
                <a:solidFill>
                  <a:schemeClr val="tx1"/>
                </a:solidFill>
                <a:effectLst/>
                <a:latin typeface="+mn-lt"/>
                <a:ea typeface="+mn-ea"/>
                <a:cs typeface="+mn-cs"/>
              </a:rPr>
              <a:t>Downstaging outcomes for hepatocellular carcinoma: Results from the Multicenter Evaluation of Reduction in Tumor Size before Liver Transplantation (MERITS-LT) Consortium.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r>
              <a:rPr lang="es-ES" dirty="0">
                <a:effectLst/>
              </a:rPr>
              <a:t> </a:t>
            </a:r>
          </a:p>
          <a:p>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Estudio del Consorcio MERITS-LT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Prospectivo, que evalúa, en USA, la efectividad TARE Vs TACE en </a:t>
            </a:r>
            <a:r>
              <a:rPr lang="es-ES" sz="1200" kern="1200" dirty="0" err="1">
                <a:solidFill>
                  <a:schemeClr val="tx1"/>
                </a:solidFill>
                <a:effectLst/>
                <a:latin typeface="+mn-lt"/>
                <a:ea typeface="+mn-ea"/>
                <a:cs typeface="+mn-cs"/>
              </a:rPr>
              <a:t>Downstaging</a:t>
            </a: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Logran eficacia del DS del 80% con ambos, y una supervivencia </a:t>
            </a:r>
            <a:r>
              <a:rPr lang="es-ES" sz="1200" kern="1200" dirty="0" err="1">
                <a:solidFill>
                  <a:schemeClr val="tx1"/>
                </a:solidFill>
                <a:effectLst/>
                <a:latin typeface="+mn-lt"/>
                <a:ea typeface="+mn-ea"/>
                <a:cs typeface="+mn-cs"/>
              </a:rPr>
              <a:t>posTH</a:t>
            </a:r>
            <a:r>
              <a:rPr lang="es-ES" sz="1200" kern="1200" dirty="0">
                <a:solidFill>
                  <a:schemeClr val="tx1"/>
                </a:solidFill>
                <a:effectLst/>
                <a:latin typeface="+mn-lt"/>
                <a:ea typeface="+mn-ea"/>
                <a:cs typeface="+mn-cs"/>
              </a:rPr>
              <a:t> a 2 años del 95%</a:t>
            </a:r>
          </a:p>
          <a:p>
            <a:endParaRPr lang="es-ES" dirty="0"/>
          </a:p>
        </p:txBody>
      </p:sp>
      <p:sp>
        <p:nvSpPr>
          <p:cNvPr id="4" name="Marcador de número de diapositiva 3">
            <a:extLst>
              <a:ext uri="{FF2B5EF4-FFF2-40B4-BE49-F238E27FC236}">
                <a16:creationId xmlns:a16="http://schemas.microsoft.com/office/drawing/2014/main" id="{0F1CF2B7-D1CC-D47B-66EF-37728A757987}"/>
              </a:ext>
            </a:extLst>
          </p:cNvPr>
          <p:cNvSpPr>
            <a:spLocks noGrp="1"/>
          </p:cNvSpPr>
          <p:nvPr>
            <p:ph type="sldNum" sz="quarter" idx="5"/>
          </p:nvPr>
        </p:nvSpPr>
        <p:spPr/>
        <p:txBody>
          <a:bodyPr/>
          <a:lstStyle/>
          <a:p>
            <a:fld id="{550A1B1A-D7EA-AC47-A94E-160D616A14C6}" type="slidenum">
              <a:rPr lang="es-ES" smtClean="0"/>
              <a:t>5</a:t>
            </a:fld>
            <a:endParaRPr lang="es-ES"/>
          </a:p>
        </p:txBody>
      </p:sp>
    </p:spTree>
    <p:extLst>
      <p:ext uri="{BB962C8B-B14F-4D97-AF65-F5344CB8AC3E}">
        <p14:creationId xmlns:p14="http://schemas.microsoft.com/office/powerpoint/2010/main" val="57539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46548-695E-2EA8-AE47-F72605A7B80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7C4565E-2027-C9D4-D7CC-C9FA64DB98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CB4D772-4E25-2743-273B-CF45B9AB43E5}"/>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Experiencias previas : OK:  </a:t>
            </a:r>
            <a:r>
              <a:rPr lang="es-ES" sz="1200" kern="1200" dirty="0" err="1">
                <a:solidFill>
                  <a:schemeClr val="tx1"/>
                </a:solidFill>
                <a:effectLst/>
                <a:latin typeface="+mn-lt"/>
                <a:ea typeface="+mn-ea"/>
                <a:cs typeface="+mn-cs"/>
              </a:rPr>
              <a:t>ref</a:t>
            </a:r>
            <a:r>
              <a:rPr lang="es-ES" sz="1200" kern="1200" dirty="0">
                <a:solidFill>
                  <a:schemeClr val="tx1"/>
                </a:solidFill>
                <a:effectLst/>
                <a:latin typeface="+mn-lt"/>
                <a:ea typeface="+mn-ea"/>
                <a:cs typeface="+mn-cs"/>
              </a:rPr>
              <a:t> 15: similar TACE y Y-90 </a:t>
            </a: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Frenette</a:t>
            </a:r>
            <a:r>
              <a:rPr lang="es-ES" sz="1200" kern="1200" dirty="0">
                <a:solidFill>
                  <a:schemeClr val="tx1"/>
                </a:solidFill>
                <a:effectLst/>
                <a:latin typeface="+mn-lt"/>
                <a:ea typeface="+mn-ea"/>
                <a:cs typeface="+mn-cs"/>
              </a:rPr>
              <a:t> C, </a:t>
            </a:r>
            <a:r>
              <a:rPr lang="es-ES" sz="1200" kern="1200" dirty="0" err="1">
                <a:solidFill>
                  <a:schemeClr val="tx1"/>
                </a:solidFill>
                <a:effectLst/>
                <a:latin typeface="+mn-lt"/>
                <a:ea typeface="+mn-ea"/>
                <a:cs typeface="+mn-cs"/>
              </a:rPr>
              <a:t>Tabrizian</a:t>
            </a:r>
            <a:r>
              <a:rPr lang="es-ES" sz="1200" kern="1200" dirty="0">
                <a:solidFill>
                  <a:schemeClr val="tx1"/>
                </a:solidFill>
                <a:effectLst/>
                <a:latin typeface="+mn-lt"/>
                <a:ea typeface="+mn-ea"/>
                <a:cs typeface="+mn-cs"/>
              </a:rPr>
              <a:t> P, </a:t>
            </a:r>
            <a:r>
              <a:rPr lang="es-ES" sz="1200" kern="1200" dirty="0" err="1">
                <a:solidFill>
                  <a:schemeClr val="tx1"/>
                </a:solidFill>
                <a:effectLst/>
                <a:latin typeface="+mn-lt"/>
                <a:ea typeface="+mn-ea"/>
                <a:cs typeface="+mn-cs"/>
              </a:rPr>
              <a:t>Hoteit</a:t>
            </a:r>
            <a:r>
              <a:rPr lang="es-ES" sz="1200" kern="1200" dirty="0">
                <a:solidFill>
                  <a:schemeClr val="tx1"/>
                </a:solidFill>
                <a:effectLst/>
                <a:latin typeface="+mn-lt"/>
                <a:ea typeface="+mn-ea"/>
                <a:cs typeface="+mn-cs"/>
              </a:rPr>
              <a:t> M, Guy J, </a:t>
            </a:r>
            <a:r>
              <a:rPr lang="es-ES" sz="1200" kern="1200" dirty="0" err="1">
                <a:solidFill>
                  <a:schemeClr val="tx1"/>
                </a:solidFill>
                <a:effectLst/>
                <a:latin typeface="+mn-lt"/>
                <a:ea typeface="+mn-ea"/>
                <a:cs typeface="+mn-cs"/>
              </a:rPr>
              <a:t>Parikh</a:t>
            </a:r>
            <a:r>
              <a:rPr lang="es-ES" sz="1200" kern="1200" dirty="0">
                <a:solidFill>
                  <a:schemeClr val="tx1"/>
                </a:solidFill>
                <a:effectLst/>
                <a:latin typeface="+mn-lt"/>
                <a:ea typeface="+mn-ea"/>
                <a:cs typeface="+mn-cs"/>
              </a:rPr>
              <a:t> N, et al. </a:t>
            </a:r>
            <a:r>
              <a:rPr lang="en-US" sz="1200" kern="1200" dirty="0">
                <a:solidFill>
                  <a:schemeClr val="tx1"/>
                </a:solidFill>
                <a:effectLst/>
                <a:latin typeface="+mn-lt"/>
                <a:ea typeface="+mn-ea"/>
                <a:cs typeface="+mn-cs"/>
              </a:rPr>
              <a:t>Downstaging outcomes for hepatocellular carcinoma: Results from the Multicenter Evaluation of Reduction in Tumor Size before Liver Transplantation (MERITS-LT) Consortium.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r>
              <a:rPr lang="es-ES" dirty="0">
                <a:effectLst/>
              </a:rPr>
              <a:t> </a:t>
            </a:r>
          </a:p>
          <a:p>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Mehta</a:t>
            </a:r>
            <a:r>
              <a:rPr lang="es-ES" sz="1200" kern="1200" dirty="0">
                <a:solidFill>
                  <a:schemeClr val="tx1"/>
                </a:solidFill>
                <a:effectLst/>
                <a:latin typeface="+mn-lt"/>
                <a:ea typeface="+mn-ea"/>
                <a:cs typeface="+mn-cs"/>
              </a:rPr>
              <a:t> N. </a:t>
            </a:r>
            <a:r>
              <a:rPr lang="es-ES" sz="1200" kern="1200" dirty="0" err="1">
                <a:solidFill>
                  <a:schemeClr val="tx1"/>
                </a:solidFill>
                <a:effectLst/>
                <a:latin typeface="+mn-lt"/>
                <a:ea typeface="+mn-ea"/>
                <a:cs typeface="+mn-cs"/>
              </a:rPr>
              <a:t>Gastroenterology</a:t>
            </a:r>
            <a:r>
              <a:rPr lang="es-ES" sz="1200" kern="1200" dirty="0">
                <a:solidFill>
                  <a:schemeClr val="tx1"/>
                </a:solidFill>
                <a:effectLst/>
                <a:latin typeface="+mn-lt"/>
                <a:ea typeface="+mn-ea"/>
                <a:cs typeface="+mn-cs"/>
              </a:rPr>
              <a:t>. 2021;161:1502–12.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Estudio del Consorcio MERITS-LT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Prospectivo, que evalúa, en USA, la efectividad TARE Vs TACE en </a:t>
            </a:r>
            <a:r>
              <a:rPr lang="es-ES" sz="1200" kern="1200" dirty="0" err="1">
                <a:solidFill>
                  <a:schemeClr val="tx1"/>
                </a:solidFill>
                <a:effectLst/>
                <a:latin typeface="+mn-lt"/>
                <a:ea typeface="+mn-ea"/>
                <a:cs typeface="+mn-cs"/>
              </a:rPr>
              <a:t>Downstaging</a:t>
            </a: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Logran eficacia del DS del 80% con ambos, y una supervivencia </a:t>
            </a:r>
            <a:r>
              <a:rPr lang="es-ES" sz="1200" kern="1200" dirty="0" err="1">
                <a:solidFill>
                  <a:schemeClr val="tx1"/>
                </a:solidFill>
                <a:effectLst/>
                <a:latin typeface="+mn-lt"/>
                <a:ea typeface="+mn-ea"/>
                <a:cs typeface="+mn-cs"/>
              </a:rPr>
              <a:t>posTH</a:t>
            </a:r>
            <a:r>
              <a:rPr lang="es-ES" sz="1200" kern="1200" dirty="0">
                <a:solidFill>
                  <a:schemeClr val="tx1"/>
                </a:solidFill>
                <a:effectLst/>
                <a:latin typeface="+mn-lt"/>
                <a:ea typeface="+mn-ea"/>
                <a:cs typeface="+mn-cs"/>
              </a:rPr>
              <a:t> a 2 años del 95%</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err="1">
                <a:solidFill>
                  <a:schemeClr val="tx1"/>
                </a:solidFill>
                <a:effectLst/>
                <a:latin typeface="+mn-lt"/>
                <a:ea typeface="+mn-ea"/>
                <a:cs typeface="+mn-cs"/>
              </a:rPr>
              <a:t>While</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phase</a:t>
            </a:r>
            <a:r>
              <a:rPr lang="es-ES" sz="1200" kern="1200" dirty="0">
                <a:solidFill>
                  <a:schemeClr val="tx1"/>
                </a:solidFill>
                <a:effectLst/>
                <a:latin typeface="+mn-lt"/>
                <a:ea typeface="+mn-ea"/>
                <a:cs typeface="+mn-cs"/>
              </a:rPr>
              <a:t> 3 </a:t>
            </a:r>
            <a:r>
              <a:rPr lang="es-ES" sz="1200" kern="1200" dirty="0" err="1">
                <a:solidFill>
                  <a:schemeClr val="tx1"/>
                </a:solidFill>
                <a:effectLst/>
                <a:latin typeface="+mn-lt"/>
                <a:ea typeface="+mn-ea"/>
                <a:cs typeface="+mn-cs"/>
              </a:rPr>
              <a:t>trials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directly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compared</a:t>
            </a:r>
            <a:r>
              <a:rPr lang="es-ES" sz="1200" kern="1200" dirty="0">
                <a:solidFill>
                  <a:schemeClr val="tx1"/>
                </a:solidFill>
                <a:effectLst/>
                <a:latin typeface="+mn-lt"/>
                <a:ea typeface="+mn-ea"/>
                <a:cs typeface="+mn-cs"/>
              </a:rPr>
              <a:t> TACE and TARE, TARE has emerged as </a:t>
            </a:r>
            <a:r>
              <a:rPr lang="es-ES" sz="1200" kern="1200" dirty="0" err="1">
                <a:solidFill>
                  <a:schemeClr val="tx1"/>
                </a:solidFill>
                <a:effectLst/>
                <a:latin typeface="+mn-lt"/>
                <a:ea typeface="+mn-ea"/>
                <a:cs typeface="+mn-cs"/>
              </a:rPr>
              <a:t>an</a:t>
            </a:r>
            <a:r>
              <a:rPr lang="es-ES" sz="1200" kern="1200" dirty="0">
                <a:solidFill>
                  <a:schemeClr val="tx1"/>
                </a:solidFill>
                <a:effectLst/>
                <a:latin typeface="+mn-lt"/>
                <a:ea typeface="+mn-ea"/>
                <a:cs typeface="+mn-cs"/>
              </a:rPr>
              <a:t> alternative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TACE in </a:t>
            </a:r>
            <a:r>
              <a:rPr lang="es-ES" sz="1200" kern="1200" dirty="0" err="1">
                <a:solidFill>
                  <a:schemeClr val="tx1"/>
                </a:solidFill>
                <a:effectLst/>
                <a:latin typeface="+mn-lt"/>
                <a:ea typeface="+mn-ea"/>
                <a:cs typeface="+mn-cs"/>
              </a:rPr>
              <a:t>patients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intermediate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stage</a:t>
            </a:r>
            <a:r>
              <a:rPr lang="es-ES" sz="1200" kern="1200" dirty="0">
                <a:solidFill>
                  <a:schemeClr val="tx1"/>
                </a:solidFill>
                <a:effectLst/>
                <a:latin typeface="+mn-lt"/>
                <a:ea typeface="+mn-ea"/>
                <a:cs typeface="+mn-cs"/>
              </a:rPr>
              <a:t> HCC </a:t>
            </a:r>
            <a:r>
              <a:rPr lang="es-ES" sz="1200" kern="1200" dirty="0" err="1">
                <a:solidFill>
                  <a:schemeClr val="tx1"/>
                </a:solidFill>
                <a:effectLst/>
                <a:latin typeface="+mn-lt"/>
                <a:ea typeface="+mn-ea"/>
                <a:cs typeface="+mn-cs"/>
              </a:rPr>
              <a:t>supported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evidence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phase</a:t>
            </a:r>
            <a:r>
              <a:rPr lang="es-ES" sz="1200" kern="1200" dirty="0">
                <a:solidFill>
                  <a:schemeClr val="tx1"/>
                </a:solidFill>
                <a:effectLst/>
                <a:latin typeface="+mn-lt"/>
                <a:ea typeface="+mn-ea"/>
                <a:cs typeface="+mn-cs"/>
              </a:rPr>
              <a:t> 2 </a:t>
            </a:r>
            <a:r>
              <a:rPr lang="es-ES" sz="1200" kern="1200" dirty="0" err="1">
                <a:solidFill>
                  <a:schemeClr val="tx1"/>
                </a:solidFill>
                <a:effectLst/>
                <a:latin typeface="+mn-lt"/>
                <a:ea typeface="+mn-ea"/>
                <a:cs typeface="+mn-cs"/>
              </a:rPr>
              <a:t>study</a:t>
            </a:r>
            <a:r>
              <a:rPr lang="es-ES" sz="1200" kern="1200" dirty="0">
                <a:solidFill>
                  <a:schemeClr val="tx1"/>
                </a:solidFill>
                <a:effectLst/>
                <a:latin typeface="+mn-lt"/>
                <a:ea typeface="+mn-ea"/>
                <a:cs typeface="+mn-cs"/>
              </a:rPr>
              <a:t>.[19,95] (Table 2)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States</a:t>
            </a:r>
            <a:r>
              <a:rPr lang="es-ES" sz="1200" kern="1200" dirty="0">
                <a:solidFill>
                  <a:schemeClr val="tx1"/>
                </a:solidFill>
                <a:effectLst/>
                <a:latin typeface="+mn-lt"/>
                <a:ea typeface="+mn-ea"/>
                <a:cs typeface="+mn-cs"/>
              </a:rPr>
              <a:t>, TARE, </a:t>
            </a:r>
            <a:r>
              <a:rPr lang="es-ES" sz="1200" kern="1200" dirty="0" err="1">
                <a:solidFill>
                  <a:schemeClr val="tx1"/>
                </a:solidFill>
                <a:effectLst/>
                <a:latin typeface="+mn-lt"/>
                <a:ea typeface="+mn-ea"/>
                <a:cs typeface="+mn-cs"/>
              </a:rPr>
              <a:t>particularly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using</a:t>
            </a:r>
            <a:r>
              <a:rPr lang="es-ES" sz="1200" kern="1200" dirty="0">
                <a:solidFill>
                  <a:schemeClr val="tx1"/>
                </a:solidFill>
                <a:effectLst/>
                <a:latin typeface="+mn-lt"/>
                <a:ea typeface="+mn-ea"/>
                <a:cs typeface="+mn-cs"/>
              </a:rPr>
              <a:t> a  radio-</a:t>
            </a:r>
            <a:r>
              <a:rPr lang="es-ES" sz="1200" kern="1200" dirty="0" err="1">
                <a:solidFill>
                  <a:schemeClr val="tx1"/>
                </a:solidFill>
                <a:effectLst/>
                <a:latin typeface="+mn-lt"/>
                <a:ea typeface="+mn-ea"/>
                <a:cs typeface="+mn-cs"/>
              </a:rPr>
              <a:t>segmentectomy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approach</a:t>
            </a:r>
            <a:r>
              <a:rPr lang="es-ES" sz="1200" kern="1200" dirty="0">
                <a:solidFill>
                  <a:schemeClr val="tx1"/>
                </a:solidFill>
                <a:effectLst/>
                <a:latin typeface="+mn-lt"/>
                <a:ea typeface="+mn-ea"/>
                <a:cs typeface="+mn-cs"/>
              </a:rPr>
              <a:t>, has </a:t>
            </a:r>
            <a:r>
              <a:rPr lang="es-ES" sz="1200" kern="1200" dirty="0" err="1">
                <a:solidFill>
                  <a:schemeClr val="tx1"/>
                </a:solidFill>
                <a:effectLst/>
                <a:latin typeface="+mn-lt"/>
                <a:ea typeface="+mn-ea"/>
                <a:cs typeface="+mn-cs"/>
              </a:rPr>
              <a:t>become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most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commonly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used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locoregional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therapy</a:t>
            </a:r>
            <a:r>
              <a:rPr lang="es-ES" sz="1200" kern="1200" dirty="0">
                <a:solidFill>
                  <a:schemeClr val="tx1"/>
                </a:solidFill>
                <a:effectLst/>
                <a:latin typeface="+mn-lt"/>
                <a:ea typeface="+mn-ea"/>
                <a:cs typeface="+mn-cs"/>
              </a:rPr>
              <a:t> in LT candidates.[96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err="1">
                <a:solidFill>
                  <a:schemeClr val="tx1"/>
                </a:solidFill>
                <a:effectLst/>
                <a:latin typeface="+mn-lt"/>
                <a:ea typeface="+mn-ea"/>
                <a:cs typeface="+mn-cs"/>
              </a:rPr>
              <a:t>This</a:t>
            </a:r>
            <a:r>
              <a:rPr lang="es-ES" sz="1200" kern="1200" dirty="0">
                <a:solidFill>
                  <a:schemeClr val="tx1"/>
                </a:solidFill>
                <a:effectLst/>
                <a:latin typeface="+mn-lt"/>
                <a:ea typeface="+mn-ea"/>
                <a:cs typeface="+mn-cs"/>
              </a:rPr>
              <a:t> shift </a:t>
            </a:r>
            <a:r>
              <a:rPr lang="es-ES" sz="1200" kern="1200" dirty="0" err="1">
                <a:solidFill>
                  <a:schemeClr val="tx1"/>
                </a:solidFill>
                <a:effectLst/>
                <a:latin typeface="+mn-lt"/>
                <a:ea typeface="+mn-ea"/>
                <a:cs typeface="+mn-cs"/>
              </a:rPr>
              <a:t>reflects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both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favorable  safety </a:t>
            </a:r>
            <a:r>
              <a:rPr lang="es-ES" sz="1200" kern="1200" dirty="0" err="1">
                <a:solidFill>
                  <a:schemeClr val="tx1"/>
                </a:solidFill>
                <a:effectLst/>
                <a:latin typeface="+mn-lt"/>
                <a:ea typeface="+mn-ea"/>
                <a:cs typeface="+mn-cs"/>
              </a:rPr>
              <a:t>profile</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growing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evidence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efficacy</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well-selected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patients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Combination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TARE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immunotherapy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shown</a:t>
            </a:r>
            <a:r>
              <a:rPr lang="es-ES" sz="1200" kern="1200" dirty="0">
                <a:solidFill>
                  <a:schemeClr val="tx1"/>
                </a:solidFill>
                <a:effectLst/>
                <a:latin typeface="+mn-lt"/>
                <a:ea typeface="+mn-ea"/>
                <a:cs typeface="+mn-cs"/>
              </a:rPr>
              <a:t> a favorable safety </a:t>
            </a:r>
            <a:r>
              <a:rPr lang="es-ES" sz="1200" kern="1200" dirty="0" err="1">
                <a:solidFill>
                  <a:schemeClr val="tx1"/>
                </a:solidFill>
                <a:effectLst/>
                <a:latin typeface="+mn-lt"/>
                <a:ea typeface="+mn-ea"/>
                <a:cs typeface="+mn-cs"/>
              </a:rPr>
              <a:t>profile</a:t>
            </a:r>
            <a:r>
              <a:rPr lang="es-ES" sz="1200" kern="1200" dirty="0">
                <a:solidFill>
                  <a:schemeClr val="tx1"/>
                </a:solidFill>
                <a:effectLst/>
                <a:latin typeface="+mn-lt"/>
                <a:ea typeface="+mn-ea"/>
                <a:cs typeface="+mn-cs"/>
              </a:rPr>
              <a:t>  [97], </a:t>
            </a:r>
            <a:r>
              <a:rPr lang="es-ES" sz="1200" kern="1200" dirty="0" err="1">
                <a:solidFill>
                  <a:schemeClr val="tx1"/>
                </a:solidFill>
                <a:effectLst/>
                <a:latin typeface="+mn-lt"/>
                <a:ea typeface="+mn-ea"/>
                <a:cs typeface="+mn-cs"/>
              </a:rPr>
              <a:t>whether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tested</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neoadjuvant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setting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LT (atezolizumab and  bevacizumab in </a:t>
            </a:r>
            <a:r>
              <a:rPr lang="es-ES" sz="1200" kern="1200" dirty="0" err="1">
                <a:solidFill>
                  <a:schemeClr val="tx1"/>
                </a:solidFill>
                <a:effectLst/>
                <a:latin typeface="+mn-lt"/>
                <a:ea typeface="+mn-ea"/>
                <a:cs typeface="+mn-cs"/>
              </a:rPr>
              <a:t>combination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TARE, NCT07059494) </a:t>
            </a:r>
            <a:r>
              <a:rPr lang="es-ES" sz="1200" kern="1200" dirty="0" err="1">
                <a:solidFill>
                  <a:schemeClr val="tx1"/>
                </a:solidFill>
                <a:effectLst/>
                <a:latin typeface="+mn-lt"/>
                <a:ea typeface="+mn-ea"/>
                <a:cs typeface="+mn-cs"/>
              </a:rPr>
              <a:t>or</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primary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tretatment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intermediate</a:t>
            </a:r>
            <a:r>
              <a:rPr lang="es-ES" sz="1200" kern="1200" dirty="0">
                <a:solidFill>
                  <a:schemeClr val="tx1"/>
                </a:solidFill>
                <a:effectLst/>
                <a:latin typeface="+mn-lt"/>
                <a:ea typeface="+mn-ea"/>
                <a:cs typeface="+mn-cs"/>
              </a:rPr>
              <a:t> HCC (EMERALD-Y90 [NCT06040099]: </a:t>
            </a:r>
            <a:r>
              <a:rPr lang="es-ES" sz="1200" kern="1200" dirty="0" err="1">
                <a:solidFill>
                  <a:schemeClr val="tx1"/>
                </a:solidFill>
                <a:effectLst/>
                <a:latin typeface="+mn-lt"/>
                <a:ea typeface="+mn-ea"/>
                <a:cs typeface="+mn-cs"/>
              </a:rPr>
              <a:t>durvalumab</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bevecizumab</a:t>
            </a:r>
            <a:r>
              <a:rPr lang="es-ES" sz="1200" kern="1200" dirty="0">
                <a:solidFill>
                  <a:schemeClr val="tx1"/>
                </a:solidFill>
                <a:effectLst/>
                <a:latin typeface="+mn-lt"/>
                <a:ea typeface="+mn-ea"/>
                <a:cs typeface="+mn-cs"/>
              </a:rPr>
              <a:t> after TARE; and ROWAN [NCT05063565]: </a:t>
            </a:r>
            <a:r>
              <a:rPr lang="es-ES" sz="1200" kern="1200" dirty="0" err="1">
                <a:solidFill>
                  <a:schemeClr val="tx1"/>
                </a:solidFill>
                <a:effectLst/>
                <a:latin typeface="+mn-lt"/>
                <a:ea typeface="+mn-ea"/>
                <a:cs typeface="+mn-cs"/>
              </a:rPr>
              <a:t>durvalumab</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tremelimumab</a:t>
            </a:r>
            <a:r>
              <a:rPr lang="es-ES" sz="1200" kern="1200" dirty="0">
                <a:solidFill>
                  <a:schemeClr val="tx1"/>
                </a:solidFill>
                <a:effectLst/>
                <a:latin typeface="+mn-lt"/>
                <a:ea typeface="+mn-ea"/>
                <a:cs typeface="+mn-cs"/>
              </a:rPr>
              <a:t> after TARE).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[96] Salem R, </a:t>
            </a:r>
            <a:r>
              <a:rPr lang="es-ES" sz="1200" kern="1200" dirty="0" err="1">
                <a:solidFill>
                  <a:schemeClr val="tx1"/>
                </a:solidFill>
                <a:effectLst/>
                <a:latin typeface="+mn-lt"/>
                <a:ea typeface="+mn-ea"/>
                <a:cs typeface="+mn-cs"/>
              </a:rPr>
              <a:t>Kwong</a:t>
            </a:r>
            <a:r>
              <a:rPr lang="es-ES" sz="1200" kern="1200" dirty="0">
                <a:solidFill>
                  <a:schemeClr val="tx1"/>
                </a:solidFill>
                <a:effectLst/>
                <a:latin typeface="+mn-lt"/>
                <a:ea typeface="+mn-ea"/>
                <a:cs typeface="+mn-cs"/>
              </a:rPr>
              <a:t> AJ, Kim N, et al. Yttrium-90 </a:t>
            </a:r>
            <a:r>
              <a:rPr lang="es-ES" sz="1200" kern="1200" dirty="0" err="1">
                <a:solidFill>
                  <a:schemeClr val="tx1"/>
                </a:solidFill>
                <a:effectLst/>
                <a:latin typeface="+mn-lt"/>
                <a:ea typeface="+mn-ea"/>
                <a:cs typeface="+mn-cs"/>
              </a:rPr>
              <a:t>Radioembolization</a:t>
            </a:r>
            <a:r>
              <a:rPr lang="es-ES" sz="1200" kern="1200" dirty="0">
                <a:solidFill>
                  <a:schemeClr val="tx1"/>
                </a:solidFill>
                <a:effectLst/>
                <a:latin typeface="+mn-lt"/>
                <a:ea typeface="+mn-ea"/>
                <a:cs typeface="+mn-cs"/>
              </a:rPr>
              <a:t> Has </a:t>
            </a:r>
            <a:r>
              <a:rPr lang="es-ES" sz="1200" kern="1200" dirty="0" err="1">
                <a:solidFill>
                  <a:schemeClr val="tx1"/>
                </a:solidFill>
                <a:effectLst/>
                <a:latin typeface="+mn-lt"/>
                <a:ea typeface="+mn-ea"/>
                <a:cs typeface="+mn-cs"/>
              </a:rPr>
              <a:t>Become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Most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Utilized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Bridging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Liver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Transplant</a:t>
            </a:r>
            <a:r>
              <a:rPr lang="es-ES" sz="1200" kern="1200" dirty="0">
                <a:solidFill>
                  <a:schemeClr val="tx1"/>
                </a:solidFill>
                <a:effectLst/>
                <a:latin typeface="+mn-lt"/>
                <a:ea typeface="+mn-ea"/>
                <a:cs typeface="+mn-cs"/>
              </a:rPr>
              <a:t> Candidates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States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Journal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Vascular and </a:t>
            </a:r>
            <a:r>
              <a:rPr lang="es-ES" sz="1200" kern="1200" dirty="0" err="1">
                <a:solidFill>
                  <a:schemeClr val="tx1"/>
                </a:solidFill>
                <a:effectLst/>
                <a:latin typeface="+mn-lt"/>
                <a:ea typeface="+mn-ea"/>
                <a:cs typeface="+mn-cs"/>
              </a:rPr>
              <a:t>Interventional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Radiology</a:t>
            </a:r>
            <a:r>
              <a:rPr lang="es-ES" sz="1200" kern="1200" dirty="0">
                <a:solidFill>
                  <a:schemeClr val="tx1"/>
                </a:solidFill>
                <a:effectLst/>
                <a:latin typeface="+mn-lt"/>
                <a:ea typeface="+mn-ea"/>
                <a:cs typeface="+mn-cs"/>
              </a:rPr>
              <a:t> 2025;36:362–3. https://</a:t>
            </a:r>
            <a:r>
              <a:rPr lang="es-ES" sz="1200" kern="1200" dirty="0" err="1">
                <a:solidFill>
                  <a:schemeClr val="tx1"/>
                </a:solidFill>
                <a:effectLst/>
                <a:latin typeface="+mn-lt"/>
                <a:ea typeface="+mn-ea"/>
                <a:cs typeface="+mn-cs"/>
              </a:rPr>
              <a:t>doi.org</a:t>
            </a:r>
            <a:r>
              <a:rPr lang="es-ES" sz="1200" kern="1200" dirty="0">
                <a:solidFill>
                  <a:schemeClr val="tx1"/>
                </a:solidFill>
                <a:effectLst/>
                <a:latin typeface="+mn-lt"/>
                <a:ea typeface="+mn-ea"/>
                <a:cs typeface="+mn-cs"/>
              </a:rPr>
              <a:t>/10.1016/j.jvir.2024.10.034.</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kern="1200" dirty="0">
                <a:solidFill>
                  <a:schemeClr val="tx1"/>
                </a:solidFill>
                <a:effectLst/>
                <a:latin typeface="+mn-lt"/>
                <a:ea typeface="+mn-ea"/>
                <a:cs typeface="+mn-cs"/>
              </a:rPr>
              <a:t> [97] De La Torre-Aláez M, Matilla A, Varela M, et al. </a:t>
            </a:r>
            <a:r>
              <a:rPr lang="es-ES" sz="1200" kern="1200" dirty="0" err="1">
                <a:solidFill>
                  <a:schemeClr val="tx1"/>
                </a:solidFill>
                <a:effectLst/>
                <a:latin typeface="+mn-lt"/>
                <a:ea typeface="+mn-ea"/>
                <a:cs typeface="+mn-cs"/>
              </a:rPr>
              <a:t>Nivolumab</a:t>
            </a:r>
            <a:r>
              <a:rPr lang="es-ES" sz="1200" kern="1200" dirty="0">
                <a:solidFill>
                  <a:schemeClr val="tx1"/>
                </a:solidFill>
                <a:effectLst/>
                <a:latin typeface="+mn-lt"/>
                <a:ea typeface="+mn-ea"/>
                <a:cs typeface="+mn-cs"/>
              </a:rPr>
              <a:t> after selective </a:t>
            </a:r>
            <a:r>
              <a:rPr lang="es-ES" sz="1200" kern="1200" dirty="0" err="1">
                <a:solidFill>
                  <a:schemeClr val="tx1"/>
                </a:solidFill>
                <a:effectLst/>
                <a:latin typeface="+mn-lt"/>
                <a:ea typeface="+mn-ea"/>
                <a:cs typeface="+mn-cs"/>
              </a:rPr>
              <a:t>internal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radiation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therapy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hepatocellular</a:t>
            </a:r>
            <a:r>
              <a:rPr lang="es-ES" sz="1200" kern="1200" dirty="0">
                <a:solidFill>
                  <a:schemeClr val="tx1"/>
                </a:solidFill>
                <a:effectLst/>
                <a:latin typeface="+mn-lt"/>
                <a:ea typeface="+mn-ea"/>
                <a:cs typeface="+mn-cs"/>
              </a:rPr>
              <a:t> carcinoma: a </a:t>
            </a:r>
            <a:r>
              <a:rPr lang="es-ES" sz="1200" kern="1200" dirty="0" err="1">
                <a:solidFill>
                  <a:schemeClr val="tx1"/>
                </a:solidFill>
                <a:effectLst/>
                <a:latin typeface="+mn-lt"/>
                <a:ea typeface="+mn-ea"/>
                <a:cs typeface="+mn-cs"/>
              </a:rPr>
              <a:t>phase</a:t>
            </a:r>
            <a:r>
              <a:rPr lang="es-ES" sz="1200" kern="1200" dirty="0">
                <a:solidFill>
                  <a:schemeClr val="tx1"/>
                </a:solidFill>
                <a:effectLst/>
                <a:latin typeface="+mn-lt"/>
                <a:ea typeface="+mn-ea"/>
                <a:cs typeface="+mn-cs"/>
              </a:rPr>
              <a:t> 2, single-</a:t>
            </a:r>
            <a:r>
              <a:rPr lang="es-ES" sz="1200" kern="1200" dirty="0" err="1">
                <a:solidFill>
                  <a:schemeClr val="tx1"/>
                </a:solidFill>
                <a:effectLst/>
                <a:latin typeface="+mn-lt"/>
                <a:ea typeface="+mn-ea"/>
                <a:cs typeface="+mn-cs"/>
              </a:rPr>
              <a:t>arm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study</a:t>
            </a:r>
            <a:r>
              <a:rPr lang="es-ES" sz="1200" kern="1200" dirty="0">
                <a:solidFill>
                  <a:schemeClr val="tx1"/>
                </a:solidFill>
                <a:effectLst/>
                <a:latin typeface="+mn-lt"/>
                <a:ea typeface="+mn-ea"/>
                <a:cs typeface="+mn-cs"/>
              </a:rPr>
              <a:t>. J </a:t>
            </a:r>
            <a:r>
              <a:rPr lang="es-ES" sz="1200" kern="1200" dirty="0" err="1">
                <a:solidFill>
                  <a:schemeClr val="tx1"/>
                </a:solidFill>
                <a:effectLst/>
                <a:latin typeface="+mn-lt"/>
                <a:ea typeface="+mn-ea"/>
                <a:cs typeface="+mn-cs"/>
              </a:rPr>
              <a:t>Immunother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Cancer</a:t>
            </a:r>
            <a:r>
              <a:rPr lang="es-ES" sz="1200" kern="1200" dirty="0">
                <a:solidFill>
                  <a:schemeClr val="tx1"/>
                </a:solidFill>
                <a:effectLst/>
                <a:latin typeface="+mn-lt"/>
                <a:ea typeface="+mn-ea"/>
                <a:cs typeface="+mn-cs"/>
              </a:rPr>
              <a:t> 2022;10.</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endParaRPr lang="es-ES" dirty="0"/>
          </a:p>
        </p:txBody>
      </p:sp>
      <p:sp>
        <p:nvSpPr>
          <p:cNvPr id="4" name="Marcador de número de diapositiva 3">
            <a:extLst>
              <a:ext uri="{FF2B5EF4-FFF2-40B4-BE49-F238E27FC236}">
                <a16:creationId xmlns:a16="http://schemas.microsoft.com/office/drawing/2014/main" id="{371F60C0-4771-DAF0-7884-91424791298A}"/>
              </a:ext>
            </a:extLst>
          </p:cNvPr>
          <p:cNvSpPr>
            <a:spLocks noGrp="1"/>
          </p:cNvSpPr>
          <p:nvPr>
            <p:ph type="sldNum" sz="quarter" idx="5"/>
          </p:nvPr>
        </p:nvSpPr>
        <p:spPr/>
        <p:txBody>
          <a:bodyPr/>
          <a:lstStyle/>
          <a:p>
            <a:fld id="{550A1B1A-D7EA-AC47-A94E-160D616A14C6}" type="slidenum">
              <a:rPr lang="es-ES" smtClean="0"/>
              <a:t>6</a:t>
            </a:fld>
            <a:endParaRPr lang="es-ES"/>
          </a:p>
        </p:txBody>
      </p:sp>
    </p:spTree>
    <p:extLst>
      <p:ext uri="{BB962C8B-B14F-4D97-AF65-F5344CB8AC3E}">
        <p14:creationId xmlns:p14="http://schemas.microsoft.com/office/powerpoint/2010/main" val="343025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C9619-9E80-C567-2BA8-B92D64F14A3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024536-8423-F073-C167-3B81F207A9B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131BD3F-5C83-1AE3-6DCE-F0FDC21A0BDA}"/>
              </a:ext>
            </a:extLst>
          </p:cNvPr>
          <p:cNvSpPr>
            <a:spLocks noGrp="1"/>
          </p:cNvSpPr>
          <p:nvPr>
            <p:ph type="body" idx="1"/>
          </p:nvPr>
        </p:nvSpPr>
        <p:spPr/>
        <p:txBody>
          <a:bodyPr/>
          <a:lstStyle/>
          <a:p>
            <a:endParaRPr lang="es-ES"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Several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strategies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improved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allocation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resources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expected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impact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outcomes</a:t>
            </a:r>
            <a:r>
              <a:rPr lang="es-ES" sz="1200" kern="1200" dirty="0">
                <a:solidFill>
                  <a:schemeClr val="tx1"/>
                </a:solidFill>
                <a:effectLst/>
                <a:latin typeface="+mn-lt"/>
                <a:ea typeface="+mn-ea"/>
                <a:cs typeface="+mn-cs"/>
              </a:rPr>
              <a:t> in LT: living </a:t>
            </a:r>
            <a:r>
              <a:rPr lang="es-ES" sz="1200" kern="1200" dirty="0" err="1">
                <a:solidFill>
                  <a:schemeClr val="tx1"/>
                </a:solidFill>
                <a:effectLst/>
                <a:latin typeface="+mn-lt"/>
                <a:ea typeface="+mn-ea"/>
                <a:cs typeface="+mn-cs"/>
              </a:rPr>
              <a:t>donors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use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ex-vivo </a:t>
            </a:r>
            <a:r>
              <a:rPr lang="es-ES" sz="1200" kern="1200" dirty="0" err="1">
                <a:solidFill>
                  <a:schemeClr val="tx1"/>
                </a:solidFill>
                <a:effectLst/>
                <a:latin typeface="+mn-lt"/>
                <a:ea typeface="+mn-ea"/>
                <a:cs typeface="+mn-cs"/>
              </a:rPr>
              <a:t>perfusion</a:t>
            </a:r>
            <a:r>
              <a:rPr lang="es-ES" sz="1200" kern="1200" dirty="0">
                <a:solidFill>
                  <a:schemeClr val="tx1"/>
                </a:solidFill>
                <a:effectLst/>
                <a:latin typeface="+mn-lt"/>
                <a:ea typeface="+mn-ea"/>
                <a:cs typeface="+mn-cs"/>
              </a:rPr>
              <a:t> machines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reconditioning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suboptimal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use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neoadjuvant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immunebased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regimens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along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loco-regional </a:t>
            </a:r>
            <a:r>
              <a:rPr lang="es-ES" sz="1200" kern="1200" dirty="0" err="1">
                <a:solidFill>
                  <a:schemeClr val="tx1"/>
                </a:solidFill>
                <a:effectLst/>
                <a:latin typeface="+mn-lt"/>
                <a:ea typeface="+mn-ea"/>
                <a:cs typeface="+mn-cs"/>
              </a:rPr>
              <a:t>therapies</a:t>
            </a:r>
            <a:r>
              <a:rPr lang="es-ES" sz="1200" kern="1200" dirty="0">
                <a:solidFill>
                  <a:schemeClr val="tx1"/>
                </a:solidFill>
                <a:effectLst/>
                <a:latin typeface="+mn-lt"/>
                <a:ea typeface="+mn-ea"/>
                <a:cs typeface="+mn-cs"/>
              </a:rPr>
              <a:t>.[82–84] A </a:t>
            </a:r>
            <a:r>
              <a:rPr lang="es-ES" sz="1200" kern="1200" dirty="0" err="1">
                <a:solidFill>
                  <a:schemeClr val="tx1"/>
                </a:solidFill>
                <a:effectLst/>
                <a:latin typeface="+mn-lt"/>
                <a:ea typeface="+mn-ea"/>
                <a:cs typeface="+mn-cs"/>
              </a:rPr>
              <a:t>recent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exploring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neoadjuvant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immunotherapies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demonstrated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promising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intention-totreat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survival</a:t>
            </a:r>
            <a:r>
              <a:rPr lang="es-ES" sz="1200" kern="1200" dirty="0">
                <a:solidFill>
                  <a:schemeClr val="tx1"/>
                </a:solidFill>
                <a:effectLst/>
                <a:latin typeface="+mn-lt"/>
                <a:ea typeface="+mn-ea"/>
                <a:cs typeface="+mn-cs"/>
              </a:rPr>
              <a:t>, safety, and </a:t>
            </a:r>
            <a:r>
              <a:rPr lang="es-ES" sz="1200" kern="1200" dirty="0" err="1">
                <a:solidFill>
                  <a:schemeClr val="tx1"/>
                </a:solidFill>
                <a:effectLst/>
                <a:latin typeface="+mn-lt"/>
                <a:ea typeface="+mn-ea"/>
                <a:cs typeface="+mn-cs"/>
              </a:rPr>
              <a:t>rejection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outcomes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particularly</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high-risk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patients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elevated</a:t>
            </a:r>
            <a:r>
              <a:rPr lang="es-ES" sz="1200" kern="1200" dirty="0">
                <a:solidFill>
                  <a:schemeClr val="tx1"/>
                </a:solidFill>
                <a:effectLst/>
                <a:latin typeface="+mn-lt"/>
                <a:ea typeface="+mn-ea"/>
                <a:cs typeface="+mn-cs"/>
              </a:rPr>
              <a:t> AFP.[85] </a:t>
            </a:r>
            <a:r>
              <a:rPr lang="es-ES" sz="1200" kern="1200" dirty="0" err="1">
                <a:solidFill>
                  <a:schemeClr val="tx1"/>
                </a:solidFill>
                <a:effectLst/>
                <a:latin typeface="+mn-lt"/>
                <a:ea typeface="+mn-ea"/>
                <a:cs typeface="+mn-cs"/>
              </a:rPr>
              <a:t>Alongside</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recent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review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90 cases </a:t>
            </a:r>
            <a:r>
              <a:rPr lang="es-ES" sz="1200" kern="1200" dirty="0" err="1">
                <a:solidFill>
                  <a:schemeClr val="tx1"/>
                </a:solidFill>
                <a:effectLst/>
                <a:latin typeface="+mn-lt"/>
                <a:ea typeface="+mn-ea"/>
                <a:cs typeface="+mn-cs"/>
              </a:rPr>
              <a:t>demonstrated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efficacy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regimens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rejection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risk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≤20%) </a:t>
            </a:r>
            <a:r>
              <a:rPr lang="es-ES" sz="1200" kern="1200" dirty="0" err="1">
                <a:solidFill>
                  <a:schemeClr val="tx1"/>
                </a:solidFill>
                <a:effectLst/>
                <a:latin typeface="+mn-lt"/>
                <a:ea typeface="+mn-ea"/>
                <a:cs typeface="+mn-cs"/>
              </a:rPr>
              <a:t>if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washout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period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~3 </a:t>
            </a:r>
            <a:r>
              <a:rPr lang="es-ES" sz="1200" kern="1200" dirty="0" err="1">
                <a:solidFill>
                  <a:schemeClr val="tx1"/>
                </a:solidFill>
                <a:effectLst/>
                <a:latin typeface="+mn-lt"/>
                <a:ea typeface="+mn-ea"/>
                <a:cs typeface="+mn-cs"/>
              </a:rPr>
              <a:t>months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providing</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proof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concept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test </a:t>
            </a:r>
            <a:r>
              <a:rPr lang="es-ES" sz="1200" kern="1200" dirty="0" err="1">
                <a:solidFill>
                  <a:schemeClr val="tx1"/>
                </a:solidFill>
                <a:effectLst/>
                <a:latin typeface="+mn-lt"/>
                <a:ea typeface="+mn-ea"/>
                <a:cs typeface="+mn-cs"/>
              </a:rPr>
              <a:t>these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approaches</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setting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prospective </a:t>
            </a:r>
            <a:r>
              <a:rPr lang="es-ES" sz="1200" kern="1200" dirty="0" err="1">
                <a:solidFill>
                  <a:schemeClr val="tx1"/>
                </a:solidFill>
                <a:effectLst/>
                <a:latin typeface="+mn-lt"/>
                <a:ea typeface="+mn-ea"/>
                <a:cs typeface="+mn-cs"/>
              </a:rPr>
              <a:t>studies</a:t>
            </a:r>
            <a:r>
              <a:rPr lang="es-ES" sz="1200" kern="1200" dirty="0">
                <a:solidFill>
                  <a:schemeClr val="tx1"/>
                </a:solidFill>
                <a:effectLst/>
                <a:latin typeface="+mn-lt"/>
                <a:ea typeface="+mn-ea"/>
                <a:cs typeface="+mn-cs"/>
              </a:rPr>
              <a:t>.</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[86]. [86] </a:t>
            </a:r>
            <a:r>
              <a:rPr lang="es-ES" sz="1200" kern="1200" dirty="0" err="1">
                <a:solidFill>
                  <a:schemeClr val="tx1"/>
                </a:solidFill>
                <a:effectLst/>
                <a:latin typeface="+mn-lt"/>
                <a:ea typeface="+mn-ea"/>
                <a:cs typeface="+mn-cs"/>
              </a:rPr>
              <a:t>Rezaee-Zavareh</a:t>
            </a:r>
            <a:r>
              <a:rPr lang="es-ES" sz="1200" kern="1200" dirty="0">
                <a:solidFill>
                  <a:schemeClr val="tx1"/>
                </a:solidFill>
                <a:effectLst/>
                <a:latin typeface="+mn-lt"/>
                <a:ea typeface="+mn-ea"/>
                <a:cs typeface="+mn-cs"/>
              </a:rPr>
              <a:t> MS, </a:t>
            </a:r>
            <a:r>
              <a:rPr lang="es-ES" sz="1200" kern="1200" dirty="0" err="1">
                <a:solidFill>
                  <a:schemeClr val="tx1"/>
                </a:solidFill>
                <a:effectLst/>
                <a:latin typeface="+mn-lt"/>
                <a:ea typeface="+mn-ea"/>
                <a:cs typeface="+mn-cs"/>
              </a:rPr>
              <a:t>Yeo</a:t>
            </a:r>
            <a:r>
              <a:rPr lang="es-ES" sz="1200" kern="1200" dirty="0">
                <a:solidFill>
                  <a:schemeClr val="tx1"/>
                </a:solidFill>
                <a:effectLst/>
                <a:latin typeface="+mn-lt"/>
                <a:ea typeface="+mn-ea"/>
                <a:cs typeface="+mn-cs"/>
              </a:rPr>
              <a:t> YH, Wang T, et al. </a:t>
            </a:r>
            <a:r>
              <a:rPr lang="es-ES" sz="1200" kern="1200" dirty="0" err="1">
                <a:solidFill>
                  <a:schemeClr val="tx1"/>
                </a:solidFill>
                <a:effectLst/>
                <a:latin typeface="+mn-lt"/>
                <a:ea typeface="+mn-ea"/>
                <a:cs typeface="+mn-cs"/>
              </a:rPr>
              <a:t>Impact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pre-</a:t>
            </a:r>
            <a:r>
              <a:rPr lang="es-ES" sz="1200" kern="1200" dirty="0" err="1">
                <a:solidFill>
                  <a:schemeClr val="tx1"/>
                </a:solidFill>
                <a:effectLst/>
                <a:latin typeface="+mn-lt"/>
                <a:ea typeface="+mn-ea"/>
                <a:cs typeface="+mn-cs"/>
              </a:rPr>
              <a:t>transplant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immune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checkpoint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inhibitor</a:t>
            </a:r>
            <a:r>
              <a:rPr lang="es-ES" sz="1200" kern="1200" dirty="0">
                <a:solidFill>
                  <a:schemeClr val="tx1"/>
                </a:solidFill>
                <a:effectLst/>
                <a:latin typeface="+mn-lt"/>
                <a:ea typeface="+mn-ea"/>
                <a:cs typeface="+mn-cs"/>
              </a:rPr>
              <a:t> use </a:t>
            </a:r>
            <a:r>
              <a:rPr lang="es-ES" sz="1200" kern="1200" dirty="0" err="1">
                <a:solidFill>
                  <a:schemeClr val="tx1"/>
                </a:solidFill>
                <a:effectLst/>
                <a:latin typeface="+mn-lt"/>
                <a:ea typeface="+mn-ea"/>
                <a:cs typeface="+mn-cs"/>
              </a:rPr>
              <a:t>on</a:t>
            </a:r>
            <a:r>
              <a:rPr lang="es-ES" sz="1200" kern="1200" dirty="0">
                <a:solidFill>
                  <a:schemeClr val="tx1"/>
                </a:solidFill>
                <a:effectLst/>
                <a:latin typeface="+mn-lt"/>
                <a:ea typeface="+mn-ea"/>
                <a:cs typeface="+mn-cs"/>
              </a:rPr>
              <a:t> post-</a:t>
            </a:r>
            <a:r>
              <a:rPr lang="es-ES" sz="1200" kern="1200" dirty="0" err="1">
                <a:solidFill>
                  <a:schemeClr val="tx1"/>
                </a:solidFill>
                <a:effectLst/>
                <a:latin typeface="+mn-lt"/>
                <a:ea typeface="+mn-ea"/>
                <a:cs typeface="+mn-cs"/>
              </a:rPr>
              <a:t>transplant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outcomes</a:t>
            </a:r>
            <a:r>
              <a:rPr lang="es-ES" sz="1200" kern="1200" dirty="0">
                <a:solidFill>
                  <a:schemeClr val="tx1"/>
                </a:solidFill>
                <a:effectLst/>
                <a:latin typeface="+mn-lt"/>
                <a:ea typeface="+mn-ea"/>
                <a:cs typeface="+mn-cs"/>
              </a:rPr>
              <a:t> in HCC: A </a:t>
            </a:r>
            <a:r>
              <a:rPr lang="es-ES" sz="1200" kern="1200" dirty="0" err="1">
                <a:solidFill>
                  <a:schemeClr val="tx1"/>
                </a:solidFill>
                <a:effectLst/>
                <a:latin typeface="+mn-lt"/>
                <a:ea typeface="+mn-ea"/>
                <a:cs typeface="+mn-cs"/>
              </a:rPr>
              <a:t>systematic</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review</a:t>
            </a:r>
            <a:r>
              <a:rPr lang="es-ES" sz="1200" kern="1200" dirty="0">
                <a:solidFill>
                  <a:schemeClr val="tx1"/>
                </a:solidFill>
                <a:effectLst/>
                <a:latin typeface="+mn-lt"/>
                <a:ea typeface="+mn-ea"/>
                <a:cs typeface="+mn-cs"/>
              </a:rPr>
              <a:t> and individual </a:t>
            </a:r>
            <a:r>
              <a:rPr lang="es-ES" sz="1200" kern="1200" dirty="0" err="1">
                <a:solidFill>
                  <a:schemeClr val="tx1"/>
                </a:solidFill>
                <a:effectLst/>
                <a:latin typeface="+mn-lt"/>
                <a:ea typeface="+mn-ea"/>
                <a:cs typeface="+mn-cs"/>
              </a:rPr>
              <a:t>patient</a:t>
            </a:r>
            <a:r>
              <a:rPr lang="es-ES" sz="1200" kern="1200" dirty="0">
                <a:solidFill>
                  <a:schemeClr val="tx1"/>
                </a:solidFill>
                <a:effectLst/>
                <a:latin typeface="+mn-lt"/>
                <a:ea typeface="+mn-ea"/>
                <a:cs typeface="+mn-cs"/>
              </a:rPr>
              <a:t> data meta-</a:t>
            </a:r>
            <a:r>
              <a:rPr lang="es-ES" sz="1200" kern="1200" dirty="0" err="1">
                <a:solidFill>
                  <a:schemeClr val="tx1"/>
                </a:solidFill>
                <a:effectLst/>
                <a:latin typeface="+mn-lt"/>
                <a:ea typeface="+mn-ea"/>
                <a:cs typeface="+mn-cs"/>
              </a:rPr>
              <a:t>analysis</a:t>
            </a:r>
            <a:r>
              <a:rPr lang="es-ES" sz="1200" kern="1200" dirty="0">
                <a:solidFill>
                  <a:schemeClr val="tx1"/>
                </a:solidFill>
                <a:effectLst/>
                <a:latin typeface="+mn-lt"/>
                <a:ea typeface="+mn-ea"/>
                <a:cs typeface="+mn-cs"/>
              </a:rPr>
              <a:t>. J </a:t>
            </a:r>
            <a:r>
              <a:rPr lang="es-ES" sz="1200" kern="1200" dirty="0" err="1">
                <a:solidFill>
                  <a:schemeClr val="tx1"/>
                </a:solidFill>
                <a:effectLst/>
                <a:latin typeface="+mn-lt"/>
                <a:ea typeface="+mn-ea"/>
                <a:cs typeface="+mn-cs"/>
              </a:rPr>
              <a:t>Hepatol</a:t>
            </a:r>
            <a:r>
              <a:rPr lang="es-ES" sz="1200" kern="1200" dirty="0">
                <a:solidFill>
                  <a:schemeClr val="tx1"/>
                </a:solidFill>
                <a:effectLst/>
                <a:latin typeface="+mn-lt"/>
                <a:ea typeface="+mn-ea"/>
                <a:cs typeface="+mn-cs"/>
              </a:rPr>
              <a:t> 2024. https://</a:t>
            </a:r>
            <a:r>
              <a:rPr lang="es-ES" sz="1200" kern="1200" dirty="0" err="1">
                <a:solidFill>
                  <a:schemeClr val="tx1"/>
                </a:solidFill>
                <a:effectLst/>
                <a:latin typeface="+mn-lt"/>
                <a:ea typeface="+mn-ea"/>
                <a:cs typeface="+mn-cs"/>
              </a:rPr>
              <a:t>doi.org</a:t>
            </a:r>
            <a:r>
              <a:rPr lang="es-ES" sz="1200" kern="1200" dirty="0">
                <a:solidFill>
                  <a:schemeClr val="tx1"/>
                </a:solidFill>
                <a:effectLst/>
                <a:latin typeface="+mn-lt"/>
                <a:ea typeface="+mn-ea"/>
                <a:cs typeface="+mn-cs"/>
              </a:rPr>
              <a:t>/10.1016/J.JHEP.2024.06.042.</a:t>
            </a: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85.- </a:t>
            </a:r>
            <a:r>
              <a:rPr lang="es-ES" sz="1200" kern="1200" dirty="0" err="1">
                <a:solidFill>
                  <a:schemeClr val="tx1"/>
                </a:solidFill>
                <a:effectLst/>
                <a:latin typeface="+mn-lt"/>
                <a:ea typeface="+mn-ea"/>
                <a:cs typeface="+mn-cs"/>
              </a:rPr>
              <a:t>Tabrizian</a:t>
            </a:r>
            <a:r>
              <a:rPr lang="es-ES" sz="1200" kern="1200" dirty="0">
                <a:solidFill>
                  <a:schemeClr val="tx1"/>
                </a:solidFill>
                <a:effectLst/>
                <a:latin typeface="+mn-lt"/>
                <a:ea typeface="+mn-ea"/>
                <a:cs typeface="+mn-cs"/>
              </a:rPr>
              <a:t> P, </a:t>
            </a:r>
            <a:r>
              <a:rPr lang="es-ES" sz="1200" kern="1200" dirty="0" err="1">
                <a:solidFill>
                  <a:schemeClr val="tx1"/>
                </a:solidFill>
                <a:effectLst/>
                <a:latin typeface="+mn-lt"/>
                <a:ea typeface="+mn-ea"/>
                <a:cs typeface="+mn-cs"/>
              </a:rPr>
              <a:t>Holzner</a:t>
            </a:r>
            <a:r>
              <a:rPr lang="es-ES" sz="1200" kern="1200" dirty="0">
                <a:solidFill>
                  <a:schemeClr val="tx1"/>
                </a:solidFill>
                <a:effectLst/>
                <a:latin typeface="+mn-lt"/>
                <a:ea typeface="+mn-ea"/>
                <a:cs typeface="+mn-cs"/>
              </a:rPr>
              <a:t> M, </a:t>
            </a:r>
            <a:r>
              <a:rPr lang="es-ES" sz="1200" kern="1200" dirty="0" err="1">
                <a:solidFill>
                  <a:schemeClr val="tx1"/>
                </a:solidFill>
                <a:effectLst/>
                <a:latin typeface="+mn-lt"/>
                <a:ea typeface="+mn-ea"/>
                <a:cs typeface="+mn-cs"/>
              </a:rPr>
              <a:t>Ajmera</a:t>
            </a:r>
            <a:r>
              <a:rPr lang="es-ES" sz="1200" kern="1200" dirty="0">
                <a:solidFill>
                  <a:schemeClr val="tx1"/>
                </a:solidFill>
                <a:effectLst/>
                <a:latin typeface="+mn-lt"/>
                <a:ea typeface="+mn-ea"/>
                <a:cs typeface="+mn-cs"/>
              </a:rPr>
              <a:t> V, et al. </a:t>
            </a:r>
            <a:r>
              <a:rPr lang="es-ES" sz="1200" kern="1200" dirty="0" err="1">
                <a:solidFill>
                  <a:schemeClr val="tx1"/>
                </a:solidFill>
                <a:effectLst/>
                <a:latin typeface="+mn-lt"/>
                <a:ea typeface="+mn-ea"/>
                <a:cs typeface="+mn-cs"/>
              </a:rPr>
              <a:t>Intention-to-treat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outcomes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patients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hepatocellular</a:t>
            </a:r>
            <a:r>
              <a:rPr lang="es-ES" sz="1200" kern="1200" dirty="0">
                <a:solidFill>
                  <a:schemeClr val="tx1"/>
                </a:solidFill>
                <a:effectLst/>
                <a:latin typeface="+mn-lt"/>
                <a:ea typeface="+mn-ea"/>
                <a:cs typeface="+mn-cs"/>
              </a:rPr>
              <a:t> carcinoma </a:t>
            </a:r>
            <a:r>
              <a:rPr lang="es-ES" sz="1200" kern="1200" dirty="0" err="1">
                <a:solidFill>
                  <a:schemeClr val="tx1"/>
                </a:solidFill>
                <a:effectLst/>
                <a:latin typeface="+mn-lt"/>
                <a:ea typeface="+mn-ea"/>
                <a:cs typeface="+mn-cs"/>
              </a:rPr>
              <a:t>receiving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immunotherapy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before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liver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transplant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multicenter</a:t>
            </a:r>
            <a:r>
              <a:rPr lang="es-ES" sz="1200" kern="1200" dirty="0">
                <a:solidFill>
                  <a:schemeClr val="tx1"/>
                </a:solidFill>
                <a:effectLst/>
                <a:latin typeface="+mn-lt"/>
                <a:ea typeface="+mn-ea"/>
                <a:cs typeface="+mn-cs"/>
              </a:rPr>
              <a:t> VITALITY </a:t>
            </a:r>
            <a:r>
              <a:rPr lang="es-ES" sz="1200" kern="1200" dirty="0" err="1">
                <a:solidFill>
                  <a:schemeClr val="tx1"/>
                </a:solidFill>
                <a:effectLst/>
                <a:latin typeface="+mn-lt"/>
                <a:ea typeface="+mn-ea"/>
                <a:cs typeface="+mn-cs"/>
              </a:rPr>
              <a:t>study</a:t>
            </a:r>
            <a:r>
              <a:rPr lang="es-ES" sz="1200" kern="1200" dirty="0">
                <a:solidFill>
                  <a:schemeClr val="tx1"/>
                </a:solidFill>
                <a:effectLst/>
                <a:latin typeface="+mn-lt"/>
                <a:ea typeface="+mn-ea"/>
                <a:cs typeface="+mn-cs"/>
              </a:rPr>
              <a:t>. J </a:t>
            </a:r>
            <a:r>
              <a:rPr lang="es-ES" sz="1200" kern="1200" dirty="0" err="1">
                <a:solidFill>
                  <a:schemeClr val="tx1"/>
                </a:solidFill>
                <a:effectLst/>
                <a:latin typeface="+mn-lt"/>
                <a:ea typeface="+mn-ea"/>
                <a:cs typeface="+mn-cs"/>
              </a:rPr>
              <a:t>Hepatol</a:t>
            </a:r>
            <a:r>
              <a:rPr lang="es-ES" sz="1200" kern="1200" dirty="0">
                <a:solidFill>
                  <a:schemeClr val="tx1"/>
                </a:solidFill>
                <a:effectLst/>
                <a:latin typeface="+mn-lt"/>
                <a:ea typeface="+mn-ea"/>
                <a:cs typeface="+mn-cs"/>
              </a:rPr>
              <a:t> 2025;82. https://</a:t>
            </a:r>
            <a:r>
              <a:rPr lang="es-ES" sz="1200" kern="1200" dirty="0" err="1">
                <a:solidFill>
                  <a:schemeClr val="tx1"/>
                </a:solidFill>
                <a:effectLst/>
                <a:latin typeface="+mn-lt"/>
                <a:ea typeface="+mn-ea"/>
                <a:cs typeface="+mn-cs"/>
              </a:rPr>
              <a:t>doi.org</a:t>
            </a:r>
            <a:r>
              <a:rPr lang="es-ES" sz="1200" kern="1200" dirty="0">
                <a:solidFill>
                  <a:schemeClr val="tx1"/>
                </a:solidFill>
                <a:effectLst/>
                <a:latin typeface="+mn-lt"/>
                <a:ea typeface="+mn-ea"/>
                <a:cs typeface="+mn-cs"/>
              </a:rPr>
              <a:t>/10.1016/J.JHEP.2024.09.00</a:t>
            </a: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artículo revisa el papel emergente de la </a:t>
            </a:r>
            <a:r>
              <a:rPr lang="es-ES" sz="1200" b="1" kern="1200" dirty="0">
                <a:solidFill>
                  <a:schemeClr val="tx1"/>
                </a:solidFill>
                <a:effectLst/>
                <a:latin typeface="+mn-lt"/>
                <a:ea typeface="+mn-ea"/>
                <a:cs typeface="+mn-cs"/>
              </a:rPr>
              <a:t>inmunoterapia en el manejo del hepatocarcinoma (HCC)</a:t>
            </a:r>
            <a:r>
              <a:rPr lang="es-ES" sz="1200" kern="1200" dirty="0">
                <a:solidFill>
                  <a:schemeClr val="tx1"/>
                </a:solidFill>
                <a:effectLst/>
                <a:latin typeface="+mn-lt"/>
                <a:ea typeface="+mn-ea"/>
                <a:cs typeface="+mn-cs"/>
              </a:rPr>
              <a:t>, con especial foco en su uso </a:t>
            </a:r>
            <a:r>
              <a:rPr lang="es-ES" sz="1200" b="1" kern="1200" dirty="0">
                <a:solidFill>
                  <a:schemeClr val="tx1"/>
                </a:solidFill>
                <a:effectLst/>
                <a:latin typeface="+mn-lt"/>
                <a:ea typeface="+mn-ea"/>
                <a:cs typeface="+mn-cs"/>
              </a:rPr>
              <a:t>antes del trasplante hepático (TH)</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Destaca cómo los </a:t>
            </a:r>
            <a:r>
              <a:rPr lang="es-ES" sz="1200" b="1" kern="1200" dirty="0">
                <a:solidFill>
                  <a:schemeClr val="tx1"/>
                </a:solidFill>
                <a:effectLst/>
                <a:latin typeface="+mn-lt"/>
                <a:ea typeface="+mn-ea"/>
                <a:cs typeface="+mn-cs"/>
              </a:rPr>
              <a:t>inhibidores de puntos de control inmunitario (ICI)</a:t>
            </a:r>
            <a:r>
              <a:rPr lang="es-ES" sz="1200" kern="1200" dirty="0">
                <a:solidFill>
                  <a:schemeClr val="tx1"/>
                </a:solidFill>
                <a:effectLst/>
                <a:latin typeface="+mn-lt"/>
                <a:ea typeface="+mn-ea"/>
                <a:cs typeface="+mn-cs"/>
              </a:rPr>
              <a:t>, solos o combinados con </a:t>
            </a:r>
            <a:r>
              <a:rPr lang="es-ES" sz="1200" b="1" kern="1200" dirty="0">
                <a:solidFill>
                  <a:schemeClr val="tx1"/>
                </a:solidFill>
                <a:effectLst/>
                <a:latin typeface="+mn-lt"/>
                <a:ea typeface="+mn-ea"/>
                <a:cs typeface="+mn-cs"/>
              </a:rPr>
              <a:t>anti-VEGF (p. ej., atezolizumab + bevacizumab)</a:t>
            </a:r>
            <a:r>
              <a:rPr lang="es-ES" sz="1200" kern="1200" dirty="0">
                <a:solidFill>
                  <a:schemeClr val="tx1"/>
                </a:solidFill>
                <a:effectLst/>
                <a:latin typeface="+mn-lt"/>
                <a:ea typeface="+mn-ea"/>
                <a:cs typeface="+mn-cs"/>
              </a:rPr>
              <a:t>, pueden mejorar el </a:t>
            </a:r>
            <a:r>
              <a:rPr lang="es-ES" sz="1200" b="1" kern="1200" dirty="0" err="1">
                <a:solidFill>
                  <a:schemeClr val="tx1"/>
                </a:solidFill>
                <a:effectLst/>
                <a:latin typeface="+mn-lt"/>
                <a:ea typeface="+mn-ea"/>
                <a:cs typeface="+mn-cs"/>
              </a:rPr>
              <a:t>downstaging</a:t>
            </a:r>
            <a:r>
              <a:rPr lang="es-ES" sz="1200" kern="1200" dirty="0">
                <a:solidFill>
                  <a:schemeClr val="tx1"/>
                </a:solidFill>
                <a:effectLst/>
                <a:latin typeface="+mn-lt"/>
                <a:ea typeface="+mn-ea"/>
                <a:cs typeface="+mn-cs"/>
              </a:rPr>
              <a:t>, reducir el </a:t>
            </a:r>
            <a:r>
              <a:rPr lang="es-ES" sz="1200" i="1" kern="1200" dirty="0" err="1">
                <a:solidFill>
                  <a:schemeClr val="tx1"/>
                </a:solidFill>
                <a:effectLst/>
                <a:latin typeface="+mn-lt"/>
                <a:ea typeface="+mn-ea"/>
                <a:cs typeface="+mn-cs"/>
              </a:rPr>
              <a:t>drop-out</a:t>
            </a:r>
            <a:r>
              <a:rPr lang="es-ES" sz="1200" kern="1200" dirty="0">
                <a:solidFill>
                  <a:schemeClr val="tx1"/>
                </a:solidFill>
                <a:effectLst/>
                <a:latin typeface="+mn-lt"/>
                <a:ea typeface="+mn-ea"/>
                <a:cs typeface="+mn-cs"/>
              </a:rPr>
              <a:t> en lista y tratar enfermedad microscópica no visible.</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a:t>
            </a:r>
            <a:r>
              <a:rPr lang="es-ES" sz="1200" b="1" kern="1200" dirty="0">
                <a:solidFill>
                  <a:schemeClr val="tx1"/>
                </a:solidFill>
                <a:effectLst/>
                <a:latin typeface="+mn-lt"/>
                <a:ea typeface="+mn-ea"/>
                <a:cs typeface="+mn-cs"/>
              </a:rPr>
              <a:t>ensayos EMERALD-1 y similares</a:t>
            </a:r>
            <a:r>
              <a:rPr lang="es-ES" sz="1200" kern="1200" dirty="0">
                <a:solidFill>
                  <a:schemeClr val="tx1"/>
                </a:solidFill>
                <a:effectLst/>
                <a:latin typeface="+mn-lt"/>
                <a:ea typeface="+mn-ea"/>
                <a:cs typeface="+mn-cs"/>
              </a:rPr>
              <a:t> respaldan la eficacia de combinar ICI con terapias </a:t>
            </a:r>
            <a:r>
              <a:rPr lang="es-ES" sz="1200" kern="1200" dirty="0" err="1">
                <a:solidFill>
                  <a:schemeClr val="tx1"/>
                </a:solidFill>
                <a:effectLst/>
                <a:latin typeface="+mn-lt"/>
                <a:ea typeface="+mn-ea"/>
                <a:cs typeface="+mn-cs"/>
              </a:rPr>
              <a:t>locorregionales</a:t>
            </a:r>
            <a:r>
              <a:rPr lang="es-ES" sz="1200" kern="1200" dirty="0">
                <a:solidFill>
                  <a:schemeClr val="tx1"/>
                </a:solidFill>
                <a:effectLst/>
                <a:latin typeface="+mn-lt"/>
                <a:ea typeface="+mn-ea"/>
                <a:cs typeface="+mn-cs"/>
              </a:rPr>
              <a:t> (LRT). Sin embargo, el </a:t>
            </a:r>
            <a:r>
              <a:rPr lang="es-ES" sz="1200" b="1" kern="1200" dirty="0">
                <a:solidFill>
                  <a:schemeClr val="tx1"/>
                </a:solidFill>
                <a:effectLst/>
                <a:latin typeface="+mn-lt"/>
                <a:ea typeface="+mn-ea"/>
                <a:cs typeface="+mn-cs"/>
              </a:rPr>
              <a:t>riesgo de rechazo post-TH</a:t>
            </a:r>
            <a:r>
              <a:rPr lang="es-ES" sz="1200" kern="1200" dirty="0">
                <a:solidFill>
                  <a:schemeClr val="tx1"/>
                </a:solidFill>
                <a:effectLst/>
                <a:latin typeface="+mn-lt"/>
                <a:ea typeface="+mn-ea"/>
                <a:cs typeface="+mn-cs"/>
              </a:rPr>
              <a:t> y la </a:t>
            </a:r>
            <a:r>
              <a:rPr lang="es-ES" sz="1200" b="1" kern="1200" dirty="0">
                <a:solidFill>
                  <a:schemeClr val="tx1"/>
                </a:solidFill>
                <a:effectLst/>
                <a:latin typeface="+mn-lt"/>
                <a:ea typeface="+mn-ea"/>
                <a:cs typeface="+mn-cs"/>
              </a:rPr>
              <a:t>toxicidad hepática o vascular</a:t>
            </a:r>
            <a:r>
              <a:rPr lang="es-ES" sz="1200" kern="1200" dirty="0">
                <a:solidFill>
                  <a:schemeClr val="tx1"/>
                </a:solidFill>
                <a:effectLst/>
                <a:latin typeface="+mn-lt"/>
                <a:ea typeface="+mn-ea"/>
                <a:cs typeface="+mn-cs"/>
              </a:rPr>
              <a:t> obligan a estrategias cuidadosas:</a:t>
            </a:r>
          </a:p>
          <a:p>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Lavado de ≥12 semanas</a:t>
            </a:r>
            <a:r>
              <a:rPr lang="es-ES" sz="1200" kern="1200" dirty="0">
                <a:solidFill>
                  <a:schemeClr val="tx1"/>
                </a:solidFill>
                <a:effectLst/>
                <a:latin typeface="+mn-lt"/>
                <a:ea typeface="+mn-ea"/>
                <a:cs typeface="+mn-cs"/>
              </a:rPr>
              <a:t> desde el último ICI (o 90 días si posible).</a:t>
            </a:r>
          </a:p>
          <a:p>
            <a:pPr lvl="0"/>
            <a:r>
              <a:rPr lang="es-ES" sz="1200" b="1" kern="1200" dirty="0">
                <a:solidFill>
                  <a:schemeClr val="tx1"/>
                </a:solidFill>
                <a:effectLst/>
                <a:latin typeface="+mn-lt"/>
                <a:ea typeface="+mn-ea"/>
                <a:cs typeface="+mn-cs"/>
              </a:rPr>
              <a:t>≥60 días</a:t>
            </a:r>
            <a:r>
              <a:rPr lang="es-ES" sz="1200" kern="1200" dirty="0">
                <a:solidFill>
                  <a:schemeClr val="tx1"/>
                </a:solidFill>
                <a:effectLst/>
                <a:latin typeface="+mn-lt"/>
                <a:ea typeface="+mn-ea"/>
                <a:cs typeface="+mn-cs"/>
              </a:rPr>
              <a:t> desde bevacizumab antes del TH.</a:t>
            </a:r>
          </a:p>
          <a:p>
            <a:pPr lvl="0"/>
            <a:r>
              <a:rPr lang="es-ES" sz="1200" kern="1200" dirty="0">
                <a:solidFill>
                  <a:schemeClr val="tx1"/>
                </a:solidFill>
                <a:effectLst/>
                <a:latin typeface="+mn-lt"/>
                <a:ea typeface="+mn-ea"/>
                <a:cs typeface="+mn-cs"/>
              </a:rPr>
              <a:t>Selección estricta de pacientes (Child-Pugh A, varices tratadas, sin hepatitis autoinmune).</a:t>
            </a:r>
          </a:p>
          <a:p>
            <a:r>
              <a:rPr lang="es-ES" sz="1200" kern="1200" dirty="0">
                <a:solidFill>
                  <a:schemeClr val="tx1"/>
                </a:solidFill>
                <a:effectLst/>
                <a:latin typeface="+mn-lt"/>
                <a:ea typeface="+mn-ea"/>
                <a:cs typeface="+mn-cs"/>
              </a:rPr>
              <a:t>El artículo propone que la </a:t>
            </a:r>
            <a:r>
              <a:rPr lang="es-ES" sz="1200" b="1" kern="1200" dirty="0">
                <a:solidFill>
                  <a:schemeClr val="tx1"/>
                </a:solidFill>
                <a:effectLst/>
                <a:latin typeface="+mn-lt"/>
                <a:ea typeface="+mn-ea"/>
                <a:cs typeface="+mn-cs"/>
              </a:rPr>
              <a:t>inmunoterapia </a:t>
            </a:r>
            <a:r>
              <a:rPr lang="es-ES" sz="1200" b="1" kern="1200" dirty="0" err="1">
                <a:solidFill>
                  <a:schemeClr val="tx1"/>
                </a:solidFill>
                <a:effectLst/>
                <a:latin typeface="+mn-lt"/>
                <a:ea typeface="+mn-ea"/>
                <a:cs typeface="+mn-cs"/>
              </a:rPr>
              <a:t>pretrasplante</a:t>
            </a:r>
            <a:r>
              <a:rPr lang="es-ES" sz="1200" kern="1200" dirty="0">
                <a:solidFill>
                  <a:schemeClr val="tx1"/>
                </a:solidFill>
                <a:effectLst/>
                <a:latin typeface="+mn-lt"/>
                <a:ea typeface="+mn-ea"/>
                <a:cs typeface="+mn-cs"/>
              </a:rPr>
              <a:t> debe reservarse a contextos </a:t>
            </a:r>
            <a:r>
              <a:rPr lang="es-ES" sz="1200" b="1" kern="1200" dirty="0">
                <a:solidFill>
                  <a:schemeClr val="tx1"/>
                </a:solidFill>
                <a:effectLst/>
                <a:latin typeface="+mn-lt"/>
                <a:ea typeface="+mn-ea"/>
                <a:cs typeface="+mn-cs"/>
              </a:rPr>
              <a:t>protocolizados o de ensayo clínico</a:t>
            </a:r>
            <a:r>
              <a:rPr lang="es-ES" sz="1200" kern="1200" dirty="0">
                <a:solidFill>
                  <a:schemeClr val="tx1"/>
                </a:solidFill>
                <a:effectLst/>
                <a:latin typeface="+mn-lt"/>
                <a:ea typeface="+mn-ea"/>
                <a:cs typeface="+mn-cs"/>
              </a:rPr>
              <a:t>, y plantea un </a:t>
            </a:r>
            <a:r>
              <a:rPr lang="es-ES" sz="1200" b="1" kern="1200" dirty="0">
                <a:solidFill>
                  <a:schemeClr val="tx1"/>
                </a:solidFill>
                <a:effectLst/>
                <a:latin typeface="+mn-lt"/>
                <a:ea typeface="+mn-ea"/>
                <a:cs typeface="+mn-cs"/>
              </a:rPr>
              <a:t>cambio de paradigma</a:t>
            </a:r>
            <a:r>
              <a:rPr lang="es-ES" sz="1200" kern="1200" dirty="0">
                <a:solidFill>
                  <a:schemeClr val="tx1"/>
                </a:solidFill>
                <a:effectLst/>
                <a:latin typeface="+mn-lt"/>
                <a:ea typeface="+mn-ea"/>
                <a:cs typeface="+mn-cs"/>
              </a:rPr>
              <a:t> hacia un uso más dinámico y personalizado del tratamiento </a:t>
            </a:r>
            <a:r>
              <a:rPr lang="es-ES" sz="1200" kern="1200" dirty="0" err="1">
                <a:solidFill>
                  <a:schemeClr val="tx1"/>
                </a:solidFill>
                <a:effectLst/>
                <a:latin typeface="+mn-lt"/>
                <a:ea typeface="+mn-ea"/>
                <a:cs typeface="+mn-cs"/>
              </a:rPr>
              <a:t>inmuno</a:t>
            </a:r>
            <a:r>
              <a:rPr lang="es-ES" sz="1200" kern="1200" dirty="0">
                <a:solidFill>
                  <a:schemeClr val="tx1"/>
                </a:solidFill>
                <a:effectLst/>
                <a:latin typeface="+mn-lt"/>
                <a:ea typeface="+mn-ea"/>
                <a:cs typeface="+mn-cs"/>
              </a:rPr>
              <a:t>-oncológico en candidatos a TH.</a:t>
            </a:r>
          </a:p>
          <a:p>
            <a:r>
              <a:rPr lang="es-ES" sz="1200" kern="1200" dirty="0">
                <a:solidFill>
                  <a:schemeClr val="tx1"/>
                </a:solidFill>
                <a:effectLst/>
                <a:latin typeface="+mn-lt"/>
                <a:ea typeface="+mn-ea"/>
                <a:cs typeface="+mn-cs"/>
              </a:rPr>
              <a:t> </a:t>
            </a:r>
          </a:p>
          <a:p>
            <a:endParaRPr lang="es-ES" dirty="0"/>
          </a:p>
          <a:p>
            <a:endParaRPr lang="es-ES" dirty="0"/>
          </a:p>
        </p:txBody>
      </p:sp>
      <p:sp>
        <p:nvSpPr>
          <p:cNvPr id="4" name="Marcador de número de diapositiva 3">
            <a:extLst>
              <a:ext uri="{FF2B5EF4-FFF2-40B4-BE49-F238E27FC236}">
                <a16:creationId xmlns:a16="http://schemas.microsoft.com/office/drawing/2014/main" id="{7F96A1A7-3770-43A8-E383-02D997C081F9}"/>
              </a:ext>
            </a:extLst>
          </p:cNvPr>
          <p:cNvSpPr>
            <a:spLocks noGrp="1"/>
          </p:cNvSpPr>
          <p:nvPr>
            <p:ph type="sldNum" sz="quarter" idx="5"/>
          </p:nvPr>
        </p:nvSpPr>
        <p:spPr/>
        <p:txBody>
          <a:bodyPr/>
          <a:lstStyle/>
          <a:p>
            <a:fld id="{550A1B1A-D7EA-AC47-A94E-160D616A14C6}" type="slidenum">
              <a:rPr lang="es-ES" smtClean="0"/>
              <a:t>7</a:t>
            </a:fld>
            <a:endParaRPr lang="es-ES"/>
          </a:p>
        </p:txBody>
      </p:sp>
    </p:spTree>
    <p:extLst>
      <p:ext uri="{BB962C8B-B14F-4D97-AF65-F5344CB8AC3E}">
        <p14:creationId xmlns:p14="http://schemas.microsoft.com/office/powerpoint/2010/main" val="40509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F196E-4A47-0DAE-1E27-D884FCFA1C9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8AE066-3C93-2AF8-8563-EC054AA4A4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79096C-B682-0410-3EBA-3AC9D2EF107C}"/>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El artículo revisa el papel emergente de la </a:t>
            </a:r>
            <a:r>
              <a:rPr lang="es-ES" sz="1200" b="1" kern="1200" dirty="0">
                <a:solidFill>
                  <a:schemeClr val="tx1"/>
                </a:solidFill>
                <a:effectLst/>
                <a:latin typeface="+mn-lt"/>
                <a:ea typeface="+mn-ea"/>
                <a:cs typeface="+mn-cs"/>
              </a:rPr>
              <a:t>inmunoterapia en el manejo del hepatocarcinoma (HCC)</a:t>
            </a:r>
            <a:r>
              <a:rPr lang="es-ES" sz="1200" kern="1200" dirty="0">
                <a:solidFill>
                  <a:schemeClr val="tx1"/>
                </a:solidFill>
                <a:effectLst/>
                <a:latin typeface="+mn-lt"/>
                <a:ea typeface="+mn-ea"/>
                <a:cs typeface="+mn-cs"/>
              </a:rPr>
              <a:t>, con especial foco en su uso </a:t>
            </a:r>
            <a:r>
              <a:rPr lang="es-ES" sz="1200" b="1" kern="1200" dirty="0">
                <a:solidFill>
                  <a:schemeClr val="tx1"/>
                </a:solidFill>
                <a:effectLst/>
                <a:latin typeface="+mn-lt"/>
                <a:ea typeface="+mn-ea"/>
                <a:cs typeface="+mn-cs"/>
              </a:rPr>
              <a:t>antes del trasplante hepático (TH)</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Destaca cómo los </a:t>
            </a:r>
            <a:r>
              <a:rPr lang="es-ES" sz="1200" b="1" kern="1200" dirty="0">
                <a:solidFill>
                  <a:schemeClr val="tx1"/>
                </a:solidFill>
                <a:effectLst/>
                <a:latin typeface="+mn-lt"/>
                <a:ea typeface="+mn-ea"/>
                <a:cs typeface="+mn-cs"/>
              </a:rPr>
              <a:t>inhibidores de puntos de control inmunitario (ICI)</a:t>
            </a:r>
            <a:r>
              <a:rPr lang="es-ES" sz="1200" kern="1200" dirty="0">
                <a:solidFill>
                  <a:schemeClr val="tx1"/>
                </a:solidFill>
                <a:effectLst/>
                <a:latin typeface="+mn-lt"/>
                <a:ea typeface="+mn-ea"/>
                <a:cs typeface="+mn-cs"/>
              </a:rPr>
              <a:t>, solos o combinados con </a:t>
            </a:r>
            <a:r>
              <a:rPr lang="es-ES" sz="1200" b="1" kern="1200" dirty="0">
                <a:solidFill>
                  <a:schemeClr val="tx1"/>
                </a:solidFill>
                <a:effectLst/>
                <a:latin typeface="+mn-lt"/>
                <a:ea typeface="+mn-ea"/>
                <a:cs typeface="+mn-cs"/>
              </a:rPr>
              <a:t>anti-VEGF (p. ej., atezolizumab + bevacizumab)</a:t>
            </a:r>
            <a:r>
              <a:rPr lang="es-ES" sz="1200" kern="1200" dirty="0">
                <a:solidFill>
                  <a:schemeClr val="tx1"/>
                </a:solidFill>
                <a:effectLst/>
                <a:latin typeface="+mn-lt"/>
                <a:ea typeface="+mn-ea"/>
                <a:cs typeface="+mn-cs"/>
              </a:rPr>
              <a:t>, pueden mejorar el </a:t>
            </a:r>
            <a:r>
              <a:rPr lang="es-ES" sz="1200" b="1" kern="1200" dirty="0" err="1">
                <a:solidFill>
                  <a:schemeClr val="tx1"/>
                </a:solidFill>
                <a:effectLst/>
                <a:latin typeface="+mn-lt"/>
                <a:ea typeface="+mn-ea"/>
                <a:cs typeface="+mn-cs"/>
              </a:rPr>
              <a:t>downstaging</a:t>
            </a:r>
            <a:r>
              <a:rPr lang="es-ES" sz="1200" kern="1200" dirty="0">
                <a:solidFill>
                  <a:schemeClr val="tx1"/>
                </a:solidFill>
                <a:effectLst/>
                <a:latin typeface="+mn-lt"/>
                <a:ea typeface="+mn-ea"/>
                <a:cs typeface="+mn-cs"/>
              </a:rPr>
              <a:t>, reducir el </a:t>
            </a:r>
            <a:r>
              <a:rPr lang="es-ES" sz="1200" i="1" kern="1200" dirty="0" err="1">
                <a:solidFill>
                  <a:schemeClr val="tx1"/>
                </a:solidFill>
                <a:effectLst/>
                <a:latin typeface="+mn-lt"/>
                <a:ea typeface="+mn-ea"/>
                <a:cs typeface="+mn-cs"/>
              </a:rPr>
              <a:t>drop-out</a:t>
            </a:r>
            <a:r>
              <a:rPr lang="es-ES" sz="1200" kern="1200" dirty="0">
                <a:solidFill>
                  <a:schemeClr val="tx1"/>
                </a:solidFill>
                <a:effectLst/>
                <a:latin typeface="+mn-lt"/>
                <a:ea typeface="+mn-ea"/>
                <a:cs typeface="+mn-cs"/>
              </a:rPr>
              <a:t> en lista y tratar enfermedad microscópica no visible.</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a:t>
            </a:r>
            <a:r>
              <a:rPr lang="es-ES" sz="1200" b="1" kern="1200" dirty="0">
                <a:solidFill>
                  <a:schemeClr val="tx1"/>
                </a:solidFill>
                <a:effectLst/>
                <a:latin typeface="+mn-lt"/>
                <a:ea typeface="+mn-ea"/>
                <a:cs typeface="+mn-cs"/>
              </a:rPr>
              <a:t>ensayos EMERALD-1 y similares</a:t>
            </a:r>
            <a:r>
              <a:rPr lang="es-ES" sz="1200" kern="1200" dirty="0">
                <a:solidFill>
                  <a:schemeClr val="tx1"/>
                </a:solidFill>
                <a:effectLst/>
                <a:latin typeface="+mn-lt"/>
                <a:ea typeface="+mn-ea"/>
                <a:cs typeface="+mn-cs"/>
              </a:rPr>
              <a:t> respaldan la eficacia de combinar ICI con terapias </a:t>
            </a:r>
            <a:r>
              <a:rPr lang="es-ES" sz="1200" kern="1200" dirty="0" err="1">
                <a:solidFill>
                  <a:schemeClr val="tx1"/>
                </a:solidFill>
                <a:effectLst/>
                <a:latin typeface="+mn-lt"/>
                <a:ea typeface="+mn-ea"/>
                <a:cs typeface="+mn-cs"/>
              </a:rPr>
              <a:t>locorregionales</a:t>
            </a:r>
            <a:r>
              <a:rPr lang="es-ES" sz="1200" kern="1200" dirty="0">
                <a:solidFill>
                  <a:schemeClr val="tx1"/>
                </a:solidFill>
                <a:effectLst/>
                <a:latin typeface="+mn-lt"/>
                <a:ea typeface="+mn-ea"/>
                <a:cs typeface="+mn-cs"/>
              </a:rPr>
              <a:t> (LRT). Sin embargo, el </a:t>
            </a:r>
            <a:r>
              <a:rPr lang="es-ES" sz="1200" b="1" kern="1200" dirty="0">
                <a:solidFill>
                  <a:schemeClr val="tx1"/>
                </a:solidFill>
                <a:effectLst/>
                <a:latin typeface="+mn-lt"/>
                <a:ea typeface="+mn-ea"/>
                <a:cs typeface="+mn-cs"/>
              </a:rPr>
              <a:t>riesgo de rechazo post-TH</a:t>
            </a:r>
            <a:r>
              <a:rPr lang="es-ES" sz="1200" kern="1200" dirty="0">
                <a:solidFill>
                  <a:schemeClr val="tx1"/>
                </a:solidFill>
                <a:effectLst/>
                <a:latin typeface="+mn-lt"/>
                <a:ea typeface="+mn-ea"/>
                <a:cs typeface="+mn-cs"/>
              </a:rPr>
              <a:t> y la </a:t>
            </a:r>
            <a:r>
              <a:rPr lang="es-ES" sz="1200" b="1" kern="1200" dirty="0">
                <a:solidFill>
                  <a:schemeClr val="tx1"/>
                </a:solidFill>
                <a:effectLst/>
                <a:latin typeface="+mn-lt"/>
                <a:ea typeface="+mn-ea"/>
                <a:cs typeface="+mn-cs"/>
              </a:rPr>
              <a:t>toxicidad hepática o vascular</a:t>
            </a:r>
            <a:r>
              <a:rPr lang="es-ES" sz="1200" kern="1200" dirty="0">
                <a:solidFill>
                  <a:schemeClr val="tx1"/>
                </a:solidFill>
                <a:effectLst/>
                <a:latin typeface="+mn-lt"/>
                <a:ea typeface="+mn-ea"/>
                <a:cs typeface="+mn-cs"/>
              </a:rPr>
              <a:t> obligan a estrategias cuidadosas:</a:t>
            </a:r>
          </a:p>
          <a:p>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Lavado de ≥12 semanas</a:t>
            </a:r>
            <a:r>
              <a:rPr lang="es-ES" sz="1200" kern="1200" dirty="0">
                <a:solidFill>
                  <a:schemeClr val="tx1"/>
                </a:solidFill>
                <a:effectLst/>
                <a:latin typeface="+mn-lt"/>
                <a:ea typeface="+mn-ea"/>
                <a:cs typeface="+mn-cs"/>
              </a:rPr>
              <a:t> desde el último ICI (o 90 días si posible).</a:t>
            </a:r>
          </a:p>
          <a:p>
            <a:pPr lvl="0"/>
            <a:r>
              <a:rPr lang="es-ES" sz="1200" b="1" kern="1200" dirty="0">
                <a:solidFill>
                  <a:schemeClr val="tx1"/>
                </a:solidFill>
                <a:effectLst/>
                <a:latin typeface="+mn-lt"/>
                <a:ea typeface="+mn-ea"/>
                <a:cs typeface="+mn-cs"/>
              </a:rPr>
              <a:t>≥60 días</a:t>
            </a:r>
            <a:r>
              <a:rPr lang="es-ES" sz="1200" kern="1200" dirty="0">
                <a:solidFill>
                  <a:schemeClr val="tx1"/>
                </a:solidFill>
                <a:effectLst/>
                <a:latin typeface="+mn-lt"/>
                <a:ea typeface="+mn-ea"/>
                <a:cs typeface="+mn-cs"/>
              </a:rPr>
              <a:t> desde bevacizumab antes del TH.</a:t>
            </a:r>
          </a:p>
          <a:p>
            <a:pPr lvl="0"/>
            <a:r>
              <a:rPr lang="es-ES" sz="1200" kern="1200" dirty="0">
                <a:solidFill>
                  <a:schemeClr val="tx1"/>
                </a:solidFill>
                <a:effectLst/>
                <a:latin typeface="+mn-lt"/>
                <a:ea typeface="+mn-ea"/>
                <a:cs typeface="+mn-cs"/>
              </a:rPr>
              <a:t>Selección estricta de pacientes (Child-Pugh A, varices tratadas, sin hepatitis autoinmune).</a:t>
            </a:r>
          </a:p>
          <a:p>
            <a:r>
              <a:rPr lang="es-ES" sz="1200" kern="1200" dirty="0">
                <a:solidFill>
                  <a:schemeClr val="tx1"/>
                </a:solidFill>
                <a:effectLst/>
                <a:latin typeface="+mn-lt"/>
                <a:ea typeface="+mn-ea"/>
                <a:cs typeface="+mn-cs"/>
              </a:rPr>
              <a:t>El artículo propone que la </a:t>
            </a:r>
            <a:r>
              <a:rPr lang="es-ES" sz="1200" b="1" kern="1200" dirty="0">
                <a:solidFill>
                  <a:schemeClr val="tx1"/>
                </a:solidFill>
                <a:effectLst/>
                <a:latin typeface="+mn-lt"/>
                <a:ea typeface="+mn-ea"/>
                <a:cs typeface="+mn-cs"/>
              </a:rPr>
              <a:t>inmunoterapia </a:t>
            </a:r>
            <a:r>
              <a:rPr lang="es-ES" sz="1200" b="1" kern="1200" dirty="0" err="1">
                <a:solidFill>
                  <a:schemeClr val="tx1"/>
                </a:solidFill>
                <a:effectLst/>
                <a:latin typeface="+mn-lt"/>
                <a:ea typeface="+mn-ea"/>
                <a:cs typeface="+mn-cs"/>
              </a:rPr>
              <a:t>pretrasplante</a:t>
            </a:r>
            <a:r>
              <a:rPr lang="es-ES" sz="1200" kern="1200" dirty="0">
                <a:solidFill>
                  <a:schemeClr val="tx1"/>
                </a:solidFill>
                <a:effectLst/>
                <a:latin typeface="+mn-lt"/>
                <a:ea typeface="+mn-ea"/>
                <a:cs typeface="+mn-cs"/>
              </a:rPr>
              <a:t> debe reservarse a contextos </a:t>
            </a:r>
            <a:r>
              <a:rPr lang="es-ES" sz="1200" b="1" kern="1200" dirty="0">
                <a:solidFill>
                  <a:schemeClr val="tx1"/>
                </a:solidFill>
                <a:effectLst/>
                <a:latin typeface="+mn-lt"/>
                <a:ea typeface="+mn-ea"/>
                <a:cs typeface="+mn-cs"/>
              </a:rPr>
              <a:t>protocolizados o de ensayo clínico</a:t>
            </a:r>
            <a:r>
              <a:rPr lang="es-ES" sz="1200" kern="1200" dirty="0">
                <a:solidFill>
                  <a:schemeClr val="tx1"/>
                </a:solidFill>
                <a:effectLst/>
                <a:latin typeface="+mn-lt"/>
                <a:ea typeface="+mn-ea"/>
                <a:cs typeface="+mn-cs"/>
              </a:rPr>
              <a:t>, y plantea un </a:t>
            </a:r>
            <a:r>
              <a:rPr lang="es-ES" sz="1200" b="1" kern="1200" dirty="0">
                <a:solidFill>
                  <a:schemeClr val="tx1"/>
                </a:solidFill>
                <a:effectLst/>
                <a:latin typeface="+mn-lt"/>
                <a:ea typeface="+mn-ea"/>
                <a:cs typeface="+mn-cs"/>
              </a:rPr>
              <a:t>cambio de paradigma</a:t>
            </a:r>
            <a:r>
              <a:rPr lang="es-ES" sz="1200" kern="1200" dirty="0">
                <a:solidFill>
                  <a:schemeClr val="tx1"/>
                </a:solidFill>
                <a:effectLst/>
                <a:latin typeface="+mn-lt"/>
                <a:ea typeface="+mn-ea"/>
                <a:cs typeface="+mn-cs"/>
              </a:rPr>
              <a:t> hacia un uso más dinámico y personalizado del tratamiento </a:t>
            </a:r>
            <a:r>
              <a:rPr lang="es-ES" sz="1200" kern="1200" dirty="0" err="1">
                <a:solidFill>
                  <a:schemeClr val="tx1"/>
                </a:solidFill>
                <a:effectLst/>
                <a:latin typeface="+mn-lt"/>
                <a:ea typeface="+mn-ea"/>
                <a:cs typeface="+mn-cs"/>
              </a:rPr>
              <a:t>inmuno</a:t>
            </a:r>
            <a:r>
              <a:rPr lang="es-ES" sz="1200" kern="1200" dirty="0">
                <a:solidFill>
                  <a:schemeClr val="tx1"/>
                </a:solidFill>
                <a:effectLst/>
                <a:latin typeface="+mn-lt"/>
                <a:ea typeface="+mn-ea"/>
                <a:cs typeface="+mn-cs"/>
              </a:rPr>
              <a:t>-oncológico en candidatos a TH.</a:t>
            </a:r>
          </a:p>
          <a:p>
            <a:r>
              <a:rPr lang="es-ES" sz="1200" kern="1200" dirty="0">
                <a:solidFill>
                  <a:schemeClr val="tx1"/>
                </a:solidFill>
                <a:effectLst/>
                <a:latin typeface="+mn-lt"/>
                <a:ea typeface="+mn-ea"/>
                <a:cs typeface="+mn-cs"/>
              </a:rPr>
              <a:t> </a:t>
            </a:r>
          </a:p>
          <a:p>
            <a:endParaRPr lang="es-ES" dirty="0"/>
          </a:p>
          <a:p>
            <a:endParaRPr lang="es-ES" dirty="0"/>
          </a:p>
        </p:txBody>
      </p:sp>
      <p:sp>
        <p:nvSpPr>
          <p:cNvPr id="4" name="Marcador de número de diapositiva 3">
            <a:extLst>
              <a:ext uri="{FF2B5EF4-FFF2-40B4-BE49-F238E27FC236}">
                <a16:creationId xmlns:a16="http://schemas.microsoft.com/office/drawing/2014/main" id="{EC96DF5D-7E42-79C9-9CCB-F354CC38FEC9}"/>
              </a:ext>
            </a:extLst>
          </p:cNvPr>
          <p:cNvSpPr>
            <a:spLocks noGrp="1"/>
          </p:cNvSpPr>
          <p:nvPr>
            <p:ph type="sldNum" sz="quarter" idx="5"/>
          </p:nvPr>
        </p:nvSpPr>
        <p:spPr/>
        <p:txBody>
          <a:bodyPr/>
          <a:lstStyle/>
          <a:p>
            <a:fld id="{550A1B1A-D7EA-AC47-A94E-160D616A14C6}" type="slidenum">
              <a:rPr lang="es-ES" smtClean="0"/>
              <a:t>8</a:t>
            </a:fld>
            <a:endParaRPr lang="es-ES"/>
          </a:p>
        </p:txBody>
      </p:sp>
    </p:spTree>
    <p:extLst>
      <p:ext uri="{BB962C8B-B14F-4D97-AF65-F5344CB8AC3E}">
        <p14:creationId xmlns:p14="http://schemas.microsoft.com/office/powerpoint/2010/main" val="192442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1A134-C454-66AB-64E4-F40728C916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C845F0B-32AC-25EA-9A50-415A9500096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745F5E2-E994-4C57-E6BE-2A53F90BE7E7}"/>
              </a:ext>
            </a:extLst>
          </p:cNvPr>
          <p:cNvSpPr>
            <a:spLocks noGrp="1"/>
          </p:cNvSpPr>
          <p:nvPr>
            <p:ph type="body" idx="1"/>
          </p:nvPr>
        </p:nvSpPr>
        <p:spPr/>
        <p:txBody>
          <a:bodyPr/>
          <a:lstStyle/>
          <a:p>
            <a:r>
              <a:rPr lang="es-ES" dirty="0" err="1"/>
              <a:t>Limits</a:t>
            </a:r>
            <a:r>
              <a:rPr lang="es-ES" dirty="0"/>
              <a:t> </a:t>
            </a:r>
            <a:r>
              <a:rPr lang="es-ES" dirty="0" err="1"/>
              <a:t>to</a:t>
            </a:r>
            <a:r>
              <a:rPr lang="es-ES" dirty="0"/>
              <a:t> </a:t>
            </a:r>
            <a:r>
              <a:rPr lang="es-ES" dirty="0" err="1"/>
              <a:t>downstaging</a:t>
            </a:r>
            <a:r>
              <a:rPr lang="es-ES" dirty="0"/>
              <a:t> </a:t>
            </a:r>
            <a:r>
              <a:rPr lang="es-ES" dirty="0" err="1"/>
              <a:t>have</a:t>
            </a:r>
            <a:r>
              <a:rPr lang="es-ES" dirty="0"/>
              <a:t> </a:t>
            </a:r>
            <a:r>
              <a:rPr lang="es-ES" dirty="0" err="1"/>
              <a:t>also</a:t>
            </a:r>
            <a:r>
              <a:rPr lang="es-ES" dirty="0"/>
              <a:t> </a:t>
            </a:r>
            <a:r>
              <a:rPr lang="es-ES" dirty="0" err="1"/>
              <a:t>been</a:t>
            </a:r>
            <a:r>
              <a:rPr lang="es-ES" dirty="0"/>
              <a:t> </a:t>
            </a:r>
            <a:r>
              <a:rPr lang="es-ES" dirty="0" err="1"/>
              <a:t>advocated</a:t>
            </a:r>
            <a:r>
              <a:rPr lang="es-ES" dirty="0"/>
              <a:t> </a:t>
            </a:r>
            <a:r>
              <a:rPr lang="es-ES" dirty="0" err="1"/>
              <a:t>since</a:t>
            </a:r>
            <a:r>
              <a:rPr lang="es-ES" dirty="0"/>
              <a:t> “</a:t>
            </a:r>
            <a:r>
              <a:rPr lang="es-ES" dirty="0" err="1"/>
              <a:t>all</a:t>
            </a:r>
            <a:r>
              <a:rPr lang="es-ES" dirty="0"/>
              <a:t> </a:t>
            </a:r>
            <a:r>
              <a:rPr lang="es-ES" dirty="0" err="1"/>
              <a:t>comers</a:t>
            </a:r>
            <a:r>
              <a:rPr lang="es-ES" dirty="0"/>
              <a:t>” </a:t>
            </a:r>
            <a:r>
              <a:rPr lang="es-ES" dirty="0" err="1"/>
              <a:t>policies</a:t>
            </a:r>
            <a:r>
              <a:rPr lang="es-ES" dirty="0"/>
              <a:t> </a:t>
            </a:r>
            <a:r>
              <a:rPr lang="es-ES" dirty="0" err="1"/>
              <a:t>applied</a:t>
            </a:r>
            <a:r>
              <a:rPr lang="es-ES" dirty="0"/>
              <a:t> </a:t>
            </a:r>
            <a:r>
              <a:rPr lang="es-ES" dirty="0" err="1"/>
              <a:t>to</a:t>
            </a:r>
            <a:r>
              <a:rPr lang="es-ES" dirty="0"/>
              <a:t> </a:t>
            </a:r>
            <a:r>
              <a:rPr lang="es-ES" dirty="0" err="1"/>
              <a:t>any</a:t>
            </a:r>
            <a:r>
              <a:rPr lang="es-ES" dirty="0"/>
              <a:t> </a:t>
            </a:r>
            <a:r>
              <a:rPr lang="es-ES" dirty="0" err="1"/>
              <a:t>presentation</a:t>
            </a:r>
            <a:r>
              <a:rPr lang="es-ES" dirty="0"/>
              <a:t> </a:t>
            </a:r>
            <a:r>
              <a:rPr lang="es-ES" dirty="0" err="1"/>
              <a:t>of</a:t>
            </a:r>
            <a:r>
              <a:rPr lang="es-ES" dirty="0"/>
              <a:t> non-</a:t>
            </a:r>
            <a:r>
              <a:rPr lang="es-ES" dirty="0" err="1"/>
              <a:t>metastatic</a:t>
            </a:r>
            <a:r>
              <a:rPr lang="es-ES" dirty="0"/>
              <a:t> HCC are </a:t>
            </a:r>
            <a:r>
              <a:rPr lang="es-ES" dirty="0" err="1"/>
              <a:t>burdened</a:t>
            </a:r>
            <a:r>
              <a:rPr lang="es-ES" dirty="0"/>
              <a:t> </a:t>
            </a:r>
            <a:r>
              <a:rPr lang="es-ES" dirty="0" err="1"/>
              <a:t>by</a:t>
            </a:r>
            <a:r>
              <a:rPr lang="es-ES" dirty="0"/>
              <a:t> a </a:t>
            </a:r>
            <a:r>
              <a:rPr lang="es-ES" dirty="0" err="1"/>
              <a:t>higher</a:t>
            </a:r>
            <a:r>
              <a:rPr lang="es-ES" dirty="0"/>
              <a:t> </a:t>
            </a:r>
            <a:r>
              <a:rPr lang="es-ES" dirty="0" err="1"/>
              <a:t>risk</a:t>
            </a:r>
            <a:r>
              <a:rPr lang="es-ES" dirty="0"/>
              <a:t> </a:t>
            </a:r>
            <a:r>
              <a:rPr lang="es-ES" dirty="0" err="1"/>
              <a:t>of</a:t>
            </a:r>
            <a:r>
              <a:rPr lang="es-ES" dirty="0"/>
              <a:t> </a:t>
            </a:r>
            <a:r>
              <a:rPr lang="es-ES" dirty="0" err="1"/>
              <a:t>waitlist</a:t>
            </a:r>
            <a:r>
              <a:rPr lang="es-ES" dirty="0"/>
              <a:t> </a:t>
            </a:r>
            <a:r>
              <a:rPr lang="es-ES" dirty="0" err="1"/>
              <a:t>dropout</a:t>
            </a:r>
            <a:r>
              <a:rPr lang="es-ES" dirty="0"/>
              <a:t> and microvascular </a:t>
            </a:r>
            <a:r>
              <a:rPr lang="es-ES" dirty="0" err="1"/>
              <a:t>invasion</a:t>
            </a:r>
            <a:r>
              <a:rPr lang="es-ES" dirty="0"/>
              <a:t> in </a:t>
            </a:r>
            <a:r>
              <a:rPr lang="es-ES" dirty="0" err="1"/>
              <a:t>explanted</a:t>
            </a:r>
            <a:r>
              <a:rPr lang="es-ES" dirty="0"/>
              <a:t> </a:t>
            </a:r>
            <a:r>
              <a:rPr lang="es-ES" dirty="0" err="1"/>
              <a:t>livers</a:t>
            </a:r>
            <a:r>
              <a:rPr lang="es-ES" dirty="0"/>
              <a:t> </a:t>
            </a:r>
            <a:r>
              <a:rPr lang="es-ES" dirty="0" err="1"/>
              <a:t>compared</a:t>
            </a:r>
            <a:r>
              <a:rPr lang="es-ES" dirty="0"/>
              <a:t> </a:t>
            </a:r>
            <a:r>
              <a:rPr lang="es-ES" dirty="0" err="1"/>
              <a:t>to</a:t>
            </a:r>
            <a:r>
              <a:rPr lang="es-ES" dirty="0"/>
              <a:t> more restrictive </a:t>
            </a:r>
            <a:r>
              <a:rPr lang="es-ES" dirty="0" err="1"/>
              <a:t>upper</a:t>
            </a:r>
            <a:r>
              <a:rPr lang="es-ES" dirty="0"/>
              <a:t> </a:t>
            </a:r>
            <a:r>
              <a:rPr lang="es-ES" dirty="0" err="1"/>
              <a:t>limits</a:t>
            </a:r>
            <a:r>
              <a:rPr lang="es-ES" dirty="0"/>
              <a:t> </a:t>
            </a:r>
            <a:r>
              <a:rPr lang="es-ES" dirty="0" err="1"/>
              <a:t>of</a:t>
            </a:r>
            <a:r>
              <a:rPr lang="es-ES" dirty="0"/>
              <a:t> </a:t>
            </a:r>
            <a:r>
              <a:rPr lang="es-ES" dirty="0" err="1"/>
              <a:t>downstaging</a:t>
            </a:r>
            <a:r>
              <a:rPr lang="es-ES" dirty="0"/>
              <a:t> (i.e. UNOS-</a:t>
            </a:r>
            <a:r>
              <a:rPr lang="es-ES" dirty="0" err="1"/>
              <a:t>downstaging</a:t>
            </a:r>
            <a:r>
              <a:rPr lang="es-ES" dirty="0"/>
              <a:t> </a:t>
            </a:r>
            <a:r>
              <a:rPr lang="es-ES" dirty="0" err="1"/>
              <a:t>criteria</a:t>
            </a:r>
            <a:r>
              <a:rPr lang="es-ES" dirty="0"/>
              <a:t>). AFP </a:t>
            </a:r>
            <a:r>
              <a:rPr lang="es-ES" dirty="0" err="1"/>
              <a:t>plays</a:t>
            </a:r>
            <a:r>
              <a:rPr lang="es-ES" dirty="0"/>
              <a:t> a crucial role in </a:t>
            </a:r>
            <a:r>
              <a:rPr lang="es-ES" dirty="0" err="1"/>
              <a:t>risk</a:t>
            </a:r>
            <a:r>
              <a:rPr lang="es-ES" dirty="0"/>
              <a:t> </a:t>
            </a:r>
            <a:r>
              <a:rPr lang="es-ES" dirty="0" err="1"/>
              <a:t>stratification</a:t>
            </a:r>
            <a:r>
              <a:rPr lang="es-ES" dirty="0"/>
              <a:t>; </a:t>
            </a:r>
          </a:p>
          <a:p>
            <a:endParaRPr lang="es-ES" dirty="0"/>
          </a:p>
          <a:p>
            <a:r>
              <a:rPr lang="es-ES" dirty="0"/>
              <a:t>AFP </a:t>
            </a:r>
            <a:r>
              <a:rPr lang="es-ES" dirty="0" err="1"/>
              <a:t>levels</a:t>
            </a:r>
            <a:r>
              <a:rPr lang="es-ES" dirty="0"/>
              <a:t> &gt;100 ng/ml and &lt;20 ng/ml </a:t>
            </a:r>
            <a:r>
              <a:rPr lang="es-ES" dirty="0" err="1"/>
              <a:t>following</a:t>
            </a:r>
            <a:r>
              <a:rPr lang="es-ES" dirty="0"/>
              <a:t> </a:t>
            </a:r>
            <a:r>
              <a:rPr lang="es-ES" dirty="0" err="1"/>
              <a:t>downstaging</a:t>
            </a:r>
            <a:r>
              <a:rPr lang="es-ES" dirty="0"/>
              <a:t> </a:t>
            </a:r>
            <a:r>
              <a:rPr lang="es-ES" dirty="0" err="1"/>
              <a:t>treatments</a:t>
            </a:r>
            <a:r>
              <a:rPr lang="es-ES" dirty="0"/>
              <a:t> </a:t>
            </a:r>
            <a:r>
              <a:rPr lang="es-ES" dirty="0" err="1"/>
              <a:t>were</a:t>
            </a:r>
            <a:r>
              <a:rPr lang="es-ES" dirty="0"/>
              <a:t> </a:t>
            </a:r>
            <a:r>
              <a:rPr lang="es-ES" dirty="0" err="1"/>
              <a:t>associated</a:t>
            </a:r>
            <a:r>
              <a:rPr lang="es-ES" dirty="0"/>
              <a:t> </a:t>
            </a:r>
            <a:r>
              <a:rPr lang="es-ES" dirty="0" err="1"/>
              <a:t>with</a:t>
            </a:r>
            <a:r>
              <a:rPr lang="es-ES" dirty="0"/>
              <a:t> &gt;50% </a:t>
            </a:r>
            <a:r>
              <a:rPr lang="es-ES" dirty="0" err="1"/>
              <a:t>probability</a:t>
            </a:r>
            <a:r>
              <a:rPr lang="es-ES" dirty="0"/>
              <a:t> </a:t>
            </a:r>
            <a:r>
              <a:rPr lang="es-ES" dirty="0" err="1"/>
              <a:t>of</a:t>
            </a:r>
            <a:r>
              <a:rPr lang="es-ES" dirty="0"/>
              <a:t> </a:t>
            </a:r>
            <a:r>
              <a:rPr lang="es-ES" dirty="0" err="1"/>
              <a:t>waitlist</a:t>
            </a:r>
            <a:r>
              <a:rPr lang="es-ES" dirty="0"/>
              <a:t> </a:t>
            </a:r>
            <a:r>
              <a:rPr lang="es-ES" dirty="0" err="1"/>
              <a:t>dropout</a:t>
            </a:r>
            <a:r>
              <a:rPr lang="es-ES" dirty="0"/>
              <a:t> </a:t>
            </a:r>
            <a:r>
              <a:rPr lang="es-ES" dirty="0" err="1"/>
              <a:t>for</a:t>
            </a:r>
            <a:r>
              <a:rPr lang="es-ES" dirty="0"/>
              <a:t> </a:t>
            </a:r>
            <a:r>
              <a:rPr lang="es-ES" dirty="0" err="1"/>
              <a:t>tumour</a:t>
            </a:r>
            <a:r>
              <a:rPr lang="es-ES" dirty="0"/>
              <a:t> </a:t>
            </a:r>
            <a:r>
              <a:rPr lang="es-ES" dirty="0" err="1"/>
              <a:t>progression</a:t>
            </a:r>
            <a:r>
              <a:rPr lang="es-ES" dirty="0"/>
              <a:t> and &lt;10% </a:t>
            </a:r>
            <a:r>
              <a:rPr lang="es-ES" dirty="0" err="1"/>
              <a:t>probability</a:t>
            </a:r>
            <a:r>
              <a:rPr lang="es-ES" dirty="0"/>
              <a:t> </a:t>
            </a:r>
            <a:r>
              <a:rPr lang="es-ES" dirty="0" err="1"/>
              <a:t>of</a:t>
            </a:r>
            <a:r>
              <a:rPr lang="es-ES" dirty="0"/>
              <a:t> post-LT </a:t>
            </a:r>
            <a:r>
              <a:rPr lang="es-ES" dirty="0" err="1"/>
              <a:t>recurrence</a:t>
            </a:r>
            <a:r>
              <a:rPr lang="es-ES" dirty="0"/>
              <a:t>, </a:t>
            </a:r>
            <a:r>
              <a:rPr lang="es-ES" dirty="0" err="1"/>
              <a:t>respectively</a:t>
            </a:r>
            <a:r>
              <a:rPr lang="es-ES" dirty="0"/>
              <a:t>, and absolute AFP response </a:t>
            </a:r>
            <a:r>
              <a:rPr lang="es-ES" dirty="0" err="1"/>
              <a:t>following</a:t>
            </a:r>
            <a:r>
              <a:rPr lang="es-ES" dirty="0"/>
              <a:t> LRT </a:t>
            </a:r>
            <a:r>
              <a:rPr lang="es-ES" dirty="0" err="1"/>
              <a:t>was</a:t>
            </a:r>
            <a:r>
              <a:rPr lang="es-ES" dirty="0"/>
              <a:t> </a:t>
            </a:r>
            <a:r>
              <a:rPr lang="es-ES" dirty="0" err="1"/>
              <a:t>shown</a:t>
            </a:r>
            <a:r>
              <a:rPr lang="es-ES" dirty="0"/>
              <a:t> </a:t>
            </a:r>
            <a:r>
              <a:rPr lang="es-ES" dirty="0" err="1"/>
              <a:t>to</a:t>
            </a:r>
            <a:r>
              <a:rPr lang="es-ES" dirty="0"/>
              <a:t> be </a:t>
            </a:r>
            <a:r>
              <a:rPr lang="es-ES" dirty="0" err="1"/>
              <a:t>the</a:t>
            </a:r>
            <a:r>
              <a:rPr lang="es-ES" dirty="0"/>
              <a:t> </a:t>
            </a:r>
            <a:r>
              <a:rPr lang="es-ES" dirty="0" err="1"/>
              <a:t>best</a:t>
            </a:r>
            <a:r>
              <a:rPr lang="es-ES" dirty="0"/>
              <a:t> </a:t>
            </a:r>
            <a:r>
              <a:rPr lang="es-ES" dirty="0" err="1"/>
              <a:t>surrogate</a:t>
            </a:r>
            <a:r>
              <a:rPr lang="es-ES" dirty="0"/>
              <a:t> </a:t>
            </a:r>
            <a:r>
              <a:rPr lang="es-ES" dirty="0" err="1"/>
              <a:t>of</a:t>
            </a:r>
            <a:r>
              <a:rPr lang="es-ES" dirty="0"/>
              <a:t> </a:t>
            </a:r>
            <a:r>
              <a:rPr lang="es-ES" dirty="0" err="1"/>
              <a:t>tumour</a:t>
            </a:r>
            <a:r>
              <a:rPr lang="es-ES" dirty="0"/>
              <a:t> </a:t>
            </a:r>
            <a:r>
              <a:rPr lang="es-ES" dirty="0" err="1"/>
              <a:t>biology</a:t>
            </a:r>
            <a:r>
              <a:rPr lang="es-ES" dirty="0"/>
              <a:t> in a </a:t>
            </a:r>
            <a:r>
              <a:rPr lang="es-ES" dirty="0" err="1"/>
              <a:t>multicentre</a:t>
            </a:r>
            <a:r>
              <a:rPr lang="es-ES" dirty="0"/>
              <a:t> US cohort.36,37 In </a:t>
            </a:r>
            <a:r>
              <a:rPr lang="es-ES" dirty="0" err="1"/>
              <a:t>addition</a:t>
            </a:r>
            <a:r>
              <a:rPr lang="es-ES" dirty="0"/>
              <a:t>, AFP </a:t>
            </a:r>
            <a:r>
              <a:rPr lang="es-ES" dirty="0" err="1"/>
              <a:t>dynamics</a:t>
            </a:r>
            <a:r>
              <a:rPr lang="es-ES" dirty="0"/>
              <a:t> </a:t>
            </a:r>
            <a:r>
              <a:rPr lang="es-ES" dirty="0" err="1"/>
              <a:t>following</a:t>
            </a:r>
            <a:r>
              <a:rPr lang="es-ES" dirty="0"/>
              <a:t> </a:t>
            </a:r>
            <a:r>
              <a:rPr lang="es-ES" dirty="0" err="1"/>
              <a:t>treatment</a:t>
            </a:r>
            <a:r>
              <a:rPr lang="es-ES" dirty="0"/>
              <a:t> </a:t>
            </a:r>
            <a:r>
              <a:rPr lang="es-ES" dirty="0" err="1"/>
              <a:t>combined</a:t>
            </a:r>
            <a:r>
              <a:rPr lang="es-ES" dirty="0"/>
              <a:t> </a:t>
            </a:r>
            <a:r>
              <a:rPr lang="es-ES" dirty="0" err="1"/>
              <a:t>with</a:t>
            </a:r>
            <a:r>
              <a:rPr lang="es-ES" dirty="0"/>
              <a:t> </a:t>
            </a:r>
            <a:r>
              <a:rPr lang="es-ES" dirty="0" err="1"/>
              <a:t>morphometric</a:t>
            </a:r>
            <a:r>
              <a:rPr lang="es-ES" dirty="0"/>
              <a:t> </a:t>
            </a:r>
            <a:r>
              <a:rPr lang="es-ES" dirty="0" err="1"/>
              <a:t>tumour</a:t>
            </a:r>
            <a:r>
              <a:rPr lang="es-ES" dirty="0"/>
              <a:t> </a:t>
            </a:r>
            <a:r>
              <a:rPr lang="es-ES" dirty="0" err="1"/>
              <a:t>parameters</a:t>
            </a:r>
            <a:r>
              <a:rPr lang="es-ES" dirty="0"/>
              <a:t> can </a:t>
            </a:r>
            <a:r>
              <a:rPr lang="es-ES" dirty="0" err="1"/>
              <a:t>identify</a:t>
            </a:r>
            <a:r>
              <a:rPr lang="es-ES" dirty="0"/>
              <a:t> </a:t>
            </a:r>
            <a:r>
              <a:rPr lang="es-ES" dirty="0" err="1"/>
              <a:t>patients</a:t>
            </a:r>
            <a:r>
              <a:rPr lang="es-ES" dirty="0"/>
              <a:t> at </a:t>
            </a:r>
            <a:r>
              <a:rPr lang="es-ES" dirty="0" err="1"/>
              <a:t>risk</a:t>
            </a:r>
            <a:r>
              <a:rPr lang="es-ES" dirty="0"/>
              <a:t> </a:t>
            </a:r>
            <a:r>
              <a:rPr lang="es-ES" dirty="0" err="1"/>
              <a:t>of</a:t>
            </a:r>
            <a:r>
              <a:rPr lang="es-ES" dirty="0"/>
              <a:t> </a:t>
            </a:r>
            <a:r>
              <a:rPr lang="es-ES" dirty="0" err="1"/>
              <a:t>downstaging</a:t>
            </a:r>
            <a:r>
              <a:rPr lang="es-ES" dirty="0"/>
              <a:t> “failure”.27,30,38</a:t>
            </a:r>
          </a:p>
        </p:txBody>
      </p:sp>
      <p:sp>
        <p:nvSpPr>
          <p:cNvPr id="4" name="Marcador de número de diapositiva 3">
            <a:extLst>
              <a:ext uri="{FF2B5EF4-FFF2-40B4-BE49-F238E27FC236}">
                <a16:creationId xmlns:a16="http://schemas.microsoft.com/office/drawing/2014/main" id="{393817FE-CA5B-D12D-B713-73BB08A3F066}"/>
              </a:ext>
            </a:extLst>
          </p:cNvPr>
          <p:cNvSpPr>
            <a:spLocks noGrp="1"/>
          </p:cNvSpPr>
          <p:nvPr>
            <p:ph type="sldNum" sz="quarter" idx="5"/>
          </p:nvPr>
        </p:nvSpPr>
        <p:spPr/>
        <p:txBody>
          <a:bodyPr/>
          <a:lstStyle/>
          <a:p>
            <a:fld id="{550A1B1A-D7EA-AC47-A94E-160D616A14C6}" type="slidenum">
              <a:rPr lang="es-ES" smtClean="0"/>
              <a:t>9</a:t>
            </a:fld>
            <a:endParaRPr lang="es-ES"/>
          </a:p>
        </p:txBody>
      </p:sp>
    </p:spTree>
    <p:extLst>
      <p:ext uri="{BB962C8B-B14F-4D97-AF65-F5344CB8AC3E}">
        <p14:creationId xmlns:p14="http://schemas.microsoft.com/office/powerpoint/2010/main" val="1915545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7BC1976-552D-404B-90A5-E758656BE95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8510FC2B-7420-4C65-B6CB-3585F9A05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D4590F58-2EFA-41A9-B187-496A0BD3EB1D}"/>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5" name="Contenidor de peu de pàgina 4">
            <a:extLst>
              <a:ext uri="{FF2B5EF4-FFF2-40B4-BE49-F238E27FC236}">
                <a16:creationId xmlns:a16="http://schemas.microsoft.com/office/drawing/2014/main" id="{220EC747-C88C-4CC2-BABA-8FB6C18E85EB}"/>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72DBEF32-FEC4-4FF1-BE1B-742DB85CAF4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07709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43472A5-B62D-468C-B223-BA49DE80DE99}"/>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D5F50C75-E440-464A-9A96-B2577BC4D908}"/>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7FD6380-7672-4BBA-9F49-3A0C3064BA64}"/>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5" name="Contenidor de peu de pàgina 4">
            <a:extLst>
              <a:ext uri="{FF2B5EF4-FFF2-40B4-BE49-F238E27FC236}">
                <a16:creationId xmlns:a16="http://schemas.microsoft.com/office/drawing/2014/main" id="{67BAFFA8-E3B6-4827-B730-1FFF0EB94B58}"/>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4321A892-AFD5-48BB-A2BD-EFFDA434902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7884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6B0FDB24-FF4B-4507-B94B-B6B41F9DB1FA}"/>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7AEF3D80-7362-4211-A3CB-72793B7DA091}"/>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B5F000D3-B29B-43EF-B763-0CB762952478}"/>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5" name="Contenidor de peu de pàgina 4">
            <a:extLst>
              <a:ext uri="{FF2B5EF4-FFF2-40B4-BE49-F238E27FC236}">
                <a16:creationId xmlns:a16="http://schemas.microsoft.com/office/drawing/2014/main" id="{4FBC1221-B80C-4906-A258-6FB861663EC3}"/>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ACF66C5-ED98-45A8-86F6-030487671292}"/>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190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D2C973-B21D-4094-B0C2-52EFE5DD7995}"/>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244D6D44-544D-47E2-9BEE-7BF0F1DE0EA0}"/>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E83084C2-6CFA-4DD2-8814-2C519EB1AAB0}"/>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5" name="Contenidor de peu de pàgina 4">
            <a:extLst>
              <a:ext uri="{FF2B5EF4-FFF2-40B4-BE49-F238E27FC236}">
                <a16:creationId xmlns:a16="http://schemas.microsoft.com/office/drawing/2014/main" id="{E53766F8-44A5-43EA-81A4-38050A999487}"/>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9E34AADA-DAE9-43A0-8F25-8830DB77ED5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43355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B261105-C4A3-41E4-89A3-0887E6A3646A}"/>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9CAEB563-36D2-458A-84F2-391578D20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8B754992-AE4E-4014-9CF6-447E85B71823}"/>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5" name="Contenidor de peu de pàgina 4">
            <a:extLst>
              <a:ext uri="{FF2B5EF4-FFF2-40B4-BE49-F238E27FC236}">
                <a16:creationId xmlns:a16="http://schemas.microsoft.com/office/drawing/2014/main" id="{8AAE71EA-526D-48B0-9492-F0CB86E60A80}"/>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37169CBD-DC79-40A2-831F-3271E625A2C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137566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A16D8D-EC92-463E-A920-B5FB919556E4}"/>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AFD0A89D-9772-4ED7-94DC-C72E9559DDA8}"/>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5A9EEC94-3222-417E-8B11-50CF221229D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C6BD9B9A-4378-4A7D-B6F0-94925DBED2E2}"/>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6" name="Contenidor de peu de pàgina 5">
            <a:extLst>
              <a:ext uri="{FF2B5EF4-FFF2-40B4-BE49-F238E27FC236}">
                <a16:creationId xmlns:a16="http://schemas.microsoft.com/office/drawing/2014/main" id="{8073DAB6-A25B-495F-94A7-10C23B925A6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742DA29-7D6E-4B87-9257-58251AB7C2C6}"/>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330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B7290C2-5103-4699-9DB8-E6B10DEFA168}"/>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144D9107-74C3-40D9-8013-827B37799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C1DFCE3-ECAE-4BA9-A424-DB6848BAB5CC}"/>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18616FF1-DF4A-48F0-AE7A-29751463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0652DB53-BC74-4273-B471-E9A59FF6145B}"/>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98E6A4B9-EA90-45F4-927F-15E904810DBC}"/>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8" name="Contenidor de peu de pàgina 7">
            <a:extLst>
              <a:ext uri="{FF2B5EF4-FFF2-40B4-BE49-F238E27FC236}">
                <a16:creationId xmlns:a16="http://schemas.microsoft.com/office/drawing/2014/main" id="{ADD79A2E-FBC3-4A79-85CB-7E035FD8FFB3}"/>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DCBE3823-4226-465E-921D-6C434E08CC57}"/>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405667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881551-52EF-4EE2-9F49-065A33C78DC3}"/>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E99DEF33-9356-4062-A66A-79A19E9F0929}"/>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4" name="Contenidor de peu de pàgina 3">
            <a:extLst>
              <a:ext uri="{FF2B5EF4-FFF2-40B4-BE49-F238E27FC236}">
                <a16:creationId xmlns:a16="http://schemas.microsoft.com/office/drawing/2014/main" id="{ED3F0D8D-E5CD-4448-A0AB-0657D61206B6}"/>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57DFE9E5-5740-4CBC-8605-6E8DCBBCA5A4}"/>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960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AD300EC6-671D-49B6-BD62-222D683DFA1B}"/>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3" name="Contenidor de peu de pàgina 2">
            <a:extLst>
              <a:ext uri="{FF2B5EF4-FFF2-40B4-BE49-F238E27FC236}">
                <a16:creationId xmlns:a16="http://schemas.microsoft.com/office/drawing/2014/main" id="{E738C492-DB8C-4AA1-8B9B-8DE12BF4AD3A}"/>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A2EA3598-70F3-4BFF-B672-6E5711ED048C}"/>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64795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686524-96B2-4928-939A-6DE1613BD92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D3EEC8C5-8257-440C-A6D1-9F8805D82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81C42115-A23F-408C-AC09-1E5554DD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3A7E07ED-0144-4C34-9DA2-5345705A01FD}"/>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6" name="Contenidor de peu de pàgina 5">
            <a:extLst>
              <a:ext uri="{FF2B5EF4-FFF2-40B4-BE49-F238E27FC236}">
                <a16:creationId xmlns:a16="http://schemas.microsoft.com/office/drawing/2014/main" id="{3819EEE0-EA4B-4F79-A70C-172EE5B2F1D3}"/>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9DC2D7E1-9BEB-400F-81AA-85F5F9031B1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85164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D45E6C-1241-4B7D-877A-FCD67914E56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73F9A1FB-B449-4B8F-BEC2-4992F7D3C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9F0F620-9796-45F0-A985-3EDBE6E63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BED0D63F-DDB6-4232-B462-9E7B8700758F}"/>
              </a:ext>
            </a:extLst>
          </p:cNvPr>
          <p:cNvSpPr>
            <a:spLocks noGrp="1"/>
          </p:cNvSpPr>
          <p:nvPr>
            <p:ph type="dt" sz="half" idx="10"/>
          </p:nvPr>
        </p:nvSpPr>
        <p:spPr/>
        <p:txBody>
          <a:bodyPr/>
          <a:lstStyle/>
          <a:p>
            <a:fld id="{9CCB4C61-E5E7-4A49-AD15-56B60ABDBED9}" type="datetimeFigureOut">
              <a:rPr lang="es-ES" smtClean="0"/>
              <a:t>21/10/25</a:t>
            </a:fld>
            <a:endParaRPr lang="es-ES"/>
          </a:p>
        </p:txBody>
      </p:sp>
      <p:sp>
        <p:nvSpPr>
          <p:cNvPr id="6" name="Contenidor de peu de pàgina 5">
            <a:extLst>
              <a:ext uri="{FF2B5EF4-FFF2-40B4-BE49-F238E27FC236}">
                <a16:creationId xmlns:a16="http://schemas.microsoft.com/office/drawing/2014/main" id="{3847206A-3042-4F19-ADBA-D623CC91267C}"/>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3A927B8-4A4B-4136-85B9-DF2078A48B3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87578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21725F37-6E02-40DA-9EBF-1217BD875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A5789F9F-B596-40B5-9AFE-4DB48D52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F6C2EF27-A811-4C47-8E13-357917506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B4C61-E5E7-4A49-AD15-56B60ABDBED9}" type="datetimeFigureOut">
              <a:rPr lang="es-ES" smtClean="0"/>
              <a:t>21/10/25</a:t>
            </a:fld>
            <a:endParaRPr lang="es-ES"/>
          </a:p>
        </p:txBody>
      </p:sp>
      <p:sp>
        <p:nvSpPr>
          <p:cNvPr id="5" name="Contenidor de peu de pàgina 4">
            <a:extLst>
              <a:ext uri="{FF2B5EF4-FFF2-40B4-BE49-F238E27FC236}">
                <a16:creationId xmlns:a16="http://schemas.microsoft.com/office/drawing/2014/main" id="{FCFB238A-684E-4047-806D-6A803B188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Contenidor de número de diapositiva 5">
            <a:extLst>
              <a:ext uri="{FF2B5EF4-FFF2-40B4-BE49-F238E27FC236}">
                <a16:creationId xmlns:a16="http://schemas.microsoft.com/office/drawing/2014/main" id="{7DC266EC-0905-4BAA-A6BE-2770984E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EC0A-8B5F-471C-859B-A23995269196}" type="slidenum">
              <a:rPr lang="es-ES" smtClean="0"/>
              <a:t>‹Nº›</a:t>
            </a:fld>
            <a:endParaRPr lang="es-ES"/>
          </a:p>
        </p:txBody>
      </p:sp>
    </p:spTree>
    <p:extLst>
      <p:ext uri="{BB962C8B-B14F-4D97-AF65-F5344CB8AC3E}">
        <p14:creationId xmlns:p14="http://schemas.microsoft.com/office/powerpoint/2010/main" val="56824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1.pn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1.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8.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pn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1.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upo 33">
            <a:extLst>
              <a:ext uri="{FF2B5EF4-FFF2-40B4-BE49-F238E27FC236}">
                <a16:creationId xmlns:a16="http://schemas.microsoft.com/office/drawing/2014/main" id="{CB7C7E09-141D-6A7D-4638-6AB32664BB10}"/>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4C9C88B0-3664-4D51-B1AE-97894215801F}"/>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F9BF114A-F667-F53C-2897-AFE620279E23}"/>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4573649A-4D06-50A9-A148-06B158CBA7C0}"/>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DD7E468C-33FA-6B5A-6F3D-0CE90971984D}"/>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D29E4D2F-480A-464B-8B69-EA25A631CE5D}"/>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6534C781-F462-4AAE-BB6D-C4898DD7DD27}"/>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B2404EEB-D204-8471-5B22-F54D864C10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98F7769B-9EE6-74F7-E885-CDB2A3C83B36}"/>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C57ED18D-EDD2-BAE8-05D2-71451C68A3A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F6219342-D9F2-1843-82D6-E60FD434A11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B10C55A9-4136-2523-55D8-8B6078EFA26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81C98ECB-557C-302A-7FDB-D3539DDD1EA4}"/>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B1827BE4-C0A2-2282-D627-4A61F55DE57A}"/>
                </a:ext>
              </a:extLst>
            </p:cNvPr>
            <p:cNvPicPr>
              <a:picLocks noGrp="1" noRot="1" noChangeAspect="1" noMove="1" noResize="1" noEditPoints="1" noAdjustHandles="1" noChangeArrowheads="1" noChangeShapeType="1" noCrop="1"/>
            </p:cNvPicPr>
            <p:nvPr/>
          </p:nvPicPr>
          <p:blipFill>
            <a:blip r:embed="rId8">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5683CDF3-5B64-B4E5-D0E7-4A0D07D07EBA}"/>
                </a:ext>
              </a:extLst>
            </p:cNvPr>
            <p:cNvPicPr>
              <a:picLocks noGrp="1" noRot="1" noChangeAspect="1" noMove="1" noResize="1" noEditPoints="1" noAdjustHandles="1" noChangeArrowheads="1" noChangeShapeType="1" noCrop="1"/>
            </p:cNvPicPr>
            <p:nvPr/>
          </p:nvPicPr>
          <p:blipFill>
            <a:blip r:embed="rId9"/>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0B12695F-AD37-6349-27F9-41383D6BD57E}"/>
                </a:ext>
              </a:extLst>
            </p:cNvPr>
            <p:cNvPicPr>
              <a:picLocks noGrp="1" noRot="1" noChangeAspect="1" noMove="1" noResize="1" noEditPoints="1" noAdjustHandles="1" noChangeArrowheads="1" noChangeShapeType="1" noCrop="1"/>
            </p:cNvPicPr>
            <p:nvPr/>
          </p:nvPicPr>
          <p:blipFill>
            <a:blip r:embed="rId10"/>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EEFA737A-7438-D830-E475-F98A4A5F7A5A}"/>
                </a:ext>
              </a:extLst>
            </p:cNvPr>
            <p:cNvPicPr>
              <a:picLocks noGrp="1" noRot="1" noChangeAspect="1" noMove="1" noResize="1" noEditPoints="1" noAdjustHandles="1" noChangeArrowheads="1" noChangeShapeType="1" noCrop="1"/>
            </p:cNvPicPr>
            <p:nvPr/>
          </p:nvPicPr>
          <p:blipFill>
            <a:blip r:embed="rId11">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sp>
        <p:nvSpPr>
          <p:cNvPr id="5" name="Text 0">
            <a:extLst>
              <a:ext uri="{FF2B5EF4-FFF2-40B4-BE49-F238E27FC236}">
                <a16:creationId xmlns:a16="http://schemas.microsoft.com/office/drawing/2014/main" id="{BD4D27BD-A467-FD83-CA13-3BA820B38947}"/>
              </a:ext>
            </a:extLst>
          </p:cNvPr>
          <p:cNvSpPr/>
          <p:nvPr/>
        </p:nvSpPr>
        <p:spPr>
          <a:xfrm>
            <a:off x="2359034" y="1971131"/>
            <a:ext cx="8834398" cy="1262174"/>
          </a:xfrm>
          <a:prstGeom prst="rect">
            <a:avLst/>
          </a:prstGeom>
          <a:noFill/>
          <a:ln/>
        </p:spPr>
        <p:txBody>
          <a:bodyPr wrap="square" lIns="0" tIns="0" rIns="0" bIns="0" rtlCol="0" anchor="t"/>
          <a:lstStyle/>
          <a:p>
            <a:pPr>
              <a:lnSpc>
                <a:spcPts val="4666"/>
              </a:lnSpc>
            </a:pPr>
            <a:r>
              <a:rPr lang="en-US" sz="3400" b="1" dirty="0" err="1">
                <a:solidFill>
                  <a:schemeClr val="accent1">
                    <a:lumMod val="75000"/>
                  </a:schemeClr>
                </a:solidFill>
                <a:latin typeface="+mj-lt"/>
                <a:ea typeface="Alexandria Semi Bold" pitchFamily="34" charset="-122"/>
                <a:cs typeface="Alexandria Semi Bold" pitchFamily="34" charset="-120"/>
              </a:rPr>
              <a:t>Novedades</a:t>
            </a:r>
            <a:r>
              <a:rPr lang="en-US" sz="3400" b="1" dirty="0">
                <a:solidFill>
                  <a:schemeClr val="accent1">
                    <a:lumMod val="75000"/>
                  </a:schemeClr>
                </a:solidFill>
                <a:latin typeface="+mj-lt"/>
                <a:ea typeface="Alexandria Semi Bold" pitchFamily="34" charset="-122"/>
                <a:cs typeface="Alexandria Semi Bold" pitchFamily="34" charset="-120"/>
              </a:rPr>
              <a:t> </a:t>
            </a:r>
            <a:r>
              <a:rPr lang="en-US" sz="3400" b="1" dirty="0" err="1">
                <a:solidFill>
                  <a:schemeClr val="accent1">
                    <a:lumMod val="75000"/>
                  </a:schemeClr>
                </a:solidFill>
                <a:latin typeface="+mj-lt"/>
                <a:ea typeface="Alexandria Semi Bold" pitchFamily="34" charset="-122"/>
                <a:cs typeface="Alexandria Semi Bold" pitchFamily="34" charset="-120"/>
              </a:rPr>
              <a:t>en</a:t>
            </a:r>
            <a:r>
              <a:rPr lang="en-US" sz="3400" b="1" dirty="0">
                <a:solidFill>
                  <a:schemeClr val="accent1">
                    <a:lumMod val="75000"/>
                  </a:schemeClr>
                </a:solidFill>
                <a:latin typeface="+mj-lt"/>
                <a:ea typeface="Alexandria Semi Bold" pitchFamily="34" charset="-122"/>
                <a:cs typeface="Alexandria Semi Bold" pitchFamily="34" charset="-120"/>
              </a:rPr>
              <a:t> Hepatocarcinoma: </a:t>
            </a:r>
          </a:p>
          <a:p>
            <a:pPr>
              <a:lnSpc>
                <a:spcPts val="4666"/>
              </a:lnSpc>
            </a:pPr>
            <a:r>
              <a:rPr lang="en-US" sz="2800" b="1" dirty="0">
                <a:solidFill>
                  <a:schemeClr val="accent1">
                    <a:lumMod val="75000"/>
                  </a:schemeClr>
                </a:solidFill>
                <a:latin typeface="+mj-lt"/>
                <a:ea typeface="Alexandria Semi Bold" pitchFamily="34" charset="-122"/>
                <a:cs typeface="Alexandria Semi Bold" pitchFamily="34" charset="-120"/>
              </a:rPr>
              <a:t>Downstaging y </a:t>
            </a:r>
            <a:r>
              <a:rPr lang="en-US" sz="2800" b="1" dirty="0" err="1">
                <a:solidFill>
                  <a:schemeClr val="accent1">
                    <a:lumMod val="75000"/>
                  </a:schemeClr>
                </a:solidFill>
                <a:latin typeface="+mj-lt"/>
                <a:ea typeface="Alexandria Semi Bold" pitchFamily="34" charset="-122"/>
                <a:cs typeface="Alexandria Semi Bold" pitchFamily="34" charset="-120"/>
              </a:rPr>
              <a:t>Trasplante</a:t>
            </a:r>
            <a:r>
              <a:rPr lang="en-US" sz="2800" b="1" dirty="0">
                <a:solidFill>
                  <a:schemeClr val="accent1">
                    <a:lumMod val="75000"/>
                  </a:schemeClr>
                </a:solidFill>
                <a:latin typeface="+mj-lt"/>
                <a:ea typeface="Alexandria Semi Bold" pitchFamily="34" charset="-122"/>
                <a:cs typeface="Alexandria Semi Bold" pitchFamily="34" charset="-120"/>
              </a:rPr>
              <a:t> </a:t>
            </a:r>
            <a:r>
              <a:rPr lang="en-US" sz="2800" b="1" dirty="0" err="1">
                <a:solidFill>
                  <a:schemeClr val="accent1">
                    <a:lumMod val="75000"/>
                  </a:schemeClr>
                </a:solidFill>
                <a:latin typeface="+mj-lt"/>
                <a:ea typeface="Alexandria Semi Bold" pitchFamily="34" charset="-122"/>
                <a:cs typeface="Alexandria Semi Bold" pitchFamily="34" charset="-120"/>
              </a:rPr>
              <a:t>Hepático</a:t>
            </a:r>
            <a:r>
              <a:rPr lang="en-US" sz="2800" b="1" dirty="0">
                <a:solidFill>
                  <a:schemeClr val="accent1">
                    <a:lumMod val="75000"/>
                  </a:schemeClr>
                </a:solidFill>
                <a:latin typeface="+mj-lt"/>
                <a:ea typeface="Alexandria Semi Bold" pitchFamily="34" charset="-122"/>
                <a:cs typeface="Alexandria Semi Bold" pitchFamily="34" charset="-120"/>
              </a:rPr>
              <a:t> “</a:t>
            </a:r>
            <a:r>
              <a:rPr lang="en-US" sz="2800" b="1" i="1" dirty="0">
                <a:solidFill>
                  <a:schemeClr val="accent1">
                    <a:lumMod val="75000"/>
                  </a:schemeClr>
                </a:solidFill>
                <a:latin typeface="+mj-lt"/>
                <a:ea typeface="Alexandria Semi Bold" pitchFamily="34" charset="-122"/>
                <a:cs typeface="Alexandria Semi Bold" pitchFamily="34" charset="-120"/>
              </a:rPr>
              <a:t>Ab initio”</a:t>
            </a:r>
            <a:endParaRPr lang="en-US" sz="3600" b="1" dirty="0">
              <a:solidFill>
                <a:schemeClr val="accent1">
                  <a:lumMod val="75000"/>
                </a:schemeClr>
              </a:solidFill>
              <a:latin typeface="+mj-lt"/>
            </a:endParaRPr>
          </a:p>
        </p:txBody>
      </p:sp>
      <p:sp>
        <p:nvSpPr>
          <p:cNvPr id="13" name="Text 0">
            <a:extLst>
              <a:ext uri="{FF2B5EF4-FFF2-40B4-BE49-F238E27FC236}">
                <a16:creationId xmlns:a16="http://schemas.microsoft.com/office/drawing/2014/main" id="{DEDABAAF-8562-8F84-9263-493D07FDB11D}"/>
              </a:ext>
            </a:extLst>
          </p:cNvPr>
          <p:cNvSpPr/>
          <p:nvPr/>
        </p:nvSpPr>
        <p:spPr>
          <a:xfrm>
            <a:off x="2341763" y="4146670"/>
            <a:ext cx="8834398" cy="1262174"/>
          </a:xfrm>
          <a:prstGeom prst="rect">
            <a:avLst/>
          </a:prstGeom>
          <a:noFill/>
          <a:ln/>
        </p:spPr>
        <p:txBody>
          <a:bodyPr wrap="square" lIns="0" tIns="0" rIns="0" bIns="0" rtlCol="0" anchor="t"/>
          <a:lstStyle/>
          <a:p>
            <a:r>
              <a:rPr lang="en-US" sz="2400" b="1" dirty="0">
                <a:solidFill>
                  <a:srgbClr val="1F1E1E"/>
                </a:solidFill>
                <a:latin typeface="+mj-lt"/>
                <a:ea typeface="Alexandria Semi Bold" pitchFamily="34" charset="-122"/>
                <a:cs typeface="Alexandria Semi Bold" pitchFamily="34" charset="-120"/>
              </a:rPr>
              <a:t>Magdalena Salcedo Plaza</a:t>
            </a:r>
          </a:p>
          <a:p>
            <a:r>
              <a:rPr lang="en-US" sz="2400" b="1" dirty="0">
                <a:solidFill>
                  <a:srgbClr val="1F1E1E"/>
                </a:solidFill>
                <a:latin typeface="+mj-lt"/>
                <a:ea typeface="Alexandria Semi Bold" pitchFamily="34" charset="-122"/>
                <a:cs typeface="Alexandria Semi Bold" pitchFamily="34" charset="-120"/>
              </a:rPr>
              <a:t>Unidad de </a:t>
            </a:r>
            <a:r>
              <a:rPr lang="en-US" sz="2400" b="1" dirty="0" err="1">
                <a:solidFill>
                  <a:srgbClr val="1F1E1E"/>
                </a:solidFill>
                <a:latin typeface="+mj-lt"/>
                <a:ea typeface="Alexandria Semi Bold" pitchFamily="34" charset="-122"/>
                <a:cs typeface="Alexandria Semi Bold" pitchFamily="34" charset="-120"/>
              </a:rPr>
              <a:t>Trasplante</a:t>
            </a:r>
            <a:r>
              <a:rPr lang="en-US" sz="2400" b="1" dirty="0">
                <a:solidFill>
                  <a:srgbClr val="1F1E1E"/>
                </a:solidFill>
                <a:latin typeface="+mj-lt"/>
                <a:ea typeface="Alexandria Semi Bold" pitchFamily="34" charset="-122"/>
                <a:cs typeface="Alexandria Semi Bold" pitchFamily="34" charset="-120"/>
              </a:rPr>
              <a:t> </a:t>
            </a:r>
            <a:r>
              <a:rPr lang="en-US" sz="2400" b="1" dirty="0" err="1">
                <a:solidFill>
                  <a:srgbClr val="1F1E1E"/>
                </a:solidFill>
                <a:latin typeface="+mj-lt"/>
                <a:ea typeface="Alexandria Semi Bold" pitchFamily="34" charset="-122"/>
                <a:cs typeface="Alexandria Semi Bold" pitchFamily="34" charset="-120"/>
              </a:rPr>
              <a:t>Hepático</a:t>
            </a:r>
            <a:r>
              <a:rPr lang="en-US" sz="2400" b="1" dirty="0">
                <a:solidFill>
                  <a:srgbClr val="1F1E1E"/>
                </a:solidFill>
                <a:latin typeface="+mj-lt"/>
                <a:ea typeface="Alexandria Semi Bold" pitchFamily="34" charset="-122"/>
                <a:cs typeface="Alexandria Semi Bold" pitchFamily="34" charset="-120"/>
              </a:rPr>
              <a:t>. Ciber-</a:t>
            </a:r>
            <a:r>
              <a:rPr lang="en-US" sz="2400" b="1" dirty="0" err="1">
                <a:solidFill>
                  <a:srgbClr val="1F1E1E"/>
                </a:solidFill>
                <a:latin typeface="+mj-lt"/>
                <a:ea typeface="Alexandria Semi Bold" pitchFamily="34" charset="-122"/>
                <a:cs typeface="Alexandria Semi Bold" pitchFamily="34" charset="-120"/>
              </a:rPr>
              <a:t>Ehd</a:t>
            </a:r>
            <a:r>
              <a:rPr lang="en-US" sz="2400" b="1" dirty="0">
                <a:solidFill>
                  <a:srgbClr val="1F1E1E"/>
                </a:solidFill>
                <a:latin typeface="+mj-lt"/>
                <a:ea typeface="Alexandria Semi Bold" pitchFamily="34" charset="-122"/>
                <a:cs typeface="Alexandria Semi Bold" pitchFamily="34" charset="-120"/>
              </a:rPr>
              <a:t>. </a:t>
            </a:r>
          </a:p>
          <a:p>
            <a:r>
              <a:rPr lang="en-US" sz="2400" b="1" dirty="0">
                <a:solidFill>
                  <a:srgbClr val="1F1E1E"/>
                </a:solidFill>
                <a:latin typeface="+mj-lt"/>
                <a:ea typeface="Alexandria Semi Bold" pitchFamily="34" charset="-122"/>
                <a:cs typeface="Alexandria Semi Bold" pitchFamily="34" charset="-120"/>
              </a:rPr>
              <a:t>Hospital General Universitario Gregorio </a:t>
            </a:r>
            <a:r>
              <a:rPr lang="en-US" sz="2400" b="1" dirty="0" err="1">
                <a:solidFill>
                  <a:srgbClr val="1F1E1E"/>
                </a:solidFill>
                <a:latin typeface="+mj-lt"/>
                <a:ea typeface="Alexandria Semi Bold" pitchFamily="34" charset="-122"/>
                <a:cs typeface="Alexandria Semi Bold" pitchFamily="34" charset="-120"/>
              </a:rPr>
              <a:t>Marañón</a:t>
            </a:r>
            <a:r>
              <a:rPr lang="en-US" sz="2400" b="1" dirty="0">
                <a:solidFill>
                  <a:srgbClr val="1F1E1E"/>
                </a:solidFill>
                <a:latin typeface="+mj-lt"/>
                <a:ea typeface="Alexandria Semi Bold" pitchFamily="34" charset="-122"/>
                <a:cs typeface="Alexandria Semi Bold" pitchFamily="34" charset="-120"/>
              </a:rPr>
              <a:t>. Madrid. </a:t>
            </a:r>
            <a:endParaRPr lang="en-US" sz="2400" b="1" dirty="0">
              <a:latin typeface="+mj-lt"/>
            </a:endParaRPr>
          </a:p>
        </p:txBody>
      </p:sp>
      <p:sp>
        <p:nvSpPr>
          <p:cNvPr id="17" name="CuadroTexto 16">
            <a:extLst>
              <a:ext uri="{FF2B5EF4-FFF2-40B4-BE49-F238E27FC236}">
                <a16:creationId xmlns:a16="http://schemas.microsoft.com/office/drawing/2014/main" id="{4DC2F9D3-65BF-CD4C-4345-0AEE51AA10F8}"/>
              </a:ext>
            </a:extLst>
          </p:cNvPr>
          <p:cNvSpPr txBox="1"/>
          <p:nvPr/>
        </p:nvSpPr>
        <p:spPr>
          <a:xfrm>
            <a:off x="2277937" y="3360364"/>
            <a:ext cx="8898224" cy="1894621"/>
          </a:xfrm>
          <a:prstGeom prst="rect">
            <a:avLst/>
          </a:prstGeom>
          <a:solidFill>
            <a:schemeClr val="bg1"/>
          </a:solidFill>
        </p:spPr>
        <p:txBody>
          <a:bodyPr wrap="square">
            <a:spAutoFit/>
          </a:bodyPr>
          <a:lstStyle/>
          <a:p>
            <a:pPr>
              <a:lnSpc>
                <a:spcPct val="150000"/>
              </a:lnSpc>
            </a:pPr>
            <a:r>
              <a:rPr lang="en-US" sz="2000" b="1" dirty="0">
                <a:solidFill>
                  <a:schemeClr val="accent1">
                    <a:lumMod val="50000"/>
                  </a:schemeClr>
                </a:solidFill>
                <a:latin typeface="+mj-lt"/>
                <a:ea typeface="Sora Light" pitchFamily="34" charset="-122"/>
                <a:cs typeface="Sora Light" pitchFamily="34" charset="-120"/>
              </a:rPr>
              <a:t>INCERTIDUMBRE y TOMA DE DECISIONES</a:t>
            </a:r>
          </a:p>
          <a:p>
            <a:pPr indent="-342900">
              <a:lnSpc>
                <a:spcPct val="150000"/>
              </a:lnSpc>
              <a:buFont typeface="Arial" panose="020B0604020202020204" pitchFamily="34" charset="0"/>
              <a:buChar char="•"/>
            </a:pPr>
            <a:r>
              <a:rPr lang="en-US" sz="2000" b="1" dirty="0">
                <a:solidFill>
                  <a:schemeClr val="accent1">
                    <a:lumMod val="50000"/>
                  </a:schemeClr>
                </a:solidFill>
                <a:latin typeface="+mj-lt"/>
                <a:ea typeface="Sora Light" pitchFamily="34" charset="-122"/>
                <a:cs typeface="Sora Light" pitchFamily="34" charset="-120"/>
              </a:rPr>
              <a:t>OPTIMIZACIÓN: </a:t>
            </a:r>
            <a:r>
              <a:rPr lang="en-US" sz="2000" dirty="0" err="1">
                <a:solidFill>
                  <a:schemeClr val="accent1">
                    <a:lumMod val="50000"/>
                  </a:schemeClr>
                </a:solidFill>
                <a:latin typeface="+mj-lt"/>
                <a:ea typeface="Sora Light" pitchFamily="34" charset="-122"/>
                <a:cs typeface="Sora Light" pitchFamily="34" charset="-120"/>
              </a:rPr>
              <a:t>recursos</a:t>
            </a:r>
            <a:r>
              <a:rPr lang="en-US" sz="2000" dirty="0">
                <a:solidFill>
                  <a:schemeClr val="accent1">
                    <a:lumMod val="50000"/>
                  </a:schemeClr>
                </a:solidFill>
                <a:latin typeface="+mj-lt"/>
                <a:ea typeface="Sora Light" pitchFamily="34" charset="-122"/>
                <a:cs typeface="Sora Light" pitchFamily="34" charset="-120"/>
              </a:rPr>
              <a:t> - </a:t>
            </a:r>
            <a:r>
              <a:rPr lang="en-US" sz="2000" dirty="0" err="1">
                <a:solidFill>
                  <a:schemeClr val="accent1">
                    <a:lumMod val="50000"/>
                  </a:schemeClr>
                </a:solidFill>
                <a:latin typeface="+mj-lt"/>
                <a:ea typeface="Sora Light" pitchFamily="34" charset="-122"/>
                <a:cs typeface="Sora Light" pitchFamily="34" charset="-120"/>
              </a:rPr>
              <a:t>resultados</a:t>
            </a:r>
            <a:r>
              <a:rPr lang="en-US" sz="2000" dirty="0">
                <a:solidFill>
                  <a:schemeClr val="accent1">
                    <a:lumMod val="50000"/>
                  </a:schemeClr>
                </a:solidFill>
                <a:latin typeface="+mj-lt"/>
                <a:ea typeface="Sora Light" pitchFamily="34" charset="-122"/>
                <a:cs typeface="Sora Light" pitchFamily="34" charset="-120"/>
              </a:rPr>
              <a:t> </a:t>
            </a:r>
          </a:p>
          <a:p>
            <a:pPr indent="-342900">
              <a:lnSpc>
                <a:spcPct val="150000"/>
              </a:lnSpc>
              <a:buFont typeface="Arial" panose="020B0604020202020204" pitchFamily="34" charset="0"/>
              <a:buChar char="•"/>
            </a:pPr>
            <a:r>
              <a:rPr lang="en-US" sz="2000" dirty="0">
                <a:solidFill>
                  <a:schemeClr val="accent1">
                    <a:lumMod val="50000"/>
                  </a:schemeClr>
                </a:solidFill>
                <a:latin typeface="+mj-lt"/>
                <a:ea typeface="Sora Light" pitchFamily="34" charset="-122"/>
                <a:cs typeface="Sora Light" pitchFamily="34" charset="-120"/>
              </a:rPr>
              <a:t>“Ventana de </a:t>
            </a:r>
            <a:r>
              <a:rPr lang="en-US" sz="2000" dirty="0" err="1">
                <a:solidFill>
                  <a:schemeClr val="accent1">
                    <a:lumMod val="50000"/>
                  </a:schemeClr>
                </a:solidFill>
                <a:latin typeface="+mj-lt"/>
                <a:ea typeface="Sora Light" pitchFamily="34" charset="-122"/>
                <a:cs typeface="Sora Light" pitchFamily="34" charset="-120"/>
              </a:rPr>
              <a:t>Oportunidad</a:t>
            </a:r>
            <a:r>
              <a:rPr lang="en-US" sz="2000" dirty="0">
                <a:solidFill>
                  <a:schemeClr val="accent1">
                    <a:lumMod val="50000"/>
                  </a:schemeClr>
                </a:solidFill>
                <a:latin typeface="+mj-lt"/>
                <a:ea typeface="Sora Light" pitchFamily="34" charset="-122"/>
                <a:cs typeface="Sora Light" pitchFamily="34" charset="-120"/>
              </a:rPr>
              <a:t>”</a:t>
            </a:r>
          </a:p>
          <a:p>
            <a:pPr indent="-342900">
              <a:lnSpc>
                <a:spcPct val="150000"/>
              </a:lnSpc>
              <a:buFont typeface="Arial" panose="020B0604020202020204" pitchFamily="34" charset="0"/>
              <a:buChar char="•"/>
            </a:pPr>
            <a:r>
              <a:rPr lang="en-US" sz="2000" b="1" dirty="0">
                <a:solidFill>
                  <a:schemeClr val="accent1">
                    <a:lumMod val="50000"/>
                  </a:schemeClr>
                </a:solidFill>
                <a:latin typeface="+mj-lt"/>
                <a:ea typeface="Sora Light" pitchFamily="34" charset="-122"/>
                <a:cs typeface="Sora Light" pitchFamily="34" charset="-120"/>
              </a:rPr>
              <a:t>RETO:  </a:t>
            </a:r>
            <a:r>
              <a:rPr lang="en-US" sz="2000" dirty="0">
                <a:solidFill>
                  <a:schemeClr val="accent1">
                    <a:lumMod val="50000"/>
                  </a:schemeClr>
                </a:solidFill>
                <a:latin typeface="+mj-lt"/>
                <a:ea typeface="Sora Light" pitchFamily="34" charset="-122"/>
                <a:cs typeface="Sora Light" pitchFamily="34" charset="-120"/>
              </a:rPr>
              <a:t>no </a:t>
            </a:r>
            <a:r>
              <a:rPr lang="en-US" sz="2000" dirty="0" err="1">
                <a:solidFill>
                  <a:schemeClr val="accent1">
                    <a:lumMod val="50000"/>
                  </a:schemeClr>
                </a:solidFill>
                <a:latin typeface="+mj-lt"/>
                <a:ea typeface="Sora Light" pitchFamily="34" charset="-122"/>
                <a:cs typeface="Sora Light" pitchFamily="34" charset="-120"/>
              </a:rPr>
              <a:t>perjudicio</a:t>
            </a:r>
            <a:r>
              <a:rPr lang="en-US" sz="2000" dirty="0">
                <a:solidFill>
                  <a:schemeClr val="accent1">
                    <a:lumMod val="50000"/>
                  </a:schemeClr>
                </a:solidFill>
                <a:latin typeface="+mj-lt"/>
                <a:ea typeface="Sora Light" pitchFamily="34" charset="-122"/>
                <a:cs typeface="Sora Light" pitchFamily="34" charset="-120"/>
              </a:rPr>
              <a:t> al resto &amp; </a:t>
            </a:r>
            <a:r>
              <a:rPr lang="en-US" sz="2000" dirty="0" err="1">
                <a:solidFill>
                  <a:schemeClr val="accent1">
                    <a:lumMod val="50000"/>
                  </a:schemeClr>
                </a:solidFill>
                <a:latin typeface="+mj-lt"/>
                <a:ea typeface="Sora Light" pitchFamily="34" charset="-122"/>
                <a:cs typeface="Sora Light" pitchFamily="34" charset="-120"/>
              </a:rPr>
              <a:t>identificar</a:t>
            </a:r>
            <a:r>
              <a:rPr lang="en-US" sz="2000" dirty="0">
                <a:solidFill>
                  <a:schemeClr val="accent1">
                    <a:lumMod val="50000"/>
                  </a:schemeClr>
                </a:solidFill>
                <a:latin typeface="+mj-lt"/>
                <a:ea typeface="Sora Light" pitchFamily="34" charset="-122"/>
                <a:cs typeface="Sora Light" pitchFamily="34" charset="-120"/>
              </a:rPr>
              <a:t> </a:t>
            </a:r>
            <a:r>
              <a:rPr lang="en-US" sz="2000" dirty="0" err="1">
                <a:solidFill>
                  <a:schemeClr val="accent1">
                    <a:lumMod val="50000"/>
                  </a:schemeClr>
                </a:solidFill>
                <a:latin typeface="+mj-lt"/>
                <a:ea typeface="Sora Light" pitchFamily="34" charset="-122"/>
                <a:cs typeface="Sora Light" pitchFamily="34" charset="-120"/>
              </a:rPr>
              <a:t>candidatos</a:t>
            </a:r>
            <a:r>
              <a:rPr lang="en-US" sz="2000" dirty="0">
                <a:solidFill>
                  <a:schemeClr val="accent1">
                    <a:lumMod val="50000"/>
                  </a:schemeClr>
                </a:solidFill>
                <a:latin typeface="+mj-lt"/>
                <a:ea typeface="Sora Light" pitchFamily="34" charset="-122"/>
                <a:cs typeface="Sora Light" pitchFamily="34" charset="-120"/>
              </a:rPr>
              <a:t> &amp; </a:t>
            </a:r>
            <a:r>
              <a:rPr lang="en-US" sz="2000" dirty="0" err="1">
                <a:solidFill>
                  <a:schemeClr val="accent1">
                    <a:lumMod val="50000"/>
                  </a:schemeClr>
                </a:solidFill>
                <a:latin typeface="+mj-lt"/>
                <a:ea typeface="Sora Light" pitchFamily="34" charset="-122"/>
                <a:cs typeface="Sora Light" pitchFamily="34" charset="-120"/>
              </a:rPr>
              <a:t>optimizar</a:t>
            </a:r>
            <a:r>
              <a:rPr lang="en-US" sz="2000" dirty="0">
                <a:solidFill>
                  <a:schemeClr val="accent1">
                    <a:lumMod val="50000"/>
                  </a:schemeClr>
                </a:solidFill>
                <a:latin typeface="+mj-lt"/>
                <a:ea typeface="Sora Light" pitchFamily="34" charset="-122"/>
                <a:cs typeface="Sora Light" pitchFamily="34" charset="-120"/>
              </a:rPr>
              <a:t> </a:t>
            </a:r>
            <a:r>
              <a:rPr lang="en-US" sz="2000" dirty="0" err="1">
                <a:solidFill>
                  <a:schemeClr val="accent1">
                    <a:lumMod val="50000"/>
                  </a:schemeClr>
                </a:solidFill>
                <a:latin typeface="+mj-lt"/>
                <a:ea typeface="Sora Light" pitchFamily="34" charset="-122"/>
                <a:cs typeface="Sora Light" pitchFamily="34" charset="-120"/>
              </a:rPr>
              <a:t>resultados</a:t>
            </a:r>
            <a:r>
              <a:rPr lang="en-US" sz="2000" dirty="0">
                <a:solidFill>
                  <a:schemeClr val="accent1">
                    <a:lumMod val="50000"/>
                  </a:schemeClr>
                </a:solidFill>
                <a:latin typeface="+mj-lt"/>
                <a:ea typeface="Sora Light" pitchFamily="34" charset="-122"/>
                <a:cs typeface="Sora Light" pitchFamily="34" charset="-120"/>
              </a:rPr>
              <a:t> </a:t>
            </a:r>
          </a:p>
        </p:txBody>
      </p:sp>
    </p:spTree>
    <p:extLst>
      <p:ext uri="{BB962C8B-B14F-4D97-AF65-F5344CB8AC3E}">
        <p14:creationId xmlns:p14="http://schemas.microsoft.com/office/powerpoint/2010/main" val="74434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3D923DA8-D769-B4C8-0A06-ADEA825C6816}"/>
              </a:ext>
            </a:extLst>
          </p:cNvPr>
          <p:cNvPicPr>
            <a:picLocks noChangeAspect="1"/>
          </p:cNvPicPr>
          <p:nvPr/>
        </p:nvPicPr>
        <p:blipFill>
          <a:blip r:embed="rId3">
            <a:lum/>
          </a:blip>
          <a:srcRect/>
          <a:stretch>
            <a:fillRect/>
          </a:stretch>
        </p:blipFill>
        <p:spPr bwMode="white">
          <a:xfrm>
            <a:off x="1771402" y="0"/>
            <a:ext cx="10420598" cy="6947065"/>
          </a:xfrm>
          <a:prstGeom prst="rect">
            <a:avLst/>
          </a:prstGeom>
          <a:ln>
            <a:headEnd type="none"/>
            <a:tailEnd type="none"/>
          </a:ln>
        </p:spPr>
      </p:pic>
      <p:sp>
        <p:nvSpPr>
          <p:cNvPr id="3" name="Text 6">
            <a:extLst>
              <a:ext uri="{FF2B5EF4-FFF2-40B4-BE49-F238E27FC236}">
                <a16:creationId xmlns:a16="http://schemas.microsoft.com/office/drawing/2014/main" id="{9836ACD2-96AB-6E3B-78ED-913F433EE56F}"/>
              </a:ext>
            </a:extLst>
          </p:cNvPr>
          <p:cNvSpPr/>
          <p:nvPr/>
        </p:nvSpPr>
        <p:spPr>
          <a:xfrm>
            <a:off x="136613" y="2273379"/>
            <a:ext cx="1634789" cy="1795038"/>
          </a:xfrm>
          <a:prstGeom prst="rect">
            <a:avLst/>
          </a:prstGeom>
          <a:solidFill>
            <a:schemeClr val="accent6">
              <a:lumMod val="40000"/>
              <a:lumOff val="60000"/>
            </a:schemeClr>
          </a:solidFill>
          <a:ln/>
        </p:spPr>
        <p:txBody>
          <a:bodyPr wrap="square" lIns="0" tIns="0" rIns="0" bIns="0" rtlCol="0" anchor="t"/>
          <a:lstStyle/>
          <a:p>
            <a:pPr>
              <a:lnSpc>
                <a:spcPts val="1917"/>
              </a:lnSpc>
            </a:pPr>
            <a:r>
              <a:rPr lang="en-US" sz="1600" b="1" dirty="0">
                <a:solidFill>
                  <a:srgbClr val="000000"/>
                </a:solidFill>
                <a:latin typeface="Aptos" panose="020B0004020202020204" pitchFamily="34" charset="0"/>
                <a:ea typeface="Sora Light" pitchFamily="34" charset="-122"/>
                <a:cs typeface="Sora Light" pitchFamily="34" charset="-120"/>
              </a:rPr>
              <a:t>Consideración importante:</a:t>
            </a:r>
            <a:r>
              <a:rPr lang="en-US" sz="1600" dirty="0">
                <a:solidFill>
                  <a:srgbClr val="000000"/>
                </a:solidFill>
                <a:latin typeface="Aptos" panose="020B0004020202020204" pitchFamily="34" charset="0"/>
                <a:ea typeface="Sora Light" pitchFamily="34" charset="-122"/>
                <a:cs typeface="Sora Light" pitchFamily="34" charset="-120"/>
              </a:rPr>
              <a:t> Mediana de </a:t>
            </a:r>
            <a:r>
              <a:rPr lang="en-US" sz="1600" dirty="0" err="1">
                <a:solidFill>
                  <a:srgbClr val="000000"/>
                </a:solidFill>
                <a:latin typeface="Aptos" panose="020B0004020202020204" pitchFamily="34" charset="0"/>
                <a:ea typeface="Sora Light" pitchFamily="34" charset="-122"/>
                <a:cs typeface="Sora Light" pitchFamily="34" charset="-120"/>
              </a:rPr>
              <a:t>seguimiento</a:t>
            </a:r>
            <a:r>
              <a:rPr lang="en-US" sz="1600" dirty="0">
                <a:solidFill>
                  <a:srgbClr val="000000"/>
                </a:solidFill>
                <a:latin typeface="Aptos" panose="020B0004020202020204" pitchFamily="34" charset="0"/>
                <a:ea typeface="Sora Light" pitchFamily="34" charset="-122"/>
                <a:cs typeface="Sora Light" pitchFamily="34" charset="-120"/>
              </a:rPr>
              <a:t>: 27 meses evaluando supervivencia a 5 años</a:t>
            </a:r>
            <a:endParaRPr lang="en-US" sz="1600" dirty="0">
              <a:latin typeface="Aptos" panose="020B0004020202020204" pitchFamily="34" charset="0"/>
            </a:endParaRPr>
          </a:p>
        </p:txBody>
      </p:sp>
      <p:pic>
        <p:nvPicPr>
          <p:cNvPr id="5" name="Imagen 4">
            <a:extLst>
              <a:ext uri="{FF2B5EF4-FFF2-40B4-BE49-F238E27FC236}">
                <a16:creationId xmlns:a16="http://schemas.microsoft.com/office/drawing/2014/main" id="{469D5971-F8B2-8FE6-7C70-A9BF63FBE501}"/>
              </a:ext>
            </a:extLst>
          </p:cNvPr>
          <p:cNvPicPr>
            <a:picLocks noChangeAspect="1"/>
          </p:cNvPicPr>
          <p:nvPr/>
        </p:nvPicPr>
        <p:blipFill>
          <a:blip r:embed="rId4"/>
          <a:stretch>
            <a:fillRect/>
          </a:stretch>
        </p:blipFill>
        <p:spPr>
          <a:xfrm>
            <a:off x="2503357" y="110292"/>
            <a:ext cx="9085427" cy="6477884"/>
          </a:xfrm>
          <a:prstGeom prst="rect">
            <a:avLst/>
          </a:prstGeom>
        </p:spPr>
      </p:pic>
      <p:sp>
        <p:nvSpPr>
          <p:cNvPr id="6" name="CuadroTexto 5">
            <a:extLst>
              <a:ext uri="{FF2B5EF4-FFF2-40B4-BE49-F238E27FC236}">
                <a16:creationId xmlns:a16="http://schemas.microsoft.com/office/drawing/2014/main" id="{7B8314ED-1BC3-E2C7-C18C-2455F42F19F4}"/>
              </a:ext>
            </a:extLst>
          </p:cNvPr>
          <p:cNvSpPr txBox="1"/>
          <p:nvPr/>
        </p:nvSpPr>
        <p:spPr>
          <a:xfrm>
            <a:off x="7334799" y="539647"/>
            <a:ext cx="4253985" cy="369332"/>
          </a:xfrm>
          <a:prstGeom prst="rect">
            <a:avLst/>
          </a:prstGeom>
          <a:noFill/>
        </p:spPr>
        <p:txBody>
          <a:bodyPr wrap="none" rtlCol="0">
            <a:spAutoFit/>
          </a:bodyPr>
          <a:lstStyle/>
          <a:p>
            <a:r>
              <a:rPr lang="es-ES" b="1" i="1" dirty="0" err="1">
                <a:solidFill>
                  <a:schemeClr val="accent1">
                    <a:lumMod val="50000"/>
                  </a:schemeClr>
                </a:solidFill>
              </a:rPr>
              <a:t>Hepatology</a:t>
            </a:r>
            <a:r>
              <a:rPr lang="es-ES" b="1" i="1" dirty="0">
                <a:solidFill>
                  <a:schemeClr val="accent1">
                    <a:lumMod val="50000"/>
                  </a:schemeClr>
                </a:solidFill>
              </a:rPr>
              <a:t>. 2025: </a:t>
            </a:r>
            <a:r>
              <a:rPr lang="es-ES" b="1" i="1" dirty="0" err="1">
                <a:solidFill>
                  <a:schemeClr val="accent1">
                    <a:lumMod val="50000"/>
                  </a:schemeClr>
                </a:solidFill>
              </a:rPr>
              <a:t>September</a:t>
            </a:r>
            <a:r>
              <a:rPr lang="es-ES" b="1" i="1" dirty="0">
                <a:solidFill>
                  <a:schemeClr val="accent1">
                    <a:lumMod val="50000"/>
                  </a:schemeClr>
                </a:solidFill>
              </a:rPr>
              <a:t> ;82:612–625</a:t>
            </a:r>
          </a:p>
        </p:txBody>
      </p:sp>
      <p:sp>
        <p:nvSpPr>
          <p:cNvPr id="4" name="CuadroTexto 3">
            <a:extLst>
              <a:ext uri="{FF2B5EF4-FFF2-40B4-BE49-F238E27FC236}">
                <a16:creationId xmlns:a16="http://schemas.microsoft.com/office/drawing/2014/main" id="{88E9E2FA-257C-9910-2B21-9B12B0E920A6}"/>
              </a:ext>
            </a:extLst>
          </p:cNvPr>
          <p:cNvSpPr txBox="1"/>
          <p:nvPr/>
        </p:nvSpPr>
        <p:spPr>
          <a:xfrm>
            <a:off x="5408298" y="6603443"/>
            <a:ext cx="3514476" cy="276999"/>
          </a:xfrm>
          <a:prstGeom prst="rect">
            <a:avLst/>
          </a:prstGeom>
          <a:noFill/>
        </p:spPr>
        <p:txBody>
          <a:bodyPr wrap="square" rtlCol="0">
            <a:spAutoFit/>
          </a:bodyPr>
          <a:lstStyle/>
          <a:p>
            <a:r>
              <a:rPr lang="es-ES" sz="1200" b="1" i="1" dirty="0" err="1">
                <a:solidFill>
                  <a:schemeClr val="bg1"/>
                </a:solidFill>
                <a:latin typeface="+mj-lt"/>
              </a:rPr>
              <a:t>September</a:t>
            </a:r>
            <a:r>
              <a:rPr lang="es-ES" sz="1200" b="1" i="1" dirty="0">
                <a:solidFill>
                  <a:schemeClr val="bg1"/>
                </a:solidFill>
                <a:latin typeface="+mj-lt"/>
              </a:rPr>
              <a:t> ;82:612–625</a:t>
            </a:r>
          </a:p>
        </p:txBody>
      </p:sp>
    </p:spTree>
    <p:extLst>
      <p:ext uri="{BB962C8B-B14F-4D97-AF65-F5344CB8AC3E}">
        <p14:creationId xmlns:p14="http://schemas.microsoft.com/office/powerpoint/2010/main" val="15386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D96-D639-0D70-931E-F289A1FC9A7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335B2E7E-682B-7F92-9EDF-6BBDACA2A57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B2326632-FFFC-6EDB-9826-6288326EE5E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31089EAC-1D7D-6F1C-FDFC-4BAA4CC2E99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F237EF39-5B63-5395-5C23-5F3D0F09CE1A}"/>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2076CE25-9650-417D-758A-C4B75FD9EAD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06CBED1-C6CE-CAC4-84E5-01159331C639}"/>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2B1C52A4-3DAC-4B68-55E9-90118E4DCC6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B8357451-D985-383F-5A08-BD24A7E55436}"/>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B54C265-AE58-9E57-389F-E5AAFDBAB919}"/>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4435F5F8-B088-309C-3FC2-D2934F589CC9}"/>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4BA6CD0-ACFC-5718-9D11-21E90641309D}"/>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BAA13121-E7D0-B6E0-B491-1E129B3037A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7312437-6CD9-2B46-7DCB-6A4B7EAD3A8F}"/>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Shape 1">
            <a:extLst>
              <a:ext uri="{FF2B5EF4-FFF2-40B4-BE49-F238E27FC236}">
                <a16:creationId xmlns:a16="http://schemas.microsoft.com/office/drawing/2014/main" id="{DAC1198F-8153-B28B-9DCB-93E526A1AB43}"/>
              </a:ext>
            </a:extLst>
          </p:cNvPr>
          <p:cNvSpPr/>
          <p:nvPr/>
        </p:nvSpPr>
        <p:spPr>
          <a:xfrm>
            <a:off x="367615" y="274283"/>
            <a:ext cx="641419" cy="494928"/>
          </a:xfrm>
          <a:prstGeom prst="roundRect">
            <a:avLst>
              <a:gd name="adj" fmla="val 18668"/>
            </a:avLst>
          </a:prstGeom>
          <a:solidFill>
            <a:srgbClr val="D5DCF6"/>
          </a:solidFill>
          <a:ln w="7620">
            <a:solidFill>
              <a:srgbClr val="BBC2DC"/>
            </a:solidFill>
            <a:prstDash val="solid"/>
          </a:ln>
        </p:spPr>
        <p:txBody>
          <a:bodyPr/>
          <a:lstStyle/>
          <a:p>
            <a:endParaRPr lang="es-ES" sz="3200">
              <a:latin typeface="Aptos" panose="020B0004020202020204" pitchFamily="34" charset="0"/>
            </a:endParaRPr>
          </a:p>
        </p:txBody>
      </p:sp>
      <p:sp>
        <p:nvSpPr>
          <p:cNvPr id="4" name="Text 2">
            <a:extLst>
              <a:ext uri="{FF2B5EF4-FFF2-40B4-BE49-F238E27FC236}">
                <a16:creationId xmlns:a16="http://schemas.microsoft.com/office/drawing/2014/main" id="{01543F4A-0A41-83F7-4CED-B8CD9144C1A9}"/>
              </a:ext>
            </a:extLst>
          </p:cNvPr>
          <p:cNvSpPr/>
          <p:nvPr/>
        </p:nvSpPr>
        <p:spPr>
          <a:xfrm>
            <a:off x="447734" y="495546"/>
            <a:ext cx="431963" cy="494928"/>
          </a:xfrm>
          <a:prstGeom prst="rect">
            <a:avLst/>
          </a:prstGeom>
          <a:noFill/>
          <a:ln/>
        </p:spPr>
        <p:txBody>
          <a:bodyPr wrap="none" lIns="0" tIns="0" rIns="0" bIns="0" rtlCol="0" anchor="t"/>
          <a:lstStyle/>
          <a:p>
            <a:pPr algn="ctr">
              <a:lnSpc>
                <a:spcPts val="1333"/>
              </a:lnSpc>
            </a:pPr>
            <a:r>
              <a:rPr lang="en-US" sz="3200" dirty="0">
                <a:solidFill>
                  <a:srgbClr val="3B3535"/>
                </a:solidFill>
                <a:latin typeface="Aptos" panose="020B0004020202020204" pitchFamily="34" charset="0"/>
                <a:ea typeface="Alexandria Semi Bold" pitchFamily="34" charset="-122"/>
                <a:cs typeface="Alexandria Semi Bold" pitchFamily="34" charset="-120"/>
              </a:rPr>
              <a:t>1</a:t>
            </a:r>
            <a:endParaRPr lang="en-US" sz="3200" dirty="0">
              <a:latin typeface="Aptos" panose="020B0004020202020204" pitchFamily="34" charset="0"/>
            </a:endParaRPr>
          </a:p>
        </p:txBody>
      </p:sp>
      <p:sp>
        <p:nvSpPr>
          <p:cNvPr id="10" name="Text 3">
            <a:extLst>
              <a:ext uri="{FF2B5EF4-FFF2-40B4-BE49-F238E27FC236}">
                <a16:creationId xmlns:a16="http://schemas.microsoft.com/office/drawing/2014/main" id="{0B4CD7F7-B1C4-1D97-1C2D-F287809B1784}"/>
              </a:ext>
            </a:extLst>
          </p:cNvPr>
          <p:cNvSpPr/>
          <p:nvPr/>
        </p:nvSpPr>
        <p:spPr>
          <a:xfrm>
            <a:off x="1089153" y="259253"/>
            <a:ext cx="4662175" cy="612544"/>
          </a:xfrm>
          <a:prstGeom prst="rect">
            <a:avLst/>
          </a:prstGeom>
          <a:noFill/>
          <a:ln/>
        </p:spPr>
        <p:txBody>
          <a:bodyPr wrap="none" lIns="0" tIns="0" rIns="0" bIns="0" rtlCol="0" anchor="t"/>
          <a:lstStyle/>
          <a:p>
            <a:r>
              <a:rPr lang="en-US" sz="3200" b="1" dirty="0">
                <a:solidFill>
                  <a:schemeClr val="accent1">
                    <a:lumMod val="75000"/>
                  </a:schemeClr>
                </a:solidFill>
                <a:latin typeface="Aptos" panose="020B0004020202020204" pitchFamily="34" charset="0"/>
                <a:ea typeface="Alexandria Semi Bold" pitchFamily="34" charset="-122"/>
                <a:cs typeface="Alexandria Semi Bold" pitchFamily="34" charset="-120"/>
              </a:rPr>
              <a:t>Downstaging Efectivo</a:t>
            </a:r>
            <a:endParaRPr lang="en-US" sz="3200" b="1" dirty="0">
              <a:solidFill>
                <a:schemeClr val="accent1">
                  <a:lumMod val="75000"/>
                </a:schemeClr>
              </a:solidFill>
              <a:latin typeface="Aptos" panose="020B0004020202020204" pitchFamily="34" charset="0"/>
            </a:endParaRPr>
          </a:p>
        </p:txBody>
      </p:sp>
      <p:pic>
        <p:nvPicPr>
          <p:cNvPr id="28" name="Image 1" descr="preencoded.png">
            <a:extLst>
              <a:ext uri="{FF2B5EF4-FFF2-40B4-BE49-F238E27FC236}">
                <a16:creationId xmlns:a16="http://schemas.microsoft.com/office/drawing/2014/main" id="{46F38B32-206D-F0AD-42DF-31FD23D1D7EB}"/>
              </a:ext>
            </a:extLst>
          </p:cNvPr>
          <p:cNvPicPr>
            <a:picLocks noChangeAspect="1"/>
          </p:cNvPicPr>
          <p:nvPr/>
        </p:nvPicPr>
        <p:blipFill>
          <a:blip r:embed="rId6"/>
          <a:stretch>
            <a:fillRect/>
          </a:stretch>
        </p:blipFill>
        <p:spPr>
          <a:xfrm>
            <a:off x="6554018" y="135394"/>
            <a:ext cx="4882608" cy="2993291"/>
          </a:xfrm>
          <a:prstGeom prst="rect">
            <a:avLst/>
          </a:prstGeom>
        </p:spPr>
      </p:pic>
      <p:pic>
        <p:nvPicPr>
          <p:cNvPr id="31" name="Imagen 30">
            <a:extLst>
              <a:ext uri="{FF2B5EF4-FFF2-40B4-BE49-F238E27FC236}">
                <a16:creationId xmlns:a16="http://schemas.microsoft.com/office/drawing/2014/main" id="{14361026-C580-9BF0-C2CE-98BE2EE4287C}"/>
              </a:ext>
            </a:extLst>
          </p:cNvPr>
          <p:cNvPicPr>
            <a:picLocks noChangeAspect="1"/>
          </p:cNvPicPr>
          <p:nvPr/>
        </p:nvPicPr>
        <p:blipFill>
          <a:blip r:embed="rId7"/>
          <a:stretch>
            <a:fillRect/>
          </a:stretch>
        </p:blipFill>
        <p:spPr>
          <a:xfrm>
            <a:off x="6554018" y="3096886"/>
            <a:ext cx="5160904" cy="3213976"/>
          </a:xfrm>
          <a:prstGeom prst="rect">
            <a:avLst/>
          </a:prstGeom>
        </p:spPr>
      </p:pic>
      <p:pic>
        <p:nvPicPr>
          <p:cNvPr id="34" name="Imagen 33">
            <a:extLst>
              <a:ext uri="{FF2B5EF4-FFF2-40B4-BE49-F238E27FC236}">
                <a16:creationId xmlns:a16="http://schemas.microsoft.com/office/drawing/2014/main" id="{1C6A5E6A-512E-2094-0A17-FD79C7C76EE3}"/>
              </a:ext>
            </a:extLst>
          </p:cNvPr>
          <p:cNvPicPr>
            <a:picLocks noChangeAspect="1"/>
          </p:cNvPicPr>
          <p:nvPr/>
        </p:nvPicPr>
        <p:blipFill>
          <a:blip r:embed="rId8"/>
          <a:stretch>
            <a:fillRect/>
          </a:stretch>
        </p:blipFill>
        <p:spPr>
          <a:xfrm>
            <a:off x="40936" y="2659027"/>
            <a:ext cx="5768663" cy="1437587"/>
          </a:xfrm>
          <a:prstGeom prst="rect">
            <a:avLst/>
          </a:prstGeom>
        </p:spPr>
      </p:pic>
      <p:sp>
        <p:nvSpPr>
          <p:cNvPr id="2" name="Marco 1">
            <a:extLst>
              <a:ext uri="{FF2B5EF4-FFF2-40B4-BE49-F238E27FC236}">
                <a16:creationId xmlns:a16="http://schemas.microsoft.com/office/drawing/2014/main" id="{4389749F-0D9F-E6CE-C877-D07704056C86}"/>
              </a:ext>
            </a:extLst>
          </p:cNvPr>
          <p:cNvSpPr/>
          <p:nvPr/>
        </p:nvSpPr>
        <p:spPr>
          <a:xfrm>
            <a:off x="5969624" y="117070"/>
            <a:ext cx="6014785" cy="6200163"/>
          </a:xfrm>
          <a:prstGeom prst="frame">
            <a:avLst>
              <a:gd name="adj1" fmla="val 7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Anillo 10">
            <a:extLst>
              <a:ext uri="{FF2B5EF4-FFF2-40B4-BE49-F238E27FC236}">
                <a16:creationId xmlns:a16="http://schemas.microsoft.com/office/drawing/2014/main" id="{43C3ABE7-5454-717A-E77A-954A4E0EA7A9}"/>
              </a:ext>
            </a:extLst>
          </p:cNvPr>
          <p:cNvSpPr/>
          <p:nvPr/>
        </p:nvSpPr>
        <p:spPr>
          <a:xfrm>
            <a:off x="9814719" y="4863548"/>
            <a:ext cx="1833943" cy="265043"/>
          </a:xfrm>
          <a:prstGeom prst="donut">
            <a:avLst>
              <a:gd name="adj" fmla="val 2122"/>
            </a:avLst>
          </a:prstGeom>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074431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92558-A9D5-6321-9381-E4FFB549DD3A}"/>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BBA974AD-F17C-130A-F74B-785A90A29DF2}"/>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3A6A2B11-D0B5-72CB-EBFA-E00BA5A0D5C9}"/>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5D6E7663-511A-5A5B-F1CD-1672ECF349DF}"/>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15F35048-E6FC-9BDA-5757-C72B87CC776A}"/>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54470F18-1733-5252-482F-4A0313EC3CF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9A7EC186-8BD3-DB64-0089-30F0AE41391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E4637E2A-57DC-56B9-1FD4-A94CE308346B}"/>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1B59B6FC-B128-B431-D947-0AC56165B89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4EA397D2-398F-FBD1-6B43-B10B57547123}"/>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43BF28D-9E07-5CE3-D14B-142F291A8B38}"/>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80D4C01-2EA3-39D5-8939-374BE7AD4A58}"/>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1A39390B-3938-234C-F457-8A5E2C20C69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60D97022-A908-65A1-2D92-C296A99535A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0" name="Shape 5">
            <a:extLst>
              <a:ext uri="{FF2B5EF4-FFF2-40B4-BE49-F238E27FC236}">
                <a16:creationId xmlns:a16="http://schemas.microsoft.com/office/drawing/2014/main" id="{A0F06A70-F2F8-9E0A-8AD2-81F7F298F8F6}"/>
              </a:ext>
            </a:extLst>
          </p:cNvPr>
          <p:cNvSpPr/>
          <p:nvPr/>
        </p:nvSpPr>
        <p:spPr>
          <a:xfrm>
            <a:off x="155734" y="81495"/>
            <a:ext cx="504226" cy="561612"/>
          </a:xfrm>
          <a:prstGeom prst="roundRect">
            <a:avLst>
              <a:gd name="adj" fmla="val 18668"/>
            </a:avLst>
          </a:prstGeom>
          <a:solidFill>
            <a:srgbClr val="D5DCF6"/>
          </a:solidFill>
          <a:ln w="7620">
            <a:solidFill>
              <a:srgbClr val="BBC2DC"/>
            </a:solidFill>
            <a:prstDash val="solid"/>
          </a:ln>
        </p:spPr>
        <p:txBody>
          <a:bodyPr/>
          <a:lstStyle/>
          <a:p>
            <a:endParaRPr lang="es-ES" sz="3200">
              <a:latin typeface="Aptos" panose="020B0004020202020204" pitchFamily="34" charset="0"/>
            </a:endParaRPr>
          </a:p>
        </p:txBody>
      </p:sp>
      <p:sp>
        <p:nvSpPr>
          <p:cNvPr id="21" name="Text 6">
            <a:extLst>
              <a:ext uri="{FF2B5EF4-FFF2-40B4-BE49-F238E27FC236}">
                <a16:creationId xmlns:a16="http://schemas.microsoft.com/office/drawing/2014/main" id="{00C297C4-8D6A-B6B0-AF37-73BBA2AC85A8}"/>
              </a:ext>
            </a:extLst>
          </p:cNvPr>
          <p:cNvSpPr/>
          <p:nvPr/>
        </p:nvSpPr>
        <p:spPr>
          <a:xfrm>
            <a:off x="207590" y="149684"/>
            <a:ext cx="394643" cy="546431"/>
          </a:xfrm>
          <a:prstGeom prst="rect">
            <a:avLst/>
          </a:prstGeom>
          <a:noFill/>
          <a:ln/>
        </p:spPr>
        <p:txBody>
          <a:bodyPr wrap="none" lIns="0" tIns="0" rIns="0" bIns="0" rtlCol="0" anchor="t"/>
          <a:lstStyle/>
          <a:p>
            <a:pPr algn="ctr"/>
            <a:r>
              <a:rPr lang="en-US" sz="3200" dirty="0">
                <a:solidFill>
                  <a:srgbClr val="3B3535"/>
                </a:solidFill>
                <a:latin typeface="Aptos" panose="020B0004020202020204" pitchFamily="34" charset="0"/>
                <a:ea typeface="Alexandria Semi Bold" pitchFamily="34" charset="-122"/>
                <a:cs typeface="Alexandria Semi Bold" pitchFamily="34" charset="-120"/>
              </a:rPr>
              <a:t>2</a:t>
            </a:r>
            <a:endParaRPr lang="en-US" sz="3200" dirty="0">
              <a:latin typeface="Aptos" panose="020B0004020202020204" pitchFamily="34" charset="0"/>
            </a:endParaRPr>
          </a:p>
        </p:txBody>
      </p:sp>
      <p:sp>
        <p:nvSpPr>
          <p:cNvPr id="22" name="Text 7">
            <a:extLst>
              <a:ext uri="{FF2B5EF4-FFF2-40B4-BE49-F238E27FC236}">
                <a16:creationId xmlns:a16="http://schemas.microsoft.com/office/drawing/2014/main" id="{8FA52D65-0BF6-3D94-3B38-449B7D14D850}"/>
              </a:ext>
            </a:extLst>
          </p:cNvPr>
          <p:cNvSpPr/>
          <p:nvPr/>
        </p:nvSpPr>
        <p:spPr>
          <a:xfrm>
            <a:off x="905589" y="159180"/>
            <a:ext cx="8259886" cy="589345"/>
          </a:xfrm>
          <a:prstGeom prst="rect">
            <a:avLst/>
          </a:prstGeom>
          <a:noFill/>
          <a:ln/>
        </p:spPr>
        <p:txBody>
          <a:bodyPr wrap="none" lIns="0" tIns="0" rIns="0" bIns="0" rtlCol="0" anchor="t"/>
          <a:lstStyle/>
          <a:p>
            <a:r>
              <a:rPr lang="en-US" sz="3200" b="1" dirty="0">
                <a:solidFill>
                  <a:schemeClr val="accent1">
                    <a:lumMod val="75000"/>
                  </a:schemeClr>
                </a:solidFill>
                <a:latin typeface="Aptos" panose="020B0004020202020204" pitchFamily="34" charset="0"/>
                <a:ea typeface="Alexandria Semi Bold" pitchFamily="34" charset="-122"/>
                <a:cs typeface="Alexandria Semi Bold" pitchFamily="34" charset="-120"/>
              </a:rPr>
              <a:t>Supervivencia por Intención de </a:t>
            </a:r>
            <a:r>
              <a:rPr lang="en-US" sz="3200" b="1" dirty="0" err="1">
                <a:solidFill>
                  <a:schemeClr val="accent1">
                    <a:lumMod val="75000"/>
                  </a:schemeClr>
                </a:solidFill>
                <a:latin typeface="Aptos" panose="020B0004020202020204" pitchFamily="34" charset="0"/>
                <a:ea typeface="Alexandria Semi Bold" pitchFamily="34" charset="-122"/>
                <a:cs typeface="Alexandria Semi Bold" pitchFamily="34" charset="-120"/>
              </a:rPr>
              <a:t>Tratamiento</a:t>
            </a:r>
            <a:endParaRPr lang="en-US" sz="3200" b="1" dirty="0">
              <a:solidFill>
                <a:schemeClr val="accent1">
                  <a:lumMod val="75000"/>
                </a:schemeClr>
              </a:solidFill>
              <a:latin typeface="Aptos" panose="020B0004020202020204" pitchFamily="34" charset="0"/>
            </a:endParaRPr>
          </a:p>
        </p:txBody>
      </p:sp>
      <p:pic>
        <p:nvPicPr>
          <p:cNvPr id="2" name="Imagen 1">
            <a:extLst>
              <a:ext uri="{FF2B5EF4-FFF2-40B4-BE49-F238E27FC236}">
                <a16:creationId xmlns:a16="http://schemas.microsoft.com/office/drawing/2014/main" id="{1043588D-DEC1-6356-9A11-6340376ACF46}"/>
              </a:ext>
            </a:extLst>
          </p:cNvPr>
          <p:cNvPicPr>
            <a:picLocks noChangeAspect="1"/>
          </p:cNvPicPr>
          <p:nvPr/>
        </p:nvPicPr>
        <p:blipFill>
          <a:blip r:embed="rId6"/>
          <a:stretch>
            <a:fillRect/>
          </a:stretch>
        </p:blipFill>
        <p:spPr>
          <a:xfrm>
            <a:off x="24926" y="1172799"/>
            <a:ext cx="4082196" cy="2494308"/>
          </a:xfrm>
          <a:prstGeom prst="rect">
            <a:avLst/>
          </a:prstGeom>
        </p:spPr>
      </p:pic>
      <p:pic>
        <p:nvPicPr>
          <p:cNvPr id="29" name="Imagen 28">
            <a:extLst>
              <a:ext uri="{FF2B5EF4-FFF2-40B4-BE49-F238E27FC236}">
                <a16:creationId xmlns:a16="http://schemas.microsoft.com/office/drawing/2014/main" id="{5454B845-A8C0-D74C-FDAC-256FD86D6175}"/>
              </a:ext>
            </a:extLst>
          </p:cNvPr>
          <p:cNvPicPr>
            <a:picLocks noChangeAspect="1"/>
          </p:cNvPicPr>
          <p:nvPr/>
        </p:nvPicPr>
        <p:blipFill>
          <a:blip r:embed="rId7"/>
          <a:stretch>
            <a:fillRect/>
          </a:stretch>
        </p:blipFill>
        <p:spPr>
          <a:xfrm>
            <a:off x="4040565" y="1172799"/>
            <a:ext cx="4001563" cy="2494308"/>
          </a:xfrm>
          <a:prstGeom prst="rect">
            <a:avLst/>
          </a:prstGeom>
        </p:spPr>
      </p:pic>
      <p:pic>
        <p:nvPicPr>
          <p:cNvPr id="34" name="Imagen 33">
            <a:extLst>
              <a:ext uri="{FF2B5EF4-FFF2-40B4-BE49-F238E27FC236}">
                <a16:creationId xmlns:a16="http://schemas.microsoft.com/office/drawing/2014/main" id="{830468DF-1C27-E06D-1412-6AB780D1961E}"/>
              </a:ext>
            </a:extLst>
          </p:cNvPr>
          <p:cNvPicPr>
            <a:picLocks noChangeAspect="1"/>
          </p:cNvPicPr>
          <p:nvPr/>
        </p:nvPicPr>
        <p:blipFill>
          <a:blip r:embed="rId8"/>
          <a:stretch>
            <a:fillRect/>
          </a:stretch>
        </p:blipFill>
        <p:spPr>
          <a:xfrm>
            <a:off x="7985368" y="1126909"/>
            <a:ext cx="3999042" cy="2635583"/>
          </a:xfrm>
          <a:prstGeom prst="rect">
            <a:avLst/>
          </a:prstGeom>
        </p:spPr>
      </p:pic>
      <p:pic>
        <p:nvPicPr>
          <p:cNvPr id="35" name="Imagen 34">
            <a:extLst>
              <a:ext uri="{FF2B5EF4-FFF2-40B4-BE49-F238E27FC236}">
                <a16:creationId xmlns:a16="http://schemas.microsoft.com/office/drawing/2014/main" id="{D62F995F-7BB2-7268-19E8-1E9A4FEBA17C}"/>
              </a:ext>
            </a:extLst>
          </p:cNvPr>
          <p:cNvPicPr>
            <a:picLocks noChangeAspect="1"/>
          </p:cNvPicPr>
          <p:nvPr/>
        </p:nvPicPr>
        <p:blipFill>
          <a:blip r:embed="rId9"/>
          <a:stretch>
            <a:fillRect/>
          </a:stretch>
        </p:blipFill>
        <p:spPr>
          <a:xfrm>
            <a:off x="3680690" y="4161396"/>
            <a:ext cx="4317930" cy="1935914"/>
          </a:xfrm>
          <a:prstGeom prst="rect">
            <a:avLst/>
          </a:prstGeom>
        </p:spPr>
      </p:pic>
      <p:sp>
        <p:nvSpPr>
          <p:cNvPr id="3" name="Marco 2">
            <a:extLst>
              <a:ext uri="{FF2B5EF4-FFF2-40B4-BE49-F238E27FC236}">
                <a16:creationId xmlns:a16="http://schemas.microsoft.com/office/drawing/2014/main" id="{27FB2F17-0383-3004-AB44-0C155B6F7E5B}"/>
              </a:ext>
            </a:extLst>
          </p:cNvPr>
          <p:cNvSpPr/>
          <p:nvPr/>
        </p:nvSpPr>
        <p:spPr>
          <a:xfrm>
            <a:off x="187407" y="1054665"/>
            <a:ext cx="11898574" cy="2873320"/>
          </a:xfrm>
          <a:prstGeom prst="frame">
            <a:avLst>
              <a:gd name="adj1" fmla="val 141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Anillo 3">
            <a:extLst>
              <a:ext uri="{FF2B5EF4-FFF2-40B4-BE49-F238E27FC236}">
                <a16:creationId xmlns:a16="http://schemas.microsoft.com/office/drawing/2014/main" id="{8E793993-8E82-14EB-D07A-9F5F1063ECAF}"/>
              </a:ext>
            </a:extLst>
          </p:cNvPr>
          <p:cNvSpPr/>
          <p:nvPr/>
        </p:nvSpPr>
        <p:spPr>
          <a:xfrm>
            <a:off x="10588487" y="2120346"/>
            <a:ext cx="1417981" cy="251793"/>
          </a:xfrm>
          <a:prstGeom prst="donut">
            <a:avLst>
              <a:gd name="adj" fmla="val 2122"/>
            </a:avLst>
          </a:prstGeom>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58452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D52CDF-D5C0-E082-D898-59E10F7379C8}"/>
              </a:ext>
            </a:extLst>
          </p:cNvPr>
          <p:cNvPicPr>
            <a:picLocks noChangeAspect="1"/>
          </p:cNvPicPr>
          <p:nvPr/>
        </p:nvPicPr>
        <p:blipFill>
          <a:blip r:embed="rId2"/>
          <a:stretch>
            <a:fillRect/>
          </a:stretch>
        </p:blipFill>
        <p:spPr>
          <a:xfrm>
            <a:off x="167834" y="1172799"/>
            <a:ext cx="3962205" cy="2573547"/>
          </a:xfrm>
          <a:prstGeom prst="rect">
            <a:avLst/>
          </a:prstGeom>
        </p:spPr>
      </p:pic>
      <p:pic>
        <p:nvPicPr>
          <p:cNvPr id="6" name="Imagen 5">
            <a:extLst>
              <a:ext uri="{FF2B5EF4-FFF2-40B4-BE49-F238E27FC236}">
                <a16:creationId xmlns:a16="http://schemas.microsoft.com/office/drawing/2014/main" id="{F96C3093-BDD6-D2AD-C114-EA0B0D2DD020}"/>
              </a:ext>
            </a:extLst>
          </p:cNvPr>
          <p:cNvPicPr>
            <a:picLocks noChangeAspect="1"/>
          </p:cNvPicPr>
          <p:nvPr/>
        </p:nvPicPr>
        <p:blipFill>
          <a:blip r:embed="rId3"/>
          <a:stretch>
            <a:fillRect/>
          </a:stretch>
        </p:blipFill>
        <p:spPr>
          <a:xfrm>
            <a:off x="4113175" y="1192580"/>
            <a:ext cx="4066360" cy="2573547"/>
          </a:xfrm>
          <a:prstGeom prst="rect">
            <a:avLst/>
          </a:prstGeom>
        </p:spPr>
      </p:pic>
      <p:pic>
        <p:nvPicPr>
          <p:cNvPr id="7" name="Imagen 6">
            <a:extLst>
              <a:ext uri="{FF2B5EF4-FFF2-40B4-BE49-F238E27FC236}">
                <a16:creationId xmlns:a16="http://schemas.microsoft.com/office/drawing/2014/main" id="{8D10D3D2-C223-CA99-E31A-47FEF0D427D6}"/>
              </a:ext>
            </a:extLst>
          </p:cNvPr>
          <p:cNvPicPr>
            <a:picLocks noChangeAspect="1"/>
          </p:cNvPicPr>
          <p:nvPr/>
        </p:nvPicPr>
        <p:blipFill>
          <a:blip r:embed="rId4"/>
          <a:stretch>
            <a:fillRect/>
          </a:stretch>
        </p:blipFill>
        <p:spPr>
          <a:xfrm>
            <a:off x="8016279" y="1174075"/>
            <a:ext cx="3999014" cy="2573546"/>
          </a:xfrm>
          <a:prstGeom prst="rect">
            <a:avLst/>
          </a:prstGeom>
        </p:spPr>
      </p:pic>
      <p:pic>
        <p:nvPicPr>
          <p:cNvPr id="8" name="Imagen 7">
            <a:extLst>
              <a:ext uri="{FF2B5EF4-FFF2-40B4-BE49-F238E27FC236}">
                <a16:creationId xmlns:a16="http://schemas.microsoft.com/office/drawing/2014/main" id="{CE6D4785-3520-C683-AF14-0B535F24D8F6}"/>
              </a:ext>
            </a:extLst>
          </p:cNvPr>
          <p:cNvPicPr>
            <a:picLocks noChangeAspect="1"/>
          </p:cNvPicPr>
          <p:nvPr/>
        </p:nvPicPr>
        <p:blipFill>
          <a:blip r:embed="rId5"/>
          <a:stretch>
            <a:fillRect/>
          </a:stretch>
        </p:blipFill>
        <p:spPr>
          <a:xfrm>
            <a:off x="2362790" y="4509870"/>
            <a:ext cx="6515100" cy="1346200"/>
          </a:xfrm>
          <a:prstGeom prst="rect">
            <a:avLst/>
          </a:prstGeom>
        </p:spPr>
      </p:pic>
      <p:sp>
        <p:nvSpPr>
          <p:cNvPr id="9" name="CuadroTexto 8">
            <a:extLst>
              <a:ext uri="{FF2B5EF4-FFF2-40B4-BE49-F238E27FC236}">
                <a16:creationId xmlns:a16="http://schemas.microsoft.com/office/drawing/2014/main" id="{A5BBE688-6544-74CA-05A4-6BC072AA3B42}"/>
              </a:ext>
            </a:extLst>
          </p:cNvPr>
          <p:cNvSpPr txBox="1"/>
          <p:nvPr/>
        </p:nvSpPr>
        <p:spPr>
          <a:xfrm>
            <a:off x="2816087" y="4043806"/>
            <a:ext cx="5758070" cy="369332"/>
          </a:xfrm>
          <a:prstGeom prst="rect">
            <a:avLst/>
          </a:prstGeom>
          <a:noFill/>
        </p:spPr>
        <p:txBody>
          <a:bodyPr wrap="square" rtlCol="0">
            <a:spAutoFit/>
          </a:bodyPr>
          <a:lstStyle/>
          <a:p>
            <a:r>
              <a:rPr lang="es-ES" dirty="0"/>
              <a:t>Predictores de supervivencia inferior a 5 años </a:t>
            </a:r>
            <a:r>
              <a:rPr lang="es-ES" dirty="0" err="1"/>
              <a:t>posTH</a:t>
            </a:r>
            <a:r>
              <a:rPr lang="es-ES" dirty="0"/>
              <a:t> </a:t>
            </a:r>
          </a:p>
        </p:txBody>
      </p:sp>
      <p:sp>
        <p:nvSpPr>
          <p:cNvPr id="4" name="Shape 5">
            <a:extLst>
              <a:ext uri="{FF2B5EF4-FFF2-40B4-BE49-F238E27FC236}">
                <a16:creationId xmlns:a16="http://schemas.microsoft.com/office/drawing/2014/main" id="{AF0F152E-3F7F-7975-1B46-82FE4AD4B473}"/>
              </a:ext>
            </a:extLst>
          </p:cNvPr>
          <p:cNvSpPr/>
          <p:nvPr/>
        </p:nvSpPr>
        <p:spPr>
          <a:xfrm>
            <a:off x="155734" y="81495"/>
            <a:ext cx="504226" cy="561612"/>
          </a:xfrm>
          <a:prstGeom prst="roundRect">
            <a:avLst>
              <a:gd name="adj" fmla="val 18668"/>
            </a:avLst>
          </a:prstGeom>
          <a:solidFill>
            <a:srgbClr val="D5DCF6"/>
          </a:solidFill>
          <a:ln w="7620">
            <a:solidFill>
              <a:srgbClr val="BBC2DC"/>
            </a:solidFill>
            <a:prstDash val="solid"/>
          </a:ln>
        </p:spPr>
        <p:txBody>
          <a:bodyPr/>
          <a:lstStyle/>
          <a:p>
            <a:endParaRPr lang="es-ES" sz="3200">
              <a:latin typeface="Aptos" panose="020B0004020202020204" pitchFamily="34" charset="0"/>
            </a:endParaRPr>
          </a:p>
        </p:txBody>
      </p:sp>
      <p:sp>
        <p:nvSpPr>
          <p:cNvPr id="10" name="Text 6">
            <a:extLst>
              <a:ext uri="{FF2B5EF4-FFF2-40B4-BE49-F238E27FC236}">
                <a16:creationId xmlns:a16="http://schemas.microsoft.com/office/drawing/2014/main" id="{AA593387-06FF-901C-B9D6-E4D69AAD77DC}"/>
              </a:ext>
            </a:extLst>
          </p:cNvPr>
          <p:cNvSpPr/>
          <p:nvPr/>
        </p:nvSpPr>
        <p:spPr>
          <a:xfrm>
            <a:off x="207590" y="149684"/>
            <a:ext cx="394643" cy="546431"/>
          </a:xfrm>
          <a:prstGeom prst="rect">
            <a:avLst/>
          </a:prstGeom>
          <a:noFill/>
          <a:ln/>
        </p:spPr>
        <p:txBody>
          <a:bodyPr wrap="none" lIns="0" tIns="0" rIns="0" bIns="0" rtlCol="0" anchor="t"/>
          <a:lstStyle/>
          <a:p>
            <a:pPr algn="ctr"/>
            <a:r>
              <a:rPr lang="en-US" sz="3200" dirty="0">
                <a:solidFill>
                  <a:srgbClr val="3B3535"/>
                </a:solidFill>
                <a:latin typeface="Aptos" panose="020B0004020202020204" pitchFamily="34" charset="0"/>
                <a:cs typeface="Alexandria Semi Bold" pitchFamily="34" charset="-120"/>
              </a:rPr>
              <a:t>3</a:t>
            </a:r>
            <a:endParaRPr lang="en-US" sz="3200" dirty="0">
              <a:latin typeface="Aptos" panose="020B0004020202020204" pitchFamily="34" charset="0"/>
            </a:endParaRPr>
          </a:p>
        </p:txBody>
      </p:sp>
      <p:sp>
        <p:nvSpPr>
          <p:cNvPr id="11" name="Text 7">
            <a:extLst>
              <a:ext uri="{FF2B5EF4-FFF2-40B4-BE49-F238E27FC236}">
                <a16:creationId xmlns:a16="http://schemas.microsoft.com/office/drawing/2014/main" id="{76199366-2BE7-E428-CA5E-5B0E23EAADBF}"/>
              </a:ext>
            </a:extLst>
          </p:cNvPr>
          <p:cNvSpPr/>
          <p:nvPr/>
        </p:nvSpPr>
        <p:spPr>
          <a:xfrm>
            <a:off x="905589" y="159180"/>
            <a:ext cx="8259886" cy="589345"/>
          </a:xfrm>
          <a:prstGeom prst="rect">
            <a:avLst/>
          </a:prstGeom>
          <a:noFill/>
          <a:ln/>
        </p:spPr>
        <p:txBody>
          <a:bodyPr wrap="none" lIns="0" tIns="0" rIns="0" bIns="0" rtlCol="0" anchor="t"/>
          <a:lstStyle/>
          <a:p>
            <a:r>
              <a:rPr lang="en-US" sz="3200" b="1" dirty="0" err="1">
                <a:solidFill>
                  <a:schemeClr val="accent1">
                    <a:lumMod val="75000"/>
                  </a:schemeClr>
                </a:solidFill>
                <a:latin typeface="Aptos" panose="020B0004020202020204" pitchFamily="34" charset="0"/>
                <a:ea typeface="Alexandria Semi Bold" pitchFamily="34" charset="-122"/>
                <a:cs typeface="Alexandria Semi Bold" pitchFamily="34" charset="-120"/>
              </a:rPr>
              <a:t>Supervivencia</a:t>
            </a:r>
            <a:r>
              <a:rPr lang="en-US" sz="3200" b="1" dirty="0">
                <a:solidFill>
                  <a:schemeClr val="accent1">
                    <a:lumMod val="75000"/>
                  </a:schemeClr>
                </a:solidFill>
                <a:latin typeface="Aptos" panose="020B0004020202020204" pitchFamily="34" charset="0"/>
                <a:ea typeface="Alexandria Semi Bold" pitchFamily="34" charset="-122"/>
                <a:cs typeface="Alexandria Semi Bold" pitchFamily="34" charset="-120"/>
              </a:rPr>
              <a:t> post-</a:t>
            </a:r>
            <a:r>
              <a:rPr lang="en-US" sz="3200" b="1" dirty="0" err="1">
                <a:solidFill>
                  <a:schemeClr val="accent1">
                    <a:lumMod val="75000"/>
                  </a:schemeClr>
                </a:solidFill>
                <a:latin typeface="Aptos" panose="020B0004020202020204" pitchFamily="34" charset="0"/>
                <a:ea typeface="Alexandria Semi Bold" pitchFamily="34" charset="-122"/>
                <a:cs typeface="Alexandria Semi Bold" pitchFamily="34" charset="-120"/>
              </a:rPr>
              <a:t>Trasplante</a:t>
            </a:r>
            <a:r>
              <a:rPr lang="en-US" sz="3200" b="1" dirty="0">
                <a:solidFill>
                  <a:schemeClr val="accent1">
                    <a:lumMod val="75000"/>
                  </a:schemeClr>
                </a:solidFill>
                <a:latin typeface="Aptos" panose="020B0004020202020204" pitchFamily="34" charset="0"/>
                <a:ea typeface="Alexandria Semi Bold" pitchFamily="34" charset="-122"/>
                <a:cs typeface="Alexandria Semi Bold" pitchFamily="34" charset="-120"/>
              </a:rPr>
              <a:t> </a:t>
            </a:r>
            <a:r>
              <a:rPr lang="en-US" sz="3200" b="1" dirty="0" err="1">
                <a:solidFill>
                  <a:schemeClr val="accent1">
                    <a:lumMod val="75000"/>
                  </a:schemeClr>
                </a:solidFill>
                <a:latin typeface="Aptos" panose="020B0004020202020204" pitchFamily="34" charset="0"/>
                <a:ea typeface="Alexandria Semi Bold" pitchFamily="34" charset="-122"/>
                <a:cs typeface="Alexandria Semi Bold" pitchFamily="34" charset="-120"/>
              </a:rPr>
              <a:t>Hepático</a:t>
            </a:r>
            <a:endParaRPr lang="en-US" sz="3200" b="1" dirty="0">
              <a:solidFill>
                <a:schemeClr val="accent1">
                  <a:lumMod val="75000"/>
                </a:schemeClr>
              </a:solidFill>
              <a:latin typeface="Aptos" panose="020B0004020202020204" pitchFamily="34" charset="0"/>
            </a:endParaRPr>
          </a:p>
        </p:txBody>
      </p:sp>
      <p:sp>
        <p:nvSpPr>
          <p:cNvPr id="12" name="Marco 11">
            <a:extLst>
              <a:ext uri="{FF2B5EF4-FFF2-40B4-BE49-F238E27FC236}">
                <a16:creationId xmlns:a16="http://schemas.microsoft.com/office/drawing/2014/main" id="{2A6AD68B-6F0A-81B3-7460-D63459C21D4F}"/>
              </a:ext>
            </a:extLst>
          </p:cNvPr>
          <p:cNvSpPr/>
          <p:nvPr/>
        </p:nvSpPr>
        <p:spPr>
          <a:xfrm>
            <a:off x="107894" y="1120389"/>
            <a:ext cx="11976211" cy="2630801"/>
          </a:xfrm>
          <a:prstGeom prst="frame">
            <a:avLst>
              <a:gd name="adj1" fmla="val 141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13" name="Grupo 12">
            <a:extLst>
              <a:ext uri="{FF2B5EF4-FFF2-40B4-BE49-F238E27FC236}">
                <a16:creationId xmlns:a16="http://schemas.microsoft.com/office/drawing/2014/main" id="{797EFF76-CC3E-D446-5C4C-285770D07EC9}"/>
              </a:ext>
            </a:extLst>
          </p:cNvPr>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5A84AE3-56C4-4CDE-B5AF-37082A002F27}"/>
                </a:ext>
              </a:extLst>
            </p:cNvPr>
            <p:cNvGrpSpPr/>
            <p:nvPr/>
          </p:nvGrpSpPr>
          <p:grpSpPr>
            <a:xfrm>
              <a:off x="0" y="6106645"/>
              <a:ext cx="12192000" cy="683114"/>
              <a:chOff x="0" y="6174885"/>
              <a:chExt cx="12192000" cy="683114"/>
            </a:xfrm>
          </p:grpSpPr>
          <p:grpSp>
            <p:nvGrpSpPr>
              <p:cNvPr id="16" name="Grupo 15">
                <a:extLst>
                  <a:ext uri="{FF2B5EF4-FFF2-40B4-BE49-F238E27FC236}">
                    <a16:creationId xmlns:a16="http://schemas.microsoft.com/office/drawing/2014/main" id="{DF519312-8AC4-20DD-EA9F-D8ACAE30D51D}"/>
                  </a:ext>
                </a:extLst>
              </p:cNvPr>
              <p:cNvGrpSpPr/>
              <p:nvPr/>
            </p:nvGrpSpPr>
            <p:grpSpPr>
              <a:xfrm>
                <a:off x="0" y="6174885"/>
                <a:ext cx="12192000" cy="665963"/>
                <a:chOff x="0" y="6174885"/>
                <a:chExt cx="12192000" cy="665963"/>
              </a:xfrm>
            </p:grpSpPr>
            <p:grpSp>
              <p:nvGrpSpPr>
                <p:cNvPr id="18" name="Grupo 17">
                  <a:extLst>
                    <a:ext uri="{FF2B5EF4-FFF2-40B4-BE49-F238E27FC236}">
                      <a16:creationId xmlns:a16="http://schemas.microsoft.com/office/drawing/2014/main" id="{FA31226C-DDC4-867F-2822-89ABB948D497}"/>
                    </a:ext>
                  </a:extLst>
                </p:cNvPr>
                <p:cNvGrpSpPr/>
                <p:nvPr/>
              </p:nvGrpSpPr>
              <p:grpSpPr>
                <a:xfrm>
                  <a:off x="0" y="6174885"/>
                  <a:ext cx="12192000" cy="638667"/>
                  <a:chOff x="0" y="6174885"/>
                  <a:chExt cx="12192000" cy="638667"/>
                </a:xfrm>
              </p:grpSpPr>
              <p:cxnSp>
                <p:nvCxnSpPr>
                  <p:cNvPr id="20" name="Conector recto 19">
                    <a:extLst>
                      <a:ext uri="{FF2B5EF4-FFF2-40B4-BE49-F238E27FC236}">
                        <a16:creationId xmlns:a16="http://schemas.microsoft.com/office/drawing/2014/main" id="{B21CF4D4-A2E5-2D43-F7C3-6667EF1ADD58}"/>
                      </a:ext>
                    </a:extLst>
                  </p:cNvPr>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C20E53A2-98E0-C7D0-9E12-89F975E46471}"/>
                      </a:ext>
                    </a:extLst>
                  </p:cNvPr>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22" name="Rectangle 16">
                    <a:extLst>
                      <a:ext uri="{FF2B5EF4-FFF2-40B4-BE49-F238E27FC236}">
                        <a16:creationId xmlns:a16="http://schemas.microsoft.com/office/drawing/2014/main" id="{92A3BFE1-D34F-1292-019C-4998B55E8384}"/>
                      </a:ext>
                    </a:extLst>
                  </p:cNvPr>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9" name="Imagen 18">
                  <a:extLst>
                    <a:ext uri="{FF2B5EF4-FFF2-40B4-BE49-F238E27FC236}">
                      <a16:creationId xmlns:a16="http://schemas.microsoft.com/office/drawing/2014/main" id="{A4D02D8D-02A9-FF09-4207-7A15D8AAFB15}"/>
                    </a:ext>
                  </a:extLst>
                </p:cNvPr>
                <p:cNvPicPr/>
                <p:nvPr/>
              </p:nvPicPr>
              <p:blipFill>
                <a:blip r:embed="rId6"/>
                <a:stretch>
                  <a:fillRect/>
                </a:stretch>
              </p:blipFill>
              <p:spPr>
                <a:xfrm>
                  <a:off x="367615" y="6202181"/>
                  <a:ext cx="1219274" cy="638667"/>
                </a:xfrm>
                <a:prstGeom prst="rect">
                  <a:avLst/>
                </a:prstGeom>
              </p:spPr>
            </p:pic>
          </p:grpSp>
          <p:pic>
            <p:nvPicPr>
              <p:cNvPr id="17" name="Imagen 16">
                <a:extLst>
                  <a:ext uri="{FF2B5EF4-FFF2-40B4-BE49-F238E27FC236}">
                    <a16:creationId xmlns:a16="http://schemas.microsoft.com/office/drawing/2014/main" id="{EFA18AD1-1B3E-2B32-3C2A-3E585158A96F}"/>
                  </a:ext>
                </a:extLst>
              </p:cNvPr>
              <p:cNvPicPr/>
              <p:nvPr/>
            </p:nvPicPr>
            <p:blipFill>
              <a:blip r:embed="rId7"/>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972A1173-C471-4EF9-9E7F-7B95B076532C}"/>
                </a:ext>
              </a:extLst>
            </p:cNvPr>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481299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9CE7C-B274-1BA0-61A9-3F49CE766728}"/>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777537FA-9C8E-74C4-6AAB-0890B0E14426}"/>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1AD34064-69F8-0779-7C41-93647445F4F2}"/>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F1B23C33-CA71-45DB-1A3B-87D7E6D7460C}"/>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0EED8477-925F-E76E-CE2A-853B5C8B6727}"/>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4BC3002-70F2-1F65-6A5E-386334AADACE}"/>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1A78E2E-A254-23DF-9D3C-183B173B5829}"/>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EF4C1C11-A7FB-D77E-FD33-AE039BDFC3F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2B7CF0BC-EFBA-67FA-2D5B-53E34DCE0DC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D4062843-4AE5-DF89-83BE-22F4A2B45ADA}"/>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38397F1F-0CBE-2463-A2F5-44813DBBCCC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8040A79-4193-083C-5C81-085F54E614E9}"/>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174170C7-96BF-E677-BEE0-C3CD92670734}"/>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B20A18C-FDB8-6717-33EF-9F382009FA7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0">
            <a:extLst>
              <a:ext uri="{FF2B5EF4-FFF2-40B4-BE49-F238E27FC236}">
                <a16:creationId xmlns:a16="http://schemas.microsoft.com/office/drawing/2014/main" id="{54052503-323D-95C3-DDFE-B7AFFFF2DC96}"/>
              </a:ext>
            </a:extLst>
          </p:cNvPr>
          <p:cNvSpPr/>
          <p:nvPr/>
        </p:nvSpPr>
        <p:spPr>
          <a:xfrm>
            <a:off x="977252" y="724070"/>
            <a:ext cx="10330495" cy="834142"/>
          </a:xfrm>
          <a:prstGeom prst="rect">
            <a:avLst/>
          </a:prstGeom>
          <a:noFill/>
          <a:ln/>
        </p:spPr>
        <p:txBody>
          <a:bodyPr wrap="square" lIns="0" tIns="0" rIns="0" bIns="0" rtlCol="0" anchor="t"/>
          <a:lstStyle/>
          <a:p>
            <a:pPr marL="0" indent="0" algn="l">
              <a:lnSpc>
                <a:spcPts val="5450"/>
              </a:lnSpc>
              <a:buNone/>
            </a:pPr>
            <a:r>
              <a:rPr lang="en-US" sz="4350" b="1" dirty="0" err="1">
                <a:solidFill>
                  <a:schemeClr val="accent1">
                    <a:lumMod val="75000"/>
                  </a:schemeClr>
                </a:solidFill>
                <a:latin typeface="+mj-lt"/>
                <a:ea typeface="Alexandria Semi Bold" pitchFamily="34" charset="-122"/>
                <a:cs typeface="Alexandria Semi Bold" pitchFamily="34" charset="-120"/>
              </a:rPr>
              <a:t>Trasplante</a:t>
            </a:r>
            <a:r>
              <a:rPr lang="en-US" sz="4350" b="1" dirty="0">
                <a:solidFill>
                  <a:schemeClr val="accent1">
                    <a:lumMod val="75000"/>
                  </a:schemeClr>
                </a:solidFill>
                <a:latin typeface="+mj-lt"/>
                <a:ea typeface="Alexandria Semi Bold" pitchFamily="34" charset="-122"/>
                <a:cs typeface="Alexandria Semi Bold" pitchFamily="34" charset="-120"/>
              </a:rPr>
              <a:t> </a:t>
            </a:r>
            <a:r>
              <a:rPr lang="en-US" sz="4350" b="1" dirty="0" err="1">
                <a:solidFill>
                  <a:schemeClr val="accent1">
                    <a:lumMod val="75000"/>
                  </a:schemeClr>
                </a:solidFill>
                <a:latin typeface="+mj-lt"/>
                <a:ea typeface="Alexandria Semi Bold" pitchFamily="34" charset="-122"/>
                <a:cs typeface="Alexandria Semi Bold" pitchFamily="34" charset="-120"/>
              </a:rPr>
              <a:t>hepático</a:t>
            </a:r>
            <a:r>
              <a:rPr lang="en-US" sz="4350" b="1" dirty="0">
                <a:solidFill>
                  <a:schemeClr val="accent1">
                    <a:lumMod val="75000"/>
                  </a:schemeClr>
                </a:solidFill>
                <a:latin typeface="+mj-lt"/>
                <a:ea typeface="Alexandria Semi Bold" pitchFamily="34" charset="-122"/>
                <a:cs typeface="Alexandria Semi Bold" pitchFamily="34" charset="-120"/>
              </a:rPr>
              <a:t> y </a:t>
            </a:r>
            <a:r>
              <a:rPr lang="en-US" sz="4350" b="1" dirty="0" err="1">
                <a:solidFill>
                  <a:schemeClr val="accent1">
                    <a:lumMod val="75000"/>
                  </a:schemeClr>
                </a:solidFill>
                <a:latin typeface="+mj-lt"/>
                <a:ea typeface="Alexandria Semi Bold" pitchFamily="34" charset="-122"/>
                <a:cs typeface="Alexandria Semi Bold" pitchFamily="34" charset="-120"/>
              </a:rPr>
              <a:t>Resección</a:t>
            </a:r>
            <a:r>
              <a:rPr lang="en-US" sz="4350" b="1" dirty="0">
                <a:solidFill>
                  <a:schemeClr val="accent1">
                    <a:lumMod val="75000"/>
                  </a:schemeClr>
                </a:solidFill>
                <a:latin typeface="+mj-lt"/>
                <a:ea typeface="Alexandria Semi Bold" pitchFamily="34" charset="-122"/>
                <a:cs typeface="Alexandria Semi Bold" pitchFamily="34" charset="-120"/>
              </a:rPr>
              <a:t> </a:t>
            </a:r>
            <a:r>
              <a:rPr lang="en-US" sz="4350" b="1" dirty="0" err="1">
                <a:solidFill>
                  <a:schemeClr val="accent1">
                    <a:lumMod val="75000"/>
                  </a:schemeClr>
                </a:solidFill>
                <a:latin typeface="+mj-lt"/>
                <a:ea typeface="Alexandria Semi Bold" pitchFamily="34" charset="-122"/>
                <a:cs typeface="Alexandria Semi Bold" pitchFamily="34" charset="-120"/>
              </a:rPr>
              <a:t>hepática</a:t>
            </a:r>
            <a:r>
              <a:rPr lang="en-US" sz="4350" b="1" dirty="0">
                <a:solidFill>
                  <a:schemeClr val="accent1">
                    <a:lumMod val="75000"/>
                  </a:schemeClr>
                </a:solidFill>
                <a:latin typeface="+mj-lt"/>
                <a:ea typeface="Alexandria Semi Bold" pitchFamily="34" charset="-122"/>
                <a:cs typeface="Alexandria Semi Bold" pitchFamily="34" charset="-120"/>
              </a:rPr>
              <a:t> </a:t>
            </a:r>
            <a:endParaRPr lang="en-US" sz="4350" b="1" i="1" dirty="0">
              <a:solidFill>
                <a:schemeClr val="accent1">
                  <a:lumMod val="75000"/>
                </a:schemeClr>
              </a:solidFill>
              <a:latin typeface="+mj-lt"/>
            </a:endParaRPr>
          </a:p>
        </p:txBody>
      </p:sp>
      <p:sp>
        <p:nvSpPr>
          <p:cNvPr id="4" name="Rectángulo redondeado 3">
            <a:extLst>
              <a:ext uri="{FF2B5EF4-FFF2-40B4-BE49-F238E27FC236}">
                <a16:creationId xmlns:a16="http://schemas.microsoft.com/office/drawing/2014/main" id="{17FEC02E-0CB4-8813-163D-54EFDF4B426B}"/>
              </a:ext>
            </a:extLst>
          </p:cNvPr>
          <p:cNvSpPr/>
          <p:nvPr/>
        </p:nvSpPr>
        <p:spPr>
          <a:xfrm>
            <a:off x="1165123" y="2046819"/>
            <a:ext cx="8810718" cy="241713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39A5D12-8CF1-B59B-8923-A3FAC456E043}"/>
              </a:ext>
            </a:extLst>
          </p:cNvPr>
          <p:cNvSpPr txBox="1"/>
          <p:nvPr/>
        </p:nvSpPr>
        <p:spPr>
          <a:xfrm>
            <a:off x="1559594" y="2189892"/>
            <a:ext cx="8416248" cy="2246769"/>
          </a:xfrm>
          <a:prstGeom prst="rect">
            <a:avLst/>
          </a:prstGeom>
          <a:noFill/>
          <a:ln>
            <a:noFill/>
          </a:ln>
        </p:spPr>
        <p:txBody>
          <a:bodyPr wrap="square" rtlCol="0">
            <a:spAutoFit/>
          </a:bodyPr>
          <a:lstStyle/>
          <a:p>
            <a:r>
              <a:rPr lang="es-ES" sz="2800" b="1" dirty="0">
                <a:solidFill>
                  <a:schemeClr val="accent1">
                    <a:lumMod val="75000"/>
                  </a:schemeClr>
                </a:solidFill>
                <a:latin typeface="+mj-lt"/>
              </a:rPr>
              <a:t>Resección hepática: </a:t>
            </a:r>
          </a:p>
          <a:p>
            <a:pPr marL="285750" indent="-285750">
              <a:buFontTx/>
              <a:buChar char="-"/>
            </a:pPr>
            <a:r>
              <a:rPr lang="es-ES" sz="2800" dirty="0">
                <a:latin typeface="+mj-lt"/>
              </a:rPr>
              <a:t>Tratamiento “definitivo” en paciente NO trasplantable</a:t>
            </a:r>
          </a:p>
          <a:p>
            <a:pPr marL="285750" indent="-285750">
              <a:buFontTx/>
              <a:buChar char="-"/>
            </a:pPr>
            <a:r>
              <a:rPr lang="es-ES" sz="2800" dirty="0">
                <a:latin typeface="+mj-lt"/>
              </a:rPr>
              <a:t>Tratamiento ”neoadyuvante”: </a:t>
            </a:r>
          </a:p>
          <a:p>
            <a:pPr marL="742950" lvl="1" indent="-285750">
              <a:buFontTx/>
              <a:buChar char="-"/>
            </a:pPr>
            <a:r>
              <a:rPr lang="es-ES" sz="2800" dirty="0">
                <a:latin typeface="+mj-lt"/>
              </a:rPr>
              <a:t>TH “</a:t>
            </a:r>
            <a:r>
              <a:rPr lang="es-ES" sz="2800" i="1" dirty="0" err="1">
                <a:latin typeface="+mj-lt"/>
              </a:rPr>
              <a:t>salvage</a:t>
            </a:r>
            <a:r>
              <a:rPr lang="es-ES" sz="2800" dirty="0">
                <a:latin typeface="+mj-lt"/>
              </a:rPr>
              <a:t>”:  tras recidiva del CHC (SLT)</a:t>
            </a:r>
          </a:p>
          <a:p>
            <a:pPr marL="742950" lvl="1" indent="-285750">
              <a:buFontTx/>
              <a:buChar char="-"/>
            </a:pPr>
            <a:r>
              <a:rPr lang="es-ES" sz="2800" dirty="0">
                <a:latin typeface="+mj-lt"/>
              </a:rPr>
              <a:t>TH “</a:t>
            </a:r>
            <a:r>
              <a:rPr lang="es-ES" sz="2800" i="1" dirty="0">
                <a:latin typeface="+mj-lt"/>
              </a:rPr>
              <a:t>ab initio</a:t>
            </a:r>
            <a:r>
              <a:rPr lang="es-ES" sz="2800" dirty="0">
                <a:latin typeface="+mj-lt"/>
              </a:rPr>
              <a:t>”:  Anticipado, preventivo</a:t>
            </a:r>
          </a:p>
        </p:txBody>
      </p:sp>
    </p:spTree>
    <p:extLst>
      <p:ext uri="{BB962C8B-B14F-4D97-AF65-F5344CB8AC3E}">
        <p14:creationId xmlns:p14="http://schemas.microsoft.com/office/powerpoint/2010/main" val="4007272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D779-270C-F1BA-657B-B31B4B8A65A1}"/>
            </a:ext>
          </a:extLst>
        </p:cNvPr>
        <p:cNvGrpSpPr/>
        <p:nvPr/>
      </p:nvGrpSpPr>
      <p:grpSpPr>
        <a:xfrm>
          <a:off x="0" y="0"/>
          <a:ext cx="0" cy="0"/>
          <a:chOff x="0" y="0"/>
          <a:chExt cx="0" cy="0"/>
        </a:xfrm>
      </p:grpSpPr>
      <p:sp>
        <p:nvSpPr>
          <p:cNvPr id="34" name="Rectángulo redondeado 33">
            <a:extLst>
              <a:ext uri="{FF2B5EF4-FFF2-40B4-BE49-F238E27FC236}">
                <a16:creationId xmlns:a16="http://schemas.microsoft.com/office/drawing/2014/main" id="{6A2BB7A4-AE68-F5FD-FD49-CC1219FC6EC8}"/>
              </a:ext>
            </a:extLst>
          </p:cNvPr>
          <p:cNvSpPr/>
          <p:nvPr/>
        </p:nvSpPr>
        <p:spPr>
          <a:xfrm>
            <a:off x="163879" y="2121015"/>
            <a:ext cx="3769494" cy="3812490"/>
          </a:xfrm>
          <a:prstGeom prst="roundRect">
            <a:avLst>
              <a:gd name="adj" fmla="val 8017"/>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Rectángulo redondeado 34">
            <a:extLst>
              <a:ext uri="{FF2B5EF4-FFF2-40B4-BE49-F238E27FC236}">
                <a16:creationId xmlns:a16="http://schemas.microsoft.com/office/drawing/2014/main" id="{19CA4623-7910-6AA4-C574-147DF2E0CC82}"/>
              </a:ext>
            </a:extLst>
          </p:cNvPr>
          <p:cNvSpPr/>
          <p:nvPr/>
        </p:nvSpPr>
        <p:spPr>
          <a:xfrm>
            <a:off x="8232767" y="1995501"/>
            <a:ext cx="3839754" cy="3812490"/>
          </a:xfrm>
          <a:prstGeom prst="roundRect">
            <a:avLst>
              <a:gd name="adj" fmla="val 8017"/>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redondeado 35">
            <a:extLst>
              <a:ext uri="{FF2B5EF4-FFF2-40B4-BE49-F238E27FC236}">
                <a16:creationId xmlns:a16="http://schemas.microsoft.com/office/drawing/2014/main" id="{A947C964-9BE4-3538-A42C-2C05F7FF5397}"/>
              </a:ext>
            </a:extLst>
          </p:cNvPr>
          <p:cNvSpPr/>
          <p:nvPr/>
        </p:nvSpPr>
        <p:spPr>
          <a:xfrm>
            <a:off x="130688" y="1058982"/>
            <a:ext cx="11930624" cy="801046"/>
          </a:xfrm>
          <a:prstGeom prst="roundRect">
            <a:avLst>
              <a:gd name="adj" fmla="val 8017"/>
            </a:avLst>
          </a:prstGeom>
          <a:solidFill>
            <a:schemeClr val="accent1">
              <a:lumMod val="20000"/>
              <a:lumOff val="80000"/>
            </a:schemeClr>
          </a:solidFill>
          <a:ln w="28575">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sz="2400" b="1" dirty="0">
              <a:solidFill>
                <a:schemeClr val="accent1">
                  <a:lumMod val="50000"/>
                </a:schemeClr>
              </a:solidFill>
              <a:latin typeface="+mj-lt"/>
            </a:endParaRPr>
          </a:p>
        </p:txBody>
      </p:sp>
      <p:grpSp>
        <p:nvGrpSpPr>
          <p:cNvPr id="19" name="Grupo 18">
            <a:extLst>
              <a:ext uri="{FF2B5EF4-FFF2-40B4-BE49-F238E27FC236}">
                <a16:creationId xmlns:a16="http://schemas.microsoft.com/office/drawing/2014/main" id="{6065C104-2F6C-1B5C-8429-5D7C52139CC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0183777-1624-2E18-ADC4-323EA99FB857}"/>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B585424A-AFA6-3346-B038-0212FDAD1195}"/>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2A08DBCD-068E-1025-25D5-4850F4A6F7FB}"/>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09F2E27-8CBF-C0A7-A894-E12F1F3159B8}"/>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FA14B00-9711-67C5-E818-18B73049A21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5CF1F334-61AA-4796-B418-756E5A5C52F4}"/>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30AF3C22-18C4-3598-6799-B45C2D60CCE2}"/>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A5DADC75-ADD9-ADBC-62F6-0800B8610CE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4DC7AC81-7CBD-C791-550C-99759F38F750}"/>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0A170563-CB7D-3D3A-C2F2-C357D9BF4E50}"/>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D647001-6E77-A76C-B72A-D5C99849B289}"/>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7495C78D-B92D-32C4-F150-2DA1D9139C4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0">
            <a:extLst>
              <a:ext uri="{FF2B5EF4-FFF2-40B4-BE49-F238E27FC236}">
                <a16:creationId xmlns:a16="http://schemas.microsoft.com/office/drawing/2014/main" id="{3EE30FC7-D6BD-3B16-8A13-6D17951A42D6}"/>
              </a:ext>
            </a:extLst>
          </p:cNvPr>
          <p:cNvSpPr/>
          <p:nvPr/>
        </p:nvSpPr>
        <p:spPr>
          <a:xfrm>
            <a:off x="207590" y="68241"/>
            <a:ext cx="8622002" cy="834142"/>
          </a:xfrm>
          <a:prstGeom prst="rect">
            <a:avLst/>
          </a:prstGeom>
          <a:noFill/>
          <a:ln/>
        </p:spPr>
        <p:txBody>
          <a:bodyPr wrap="square" lIns="0" tIns="0" rIns="0" bIns="0" rtlCol="0" anchor="t"/>
          <a:lstStyle/>
          <a:p>
            <a:pPr marL="0" indent="0" algn="l">
              <a:lnSpc>
                <a:spcPts val="5450"/>
              </a:lnSpc>
              <a:buNone/>
            </a:pPr>
            <a:r>
              <a:rPr lang="en-US" sz="4350" b="1" dirty="0" err="1">
                <a:solidFill>
                  <a:schemeClr val="accent1">
                    <a:lumMod val="75000"/>
                  </a:schemeClr>
                </a:solidFill>
                <a:latin typeface="+mj-lt"/>
                <a:ea typeface="Alexandria Semi Bold" pitchFamily="34" charset="-122"/>
                <a:cs typeface="Alexandria Semi Bold" pitchFamily="34" charset="-120"/>
              </a:rPr>
              <a:t>Trasplante</a:t>
            </a:r>
            <a:r>
              <a:rPr lang="en-US" sz="4350" b="1" dirty="0">
                <a:solidFill>
                  <a:schemeClr val="accent1">
                    <a:lumMod val="75000"/>
                  </a:schemeClr>
                </a:solidFill>
                <a:latin typeface="+mj-lt"/>
                <a:ea typeface="Alexandria Semi Bold" pitchFamily="34" charset="-122"/>
                <a:cs typeface="Alexandria Semi Bold" pitchFamily="34" charset="-120"/>
              </a:rPr>
              <a:t> </a:t>
            </a:r>
            <a:r>
              <a:rPr lang="en-US" sz="4350" b="1" dirty="0" err="1">
                <a:solidFill>
                  <a:schemeClr val="accent1">
                    <a:lumMod val="75000"/>
                  </a:schemeClr>
                </a:solidFill>
                <a:latin typeface="+mj-lt"/>
                <a:ea typeface="Alexandria Semi Bold" pitchFamily="34" charset="-122"/>
                <a:cs typeface="Alexandria Semi Bold" pitchFamily="34" charset="-120"/>
              </a:rPr>
              <a:t>hepático</a:t>
            </a:r>
            <a:r>
              <a:rPr lang="en-US" sz="4350" b="1" dirty="0">
                <a:solidFill>
                  <a:schemeClr val="accent1">
                    <a:lumMod val="75000"/>
                  </a:schemeClr>
                </a:solidFill>
                <a:latin typeface="+mj-lt"/>
                <a:ea typeface="Alexandria Semi Bold" pitchFamily="34" charset="-122"/>
                <a:cs typeface="Alexandria Semi Bold" pitchFamily="34" charset="-120"/>
              </a:rPr>
              <a:t> “</a:t>
            </a:r>
            <a:r>
              <a:rPr lang="en-US" sz="4350" b="1" i="1" dirty="0">
                <a:solidFill>
                  <a:schemeClr val="accent1">
                    <a:lumMod val="75000"/>
                  </a:schemeClr>
                </a:solidFill>
                <a:latin typeface="+mj-lt"/>
                <a:ea typeface="Alexandria Semi Bold" pitchFamily="34" charset="-122"/>
                <a:cs typeface="Alexandria Semi Bold" pitchFamily="34" charset="-120"/>
              </a:rPr>
              <a:t>Ab Initio”</a:t>
            </a:r>
            <a:endParaRPr lang="en-US" sz="4350" b="1" i="1" dirty="0">
              <a:solidFill>
                <a:schemeClr val="accent1">
                  <a:lumMod val="75000"/>
                </a:schemeClr>
              </a:solidFill>
              <a:latin typeface="+mj-lt"/>
            </a:endParaRPr>
          </a:p>
        </p:txBody>
      </p:sp>
      <p:sp>
        <p:nvSpPr>
          <p:cNvPr id="4" name="Text 2">
            <a:extLst>
              <a:ext uri="{FF2B5EF4-FFF2-40B4-BE49-F238E27FC236}">
                <a16:creationId xmlns:a16="http://schemas.microsoft.com/office/drawing/2014/main" id="{D521118C-FF12-10DE-9A88-3888BBECBACA}"/>
              </a:ext>
            </a:extLst>
          </p:cNvPr>
          <p:cNvSpPr/>
          <p:nvPr/>
        </p:nvSpPr>
        <p:spPr>
          <a:xfrm>
            <a:off x="207590" y="2473542"/>
            <a:ext cx="3646053" cy="1652652"/>
          </a:xfrm>
          <a:prstGeom prst="rect">
            <a:avLst/>
          </a:prstGeom>
          <a:noFill/>
          <a:ln w="28575">
            <a:noFill/>
          </a:ln>
        </p:spPr>
        <p:txBody>
          <a:bodyPr wrap="square" lIns="0" tIns="0" rIns="0" bIns="0" rtlCol="0" anchor="t"/>
          <a:lstStyle/>
          <a:p>
            <a:pPr marL="285750" indent="-285750">
              <a:buFontTx/>
              <a:buChar char="-"/>
            </a:pPr>
            <a:r>
              <a:rPr lang="en-US" b="1" dirty="0" err="1">
                <a:latin typeface="+mj-lt"/>
                <a:ea typeface="Sora Light" pitchFamily="34" charset="-122"/>
                <a:cs typeface="Sora Light" pitchFamily="34" charset="-120"/>
              </a:rPr>
              <a:t>Programar</a:t>
            </a:r>
            <a:r>
              <a:rPr lang="en-US" b="1" dirty="0">
                <a:latin typeface="+mj-lt"/>
                <a:ea typeface="Sora Light" pitchFamily="34" charset="-122"/>
                <a:cs typeface="Sora Light" pitchFamily="34" charset="-120"/>
              </a:rPr>
              <a:t> TH después de la </a:t>
            </a:r>
            <a:r>
              <a:rPr lang="en-US" b="1" dirty="0" err="1">
                <a:latin typeface="+mj-lt"/>
                <a:ea typeface="Sora Light" pitchFamily="34" charset="-122"/>
                <a:cs typeface="Sora Light" pitchFamily="34" charset="-120"/>
              </a:rPr>
              <a:t>resección</a:t>
            </a:r>
            <a:endParaRPr lang="en-US" b="1" dirty="0">
              <a:latin typeface="+mj-lt"/>
              <a:ea typeface="Sora Light" pitchFamily="34" charset="-122"/>
              <a:cs typeface="Sora Light" pitchFamily="34" charset="-120"/>
            </a:endParaRPr>
          </a:p>
          <a:p>
            <a:pPr marL="742950" lvl="1" indent="-285750">
              <a:buFontTx/>
              <a:buChar char="-"/>
            </a:pPr>
            <a:r>
              <a:rPr lang="en-US" dirty="0" err="1">
                <a:latin typeface="+mj-lt"/>
                <a:ea typeface="Sora Light" pitchFamily="34" charset="-122"/>
                <a:cs typeface="Sora Light" pitchFamily="34" charset="-120"/>
              </a:rPr>
              <a:t>por</a:t>
            </a: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factores</a:t>
            </a:r>
            <a:r>
              <a:rPr lang="en-US" dirty="0">
                <a:latin typeface="+mj-lt"/>
                <a:ea typeface="Sora Light" pitchFamily="34" charset="-122"/>
                <a:cs typeface="Sora Light" pitchFamily="34" charset="-120"/>
              </a:rPr>
              <a:t> de alto riesgo de </a:t>
            </a:r>
            <a:r>
              <a:rPr lang="en-US" dirty="0" err="1">
                <a:latin typeface="+mj-lt"/>
                <a:ea typeface="Sora Light" pitchFamily="34" charset="-122"/>
                <a:cs typeface="Sora Light" pitchFamily="34" charset="-120"/>
              </a:rPr>
              <a:t>recidiva</a:t>
            </a: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agresiva</a:t>
            </a:r>
            <a:endParaRPr lang="en-US" dirty="0">
              <a:latin typeface="+mj-lt"/>
              <a:ea typeface="Sora Light" pitchFamily="34" charset="-122"/>
              <a:cs typeface="Sora Light" pitchFamily="34" charset="-120"/>
            </a:endParaRPr>
          </a:p>
          <a:p>
            <a:pPr marL="742950" lvl="1" indent="-285750">
              <a:buFontTx/>
              <a:buChar char="-"/>
            </a:pPr>
            <a:r>
              <a:rPr lang="en-US" b="1" dirty="0">
                <a:latin typeface="+mj-lt"/>
                <a:ea typeface="Sora Light" pitchFamily="34" charset="-122"/>
                <a:cs typeface="Sora Light" pitchFamily="34" charset="-120"/>
              </a:rPr>
              <a:t>sin </a:t>
            </a:r>
            <a:r>
              <a:rPr lang="en-US" b="1" dirty="0" err="1">
                <a:latin typeface="+mj-lt"/>
                <a:ea typeface="Sora Light" pitchFamily="34" charset="-122"/>
                <a:cs typeface="Sora Light" pitchFamily="34" charset="-120"/>
              </a:rPr>
              <a:t>que</a:t>
            </a:r>
            <a:r>
              <a:rPr lang="en-US" b="1" dirty="0">
                <a:latin typeface="+mj-lt"/>
                <a:ea typeface="Sora Light" pitchFamily="34" charset="-122"/>
                <a:cs typeface="Sora Light" pitchFamily="34" charset="-120"/>
              </a:rPr>
              <a:t> </a:t>
            </a:r>
            <a:r>
              <a:rPr lang="en-US" b="1" dirty="0" err="1">
                <a:latin typeface="+mj-lt"/>
                <a:ea typeface="Sora Light" pitchFamily="34" charset="-122"/>
                <a:cs typeface="Sora Light" pitchFamily="34" charset="-120"/>
              </a:rPr>
              <a:t>haya</a:t>
            </a:r>
            <a:r>
              <a:rPr lang="en-US" b="1" dirty="0">
                <a:latin typeface="+mj-lt"/>
                <a:ea typeface="Sora Light" pitchFamily="34" charset="-122"/>
                <a:cs typeface="Sora Light" pitchFamily="34" charset="-120"/>
              </a:rPr>
              <a:t> </a:t>
            </a:r>
            <a:r>
              <a:rPr lang="en-US" b="1" dirty="0" err="1">
                <a:latin typeface="+mj-lt"/>
                <a:ea typeface="Sora Light" pitchFamily="34" charset="-122"/>
                <a:cs typeface="Sora Light" pitchFamily="34" charset="-120"/>
              </a:rPr>
              <a:t>aún</a:t>
            </a:r>
            <a:r>
              <a:rPr lang="en-US" b="1" dirty="0">
                <a:latin typeface="+mj-lt"/>
                <a:ea typeface="Sora Light" pitchFamily="34" charset="-122"/>
                <a:cs typeface="Sora Light" pitchFamily="34" charset="-120"/>
              </a:rPr>
              <a:t> </a:t>
            </a:r>
            <a:r>
              <a:rPr lang="en-US" b="1" dirty="0" err="1">
                <a:latin typeface="+mj-lt"/>
                <a:ea typeface="Sora Light" pitchFamily="34" charset="-122"/>
                <a:cs typeface="Sora Light" pitchFamily="34" charset="-120"/>
              </a:rPr>
              <a:t>recurrencia</a:t>
            </a:r>
            <a:endParaRPr lang="en-US" b="1" dirty="0">
              <a:latin typeface="+mj-lt"/>
            </a:endParaRPr>
          </a:p>
        </p:txBody>
      </p:sp>
      <p:sp>
        <p:nvSpPr>
          <p:cNvPr id="10" name="Text 3">
            <a:extLst>
              <a:ext uri="{FF2B5EF4-FFF2-40B4-BE49-F238E27FC236}">
                <a16:creationId xmlns:a16="http://schemas.microsoft.com/office/drawing/2014/main" id="{780C9FE3-EC19-959D-B12D-E8E8339212FB}"/>
              </a:ext>
            </a:extLst>
          </p:cNvPr>
          <p:cNvSpPr/>
          <p:nvPr/>
        </p:nvSpPr>
        <p:spPr>
          <a:xfrm>
            <a:off x="267509" y="4266335"/>
            <a:ext cx="3646053" cy="1652652"/>
          </a:xfrm>
          <a:prstGeom prst="rect">
            <a:avLst/>
          </a:prstGeom>
          <a:noFill/>
          <a:ln w="28575">
            <a:noFill/>
          </a:ln>
        </p:spPr>
        <p:txBody>
          <a:bodyPr wrap="square" lIns="0" tIns="0" rIns="0" bIns="0" rtlCol="0" anchor="t"/>
          <a:lstStyle/>
          <a:p>
            <a:pPr algn="l"/>
            <a:r>
              <a:rPr lang="en-US" dirty="0">
                <a:latin typeface="+mj-lt"/>
                <a:ea typeface="Sora Light" pitchFamily="34" charset="-122"/>
                <a:cs typeface="Sora Light" pitchFamily="34" charset="-120"/>
              </a:rPr>
              <a:t>-</a:t>
            </a:r>
            <a:r>
              <a:rPr lang="en-US" dirty="0" err="1">
                <a:latin typeface="+mj-lt"/>
                <a:ea typeface="Sora Light" pitchFamily="34" charset="-122"/>
                <a:cs typeface="Sora Light" pitchFamily="34" charset="-120"/>
              </a:rPr>
              <a:t>Estrategia</a:t>
            </a:r>
            <a:r>
              <a:rPr lang="en-US" dirty="0">
                <a:latin typeface="+mj-lt"/>
                <a:ea typeface="Sora Light" pitchFamily="34" charset="-122"/>
                <a:cs typeface="Sora Light" pitchFamily="34" charset="-120"/>
              </a:rPr>
              <a:t> emergente y aceptada </a:t>
            </a:r>
            <a:r>
              <a:rPr lang="en-US" dirty="0" err="1">
                <a:latin typeface="+mj-lt"/>
                <a:ea typeface="Sora Light" pitchFamily="34" charset="-122"/>
                <a:cs typeface="Sora Light" pitchFamily="34" charset="-120"/>
              </a:rPr>
              <a:t>en</a:t>
            </a: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algunos</a:t>
            </a: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centros</a:t>
            </a:r>
            <a:r>
              <a:rPr lang="en-US" dirty="0">
                <a:latin typeface="+mj-lt"/>
                <a:ea typeface="Sora Light" pitchFamily="34" charset="-122"/>
                <a:cs typeface="Sora Light" pitchFamily="34" charset="-120"/>
              </a:rPr>
              <a:t> </a:t>
            </a:r>
          </a:p>
          <a:p>
            <a:r>
              <a:rPr lang="en-US" dirty="0">
                <a:ea typeface="Sora Light" pitchFamily="34" charset="-122"/>
                <a:cs typeface="Sora Light" pitchFamily="34" charset="-120"/>
              </a:rPr>
              <a:t>- No es </a:t>
            </a:r>
            <a:r>
              <a:rPr lang="en-US" dirty="0" err="1">
                <a:ea typeface="Sora Light" pitchFamily="34" charset="-122"/>
                <a:cs typeface="Sora Light" pitchFamily="34" charset="-120"/>
              </a:rPr>
              <a:t>una</a:t>
            </a:r>
            <a:r>
              <a:rPr lang="en-US" dirty="0">
                <a:ea typeface="Sora Light" pitchFamily="34" charset="-122"/>
                <a:cs typeface="Sora Light" pitchFamily="34" charset="-120"/>
              </a:rPr>
              <a:t> </a:t>
            </a:r>
            <a:r>
              <a:rPr lang="en-US" dirty="0" err="1">
                <a:ea typeface="Sora Light" pitchFamily="34" charset="-122"/>
                <a:cs typeface="Sora Light" pitchFamily="34" charset="-120"/>
              </a:rPr>
              <a:t>recomendación</a:t>
            </a:r>
            <a:r>
              <a:rPr lang="en-US" dirty="0">
                <a:ea typeface="Sora Light" pitchFamily="34" charset="-122"/>
                <a:cs typeface="Sora Light" pitchFamily="34" charset="-120"/>
              </a:rPr>
              <a:t> universal</a:t>
            </a:r>
          </a:p>
          <a:p>
            <a:pPr algn="l"/>
            <a:endParaRPr lang="en-US" dirty="0">
              <a:latin typeface="+mj-lt"/>
              <a:ea typeface="Sora Light" pitchFamily="34" charset="-122"/>
              <a:cs typeface="Sora Light" pitchFamily="34" charset="-120"/>
            </a:endParaRPr>
          </a:p>
          <a:p>
            <a:pPr algn="l"/>
            <a:r>
              <a:rPr lang="en-US" dirty="0">
                <a:latin typeface="+mj-lt"/>
                <a:ea typeface="Sora Light" pitchFamily="34" charset="-122"/>
                <a:cs typeface="Sora Light" pitchFamily="34" charset="-120"/>
              </a:rPr>
              <a:t>2016: Ferrer –</a:t>
            </a:r>
            <a:r>
              <a:rPr lang="en-US" dirty="0" err="1">
                <a:latin typeface="+mj-lt"/>
                <a:ea typeface="Sora Light" pitchFamily="34" charset="-122"/>
                <a:cs typeface="Sora Light" pitchFamily="34" charset="-120"/>
              </a:rPr>
              <a:t>Fábrega</a:t>
            </a:r>
            <a:r>
              <a:rPr lang="en-US" dirty="0">
                <a:latin typeface="+mj-lt"/>
                <a:ea typeface="Sora Light" pitchFamily="34" charset="-122"/>
                <a:cs typeface="Sora Light" pitchFamily="34" charset="-120"/>
              </a:rPr>
              <a:t>, Forner A.</a:t>
            </a:r>
          </a:p>
          <a:p>
            <a:pPr algn="l"/>
            <a:endParaRPr lang="en-US" dirty="0">
              <a:latin typeface="+mj-lt"/>
            </a:endParaRPr>
          </a:p>
        </p:txBody>
      </p:sp>
      <p:sp>
        <p:nvSpPr>
          <p:cNvPr id="20" name="Text 5">
            <a:extLst>
              <a:ext uri="{FF2B5EF4-FFF2-40B4-BE49-F238E27FC236}">
                <a16:creationId xmlns:a16="http://schemas.microsoft.com/office/drawing/2014/main" id="{A6E64654-57F9-73A9-B945-0700AD367178}"/>
              </a:ext>
            </a:extLst>
          </p:cNvPr>
          <p:cNvSpPr/>
          <p:nvPr/>
        </p:nvSpPr>
        <p:spPr>
          <a:xfrm>
            <a:off x="8541474" y="2997206"/>
            <a:ext cx="3328917" cy="387829"/>
          </a:xfrm>
          <a:prstGeom prst="rect">
            <a:avLst/>
          </a:prstGeom>
          <a:noFill/>
          <a:ln w="28575">
            <a:noFill/>
          </a:ln>
        </p:spPr>
        <p:txBody>
          <a:bodyPr wrap="square" lIns="0" tIns="0" rIns="0" bIns="0" rtlCol="0" anchor="t"/>
          <a:lstStyle/>
          <a:p>
            <a:pPr algn="l">
              <a:buSzPct val="100000"/>
            </a:pP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Evidencia</a:t>
            </a:r>
            <a:r>
              <a:rPr lang="en-US" dirty="0">
                <a:latin typeface="+mj-lt"/>
                <a:ea typeface="Sora Light" pitchFamily="34" charset="-122"/>
                <a:cs typeface="Sora Light" pitchFamily="34" charset="-120"/>
              </a:rPr>
              <a:t> observacional sólida</a:t>
            </a:r>
            <a:endParaRPr lang="en-US" dirty="0">
              <a:latin typeface="+mj-lt"/>
            </a:endParaRPr>
          </a:p>
        </p:txBody>
      </p:sp>
      <p:sp>
        <p:nvSpPr>
          <p:cNvPr id="21" name="Text 6">
            <a:extLst>
              <a:ext uri="{FF2B5EF4-FFF2-40B4-BE49-F238E27FC236}">
                <a16:creationId xmlns:a16="http://schemas.microsoft.com/office/drawing/2014/main" id="{DA7C9530-625A-D077-3808-00A240AFC861}"/>
              </a:ext>
            </a:extLst>
          </p:cNvPr>
          <p:cNvSpPr/>
          <p:nvPr/>
        </p:nvSpPr>
        <p:spPr>
          <a:xfrm>
            <a:off x="8541474" y="3415242"/>
            <a:ext cx="3328916" cy="338138"/>
          </a:xfrm>
          <a:prstGeom prst="rect">
            <a:avLst/>
          </a:prstGeom>
          <a:noFill/>
          <a:ln w="28575">
            <a:noFill/>
          </a:ln>
        </p:spPr>
        <p:txBody>
          <a:bodyPr wrap="none" lIns="0" tIns="0" rIns="0" bIns="0" rtlCol="0" anchor="t"/>
          <a:lstStyle/>
          <a:p>
            <a:pPr algn="l">
              <a:buSzPct val="100000"/>
            </a:pP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Faltan</a:t>
            </a:r>
            <a:r>
              <a:rPr lang="en-US" dirty="0">
                <a:latin typeface="+mj-lt"/>
                <a:ea typeface="Sora Light" pitchFamily="34" charset="-122"/>
                <a:cs typeface="Sora Light" pitchFamily="34" charset="-120"/>
              </a:rPr>
              <a:t> ensayos aleatorizados</a:t>
            </a:r>
            <a:endParaRPr lang="en-US" dirty="0">
              <a:latin typeface="+mj-lt"/>
            </a:endParaRPr>
          </a:p>
        </p:txBody>
      </p:sp>
      <p:sp>
        <p:nvSpPr>
          <p:cNvPr id="22" name="Text 7">
            <a:extLst>
              <a:ext uri="{FF2B5EF4-FFF2-40B4-BE49-F238E27FC236}">
                <a16:creationId xmlns:a16="http://schemas.microsoft.com/office/drawing/2014/main" id="{BB1C88D5-4956-7D6C-1647-1EB494FFE1C3}"/>
              </a:ext>
            </a:extLst>
          </p:cNvPr>
          <p:cNvSpPr/>
          <p:nvPr/>
        </p:nvSpPr>
        <p:spPr>
          <a:xfrm>
            <a:off x="8541474" y="3827317"/>
            <a:ext cx="3328916" cy="338138"/>
          </a:xfrm>
          <a:prstGeom prst="rect">
            <a:avLst/>
          </a:prstGeom>
          <a:noFill/>
          <a:ln w="28575">
            <a:noFill/>
          </a:ln>
        </p:spPr>
        <p:txBody>
          <a:bodyPr wrap="none" lIns="0" tIns="0" rIns="0" bIns="0" rtlCol="0" anchor="t"/>
          <a:lstStyle/>
          <a:p>
            <a:pPr algn="l">
              <a:buSzPct val="100000"/>
            </a:pP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Variabilidad</a:t>
            </a:r>
            <a:r>
              <a:rPr lang="en-US" dirty="0">
                <a:latin typeface="+mj-lt"/>
                <a:ea typeface="Sora Light" pitchFamily="34" charset="-122"/>
                <a:cs typeface="Sora Light" pitchFamily="34" charset="-120"/>
              </a:rPr>
              <a:t> entre centros</a:t>
            </a:r>
            <a:endParaRPr lang="en-US" dirty="0">
              <a:latin typeface="+mj-lt"/>
            </a:endParaRPr>
          </a:p>
        </p:txBody>
      </p:sp>
      <p:sp>
        <p:nvSpPr>
          <p:cNvPr id="23" name="Text 8">
            <a:extLst>
              <a:ext uri="{FF2B5EF4-FFF2-40B4-BE49-F238E27FC236}">
                <a16:creationId xmlns:a16="http://schemas.microsoft.com/office/drawing/2014/main" id="{844162FC-3663-BB2B-5AD9-BBDB9B866E51}"/>
              </a:ext>
            </a:extLst>
          </p:cNvPr>
          <p:cNvSpPr/>
          <p:nvPr/>
        </p:nvSpPr>
        <p:spPr>
          <a:xfrm>
            <a:off x="8541474" y="4266335"/>
            <a:ext cx="2868734" cy="332890"/>
          </a:xfrm>
          <a:prstGeom prst="rect">
            <a:avLst/>
          </a:prstGeom>
          <a:noFill/>
          <a:ln w="28575">
            <a:noFill/>
          </a:ln>
        </p:spPr>
        <p:txBody>
          <a:bodyPr wrap="square" lIns="0" tIns="0" rIns="0" bIns="0" rtlCol="0" anchor="t"/>
          <a:lstStyle/>
          <a:p>
            <a:pPr algn="l">
              <a:buSzPct val="100000"/>
            </a:pP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Consideraciones</a:t>
            </a:r>
            <a:r>
              <a:rPr lang="en-US" dirty="0">
                <a:latin typeface="+mj-lt"/>
                <a:ea typeface="Sora Light" pitchFamily="34" charset="-122"/>
                <a:cs typeface="Sora Light" pitchFamily="34" charset="-120"/>
              </a:rPr>
              <a:t> </a:t>
            </a:r>
            <a:r>
              <a:rPr lang="en-US" dirty="0" err="1">
                <a:latin typeface="+mj-lt"/>
                <a:ea typeface="Sora Light" pitchFamily="34" charset="-122"/>
                <a:cs typeface="Sora Light" pitchFamily="34" charset="-120"/>
              </a:rPr>
              <a:t>éticas</a:t>
            </a:r>
            <a:endParaRPr lang="en-US" dirty="0">
              <a:latin typeface="+mj-lt"/>
            </a:endParaRPr>
          </a:p>
        </p:txBody>
      </p:sp>
      <p:sp>
        <p:nvSpPr>
          <p:cNvPr id="26" name="Text 0">
            <a:extLst>
              <a:ext uri="{FF2B5EF4-FFF2-40B4-BE49-F238E27FC236}">
                <a16:creationId xmlns:a16="http://schemas.microsoft.com/office/drawing/2014/main" id="{2ED1D91A-F1DF-D087-FC6E-F095508E4160}"/>
              </a:ext>
            </a:extLst>
          </p:cNvPr>
          <p:cNvSpPr/>
          <p:nvPr/>
        </p:nvSpPr>
        <p:spPr>
          <a:xfrm>
            <a:off x="356407" y="1082929"/>
            <a:ext cx="2435546" cy="676608"/>
          </a:xfrm>
          <a:prstGeom prst="rect">
            <a:avLst/>
          </a:prstGeom>
          <a:noFill/>
          <a:ln/>
        </p:spPr>
        <p:txBody>
          <a:bodyPr wrap="square" lIns="0" tIns="0" rIns="0" bIns="0" rtlCol="0" anchor="t"/>
          <a:lstStyle/>
          <a:p>
            <a:pPr marL="0" indent="0" algn="ctr">
              <a:lnSpc>
                <a:spcPts val="5450"/>
              </a:lnSpc>
              <a:buNone/>
            </a:pP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Concepto</a:t>
            </a:r>
            <a:endParaRPr lang="en-US" sz="2400" b="1" dirty="0">
              <a:solidFill>
                <a:schemeClr val="accent1">
                  <a:lumMod val="50000"/>
                </a:schemeClr>
              </a:solidFill>
              <a:latin typeface="+mj-lt"/>
            </a:endParaRPr>
          </a:p>
        </p:txBody>
      </p:sp>
      <p:sp>
        <p:nvSpPr>
          <p:cNvPr id="27" name="Text 0">
            <a:extLst>
              <a:ext uri="{FF2B5EF4-FFF2-40B4-BE49-F238E27FC236}">
                <a16:creationId xmlns:a16="http://schemas.microsoft.com/office/drawing/2014/main" id="{4FF41F16-D40A-CD2C-FC7E-47367CA39F9E}"/>
              </a:ext>
            </a:extLst>
          </p:cNvPr>
          <p:cNvSpPr/>
          <p:nvPr/>
        </p:nvSpPr>
        <p:spPr>
          <a:xfrm>
            <a:off x="8788028" y="1101077"/>
            <a:ext cx="2956407" cy="899148"/>
          </a:xfrm>
          <a:prstGeom prst="rect">
            <a:avLst/>
          </a:prstGeom>
          <a:noFill/>
          <a:ln/>
        </p:spPr>
        <p:txBody>
          <a:bodyPr wrap="square" lIns="0" tIns="0" rIns="0" bIns="0" rtlCol="0" anchor="t"/>
          <a:lstStyle/>
          <a:p>
            <a:pPr marL="0" indent="0" algn="l">
              <a:lnSpc>
                <a:spcPts val="5450"/>
              </a:lnSpc>
              <a:buNone/>
            </a:pPr>
            <a:r>
              <a:rPr lang="en-US" sz="2400" b="1" dirty="0">
                <a:solidFill>
                  <a:schemeClr val="accent1">
                    <a:lumMod val="50000"/>
                  </a:schemeClr>
                </a:solidFill>
                <a:latin typeface="+mj-lt"/>
              </a:rPr>
              <a:t>Estado Actual </a:t>
            </a:r>
          </a:p>
        </p:txBody>
      </p:sp>
      <p:sp>
        <p:nvSpPr>
          <p:cNvPr id="30" name="CuadroTexto 29">
            <a:extLst>
              <a:ext uri="{FF2B5EF4-FFF2-40B4-BE49-F238E27FC236}">
                <a16:creationId xmlns:a16="http://schemas.microsoft.com/office/drawing/2014/main" id="{0A1B3784-7DCA-AB12-1A8B-F28FEC71E8D8}"/>
              </a:ext>
            </a:extLst>
          </p:cNvPr>
          <p:cNvSpPr txBox="1"/>
          <p:nvPr/>
        </p:nvSpPr>
        <p:spPr>
          <a:xfrm>
            <a:off x="4238512" y="3110739"/>
            <a:ext cx="3646052" cy="1405513"/>
          </a:xfrm>
          <a:prstGeom prst="rect">
            <a:avLst/>
          </a:prstGeom>
          <a:noFill/>
          <a:ln w="28575">
            <a:noFill/>
          </a:ln>
        </p:spPr>
        <p:txBody>
          <a:bodyPr wrap="square">
            <a:spAutoFit/>
          </a:bodyPr>
          <a:lstStyle/>
          <a:p>
            <a:pPr>
              <a:spcAft>
                <a:spcPts val="800"/>
              </a:spcAft>
            </a:pPr>
            <a:r>
              <a:rPr lang="es-ES" kern="0" dirty="0">
                <a:effectLst/>
                <a:latin typeface="+mj-lt"/>
                <a:ea typeface="Times New Roman" panose="02020603050405020304" pitchFamily="18" charset="0"/>
                <a:cs typeface="Arial" panose="020B0604020202020204" pitchFamily="34" charset="0"/>
              </a:rPr>
              <a:t>-Factores HISTOLÓGICOS en la pieza de resección</a:t>
            </a:r>
            <a:endParaRPr lang="es-ES" b="1" kern="100" dirty="0">
              <a:effectLst/>
              <a:latin typeface="+mj-lt"/>
              <a:ea typeface="DengXian" panose="02010600030101010101" pitchFamily="2" charset="-122"/>
              <a:cs typeface="Arial" panose="020B0604020202020204" pitchFamily="34" charset="0"/>
            </a:endParaRPr>
          </a:p>
          <a:p>
            <a:pPr lvl="0">
              <a:spcAft>
                <a:spcPts val="800"/>
              </a:spcAft>
              <a:buSzPts val="1000"/>
              <a:tabLst>
                <a:tab pos="457200" algn="l"/>
              </a:tabLst>
            </a:pPr>
            <a:r>
              <a:rPr lang="es-ES" kern="0" dirty="0">
                <a:effectLst/>
                <a:latin typeface="+mj-lt"/>
                <a:ea typeface="Times New Roman" panose="02020603050405020304" pitchFamily="18" charset="0"/>
                <a:cs typeface="Arial" panose="020B0604020202020204" pitchFamily="34" charset="0"/>
              </a:rPr>
              <a:t>-Elevación persistente de AFP</a:t>
            </a:r>
          </a:p>
          <a:p>
            <a:pPr lvl="0">
              <a:spcAft>
                <a:spcPts val="800"/>
              </a:spcAft>
              <a:buSzPts val="1000"/>
              <a:tabLst>
                <a:tab pos="457200" algn="l"/>
              </a:tabLst>
            </a:pPr>
            <a:r>
              <a:rPr lang="es-ES" kern="0" dirty="0">
                <a:latin typeface="+mj-lt"/>
                <a:ea typeface="Times New Roman" panose="02020603050405020304" pitchFamily="18" charset="0"/>
                <a:cs typeface="Arial" panose="020B0604020202020204" pitchFamily="34" charset="0"/>
              </a:rPr>
              <a:t>-C</a:t>
            </a:r>
            <a:r>
              <a:rPr lang="es-ES" kern="0" dirty="0">
                <a:effectLst/>
                <a:latin typeface="+mj-lt"/>
                <a:ea typeface="Times New Roman" panose="02020603050405020304" pitchFamily="18" charset="0"/>
                <a:cs typeface="Arial" panose="020B0604020202020204" pitchFamily="34" charset="0"/>
              </a:rPr>
              <a:t>omportamiento tumoral agresivo</a:t>
            </a:r>
            <a:endParaRPr lang="es-ES" kern="100" dirty="0">
              <a:effectLst/>
              <a:latin typeface="+mj-lt"/>
              <a:ea typeface="DengXian" panose="02010600030101010101" pitchFamily="2" charset="-122"/>
              <a:cs typeface="Arial" panose="020B0604020202020204" pitchFamily="34" charset="0"/>
            </a:endParaRPr>
          </a:p>
        </p:txBody>
      </p:sp>
      <p:sp>
        <p:nvSpPr>
          <p:cNvPr id="31" name="Text 0">
            <a:extLst>
              <a:ext uri="{FF2B5EF4-FFF2-40B4-BE49-F238E27FC236}">
                <a16:creationId xmlns:a16="http://schemas.microsoft.com/office/drawing/2014/main" id="{1C148817-3ADC-5030-BB8B-FD25B538151A}"/>
              </a:ext>
            </a:extLst>
          </p:cNvPr>
          <p:cNvSpPr/>
          <p:nvPr/>
        </p:nvSpPr>
        <p:spPr>
          <a:xfrm>
            <a:off x="4261764" y="1056612"/>
            <a:ext cx="3646053" cy="1004559"/>
          </a:xfrm>
          <a:prstGeom prst="rect">
            <a:avLst/>
          </a:prstGeom>
          <a:noFill/>
          <a:ln/>
        </p:spPr>
        <p:txBody>
          <a:bodyPr wrap="square" lIns="0" tIns="0" rIns="0" bIns="0" rtlCol="0" anchor="t"/>
          <a:lstStyle/>
          <a:p>
            <a:pPr marL="0" indent="0" algn="ctr">
              <a:buNone/>
            </a:pPr>
            <a:r>
              <a:rPr lang="en-US" sz="2400" b="1" dirty="0" err="1">
                <a:solidFill>
                  <a:schemeClr val="accent1">
                    <a:lumMod val="50000"/>
                  </a:schemeClr>
                </a:solidFill>
                <a:latin typeface="+mj-lt"/>
              </a:rPr>
              <a:t>Factores</a:t>
            </a: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que</a:t>
            </a:r>
            <a:endParaRPr lang="en-US" sz="2400" b="1" dirty="0">
              <a:solidFill>
                <a:schemeClr val="accent1">
                  <a:lumMod val="50000"/>
                </a:schemeClr>
              </a:solidFill>
              <a:latin typeface="+mj-lt"/>
            </a:endParaRPr>
          </a:p>
          <a:p>
            <a:pPr marL="0" indent="0" algn="ctr">
              <a:buNone/>
            </a:pPr>
            <a:r>
              <a:rPr lang="en-US" sz="2400" b="1" dirty="0">
                <a:solidFill>
                  <a:schemeClr val="accent1">
                    <a:lumMod val="50000"/>
                  </a:schemeClr>
                </a:solidFill>
                <a:latin typeface="+mj-lt"/>
              </a:rPr>
              <a:t> </a:t>
            </a:r>
            <a:r>
              <a:rPr lang="en-US" sz="2400" b="1" dirty="0" err="1">
                <a:solidFill>
                  <a:schemeClr val="accent1">
                    <a:lumMod val="50000"/>
                  </a:schemeClr>
                </a:solidFill>
                <a:latin typeface="+mj-lt"/>
              </a:rPr>
              <a:t>motivan</a:t>
            </a:r>
            <a:r>
              <a:rPr lang="en-US" sz="2400" b="1" dirty="0">
                <a:solidFill>
                  <a:schemeClr val="accent1">
                    <a:lumMod val="50000"/>
                  </a:schemeClr>
                </a:solidFill>
                <a:latin typeface="+mj-lt"/>
              </a:rPr>
              <a:t> “</a:t>
            </a:r>
            <a:r>
              <a:rPr lang="en-US" sz="2400" b="1" i="1" dirty="0">
                <a:solidFill>
                  <a:schemeClr val="accent1">
                    <a:lumMod val="50000"/>
                  </a:schemeClr>
                </a:solidFill>
                <a:latin typeface="+mj-lt"/>
              </a:rPr>
              <a:t>Ab initio</a:t>
            </a:r>
            <a:r>
              <a:rPr lang="en-US" sz="2400" b="1" dirty="0">
                <a:solidFill>
                  <a:schemeClr val="accent1">
                    <a:lumMod val="50000"/>
                  </a:schemeClr>
                </a:solidFill>
                <a:latin typeface="+mj-lt"/>
              </a:rPr>
              <a:t>”</a:t>
            </a:r>
          </a:p>
        </p:txBody>
      </p:sp>
      <p:sp>
        <p:nvSpPr>
          <p:cNvPr id="3" name="Rectángulo redondeado 2">
            <a:extLst>
              <a:ext uri="{FF2B5EF4-FFF2-40B4-BE49-F238E27FC236}">
                <a16:creationId xmlns:a16="http://schemas.microsoft.com/office/drawing/2014/main" id="{35A70EEB-0F62-D3C2-8A49-BD62FD4B6795}"/>
              </a:ext>
            </a:extLst>
          </p:cNvPr>
          <p:cNvSpPr/>
          <p:nvPr/>
        </p:nvSpPr>
        <p:spPr>
          <a:xfrm>
            <a:off x="4166959" y="2123915"/>
            <a:ext cx="3769494" cy="3812490"/>
          </a:xfrm>
          <a:prstGeom prst="roundRect">
            <a:avLst>
              <a:gd name="adj" fmla="val 8017"/>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Rectángulo redondeado 10">
            <a:extLst>
              <a:ext uri="{FF2B5EF4-FFF2-40B4-BE49-F238E27FC236}">
                <a16:creationId xmlns:a16="http://schemas.microsoft.com/office/drawing/2014/main" id="{A35E2F49-A597-1900-9B5E-0D42C49C8436}"/>
              </a:ext>
            </a:extLst>
          </p:cNvPr>
          <p:cNvSpPr/>
          <p:nvPr/>
        </p:nvSpPr>
        <p:spPr>
          <a:xfrm>
            <a:off x="8229670" y="2118687"/>
            <a:ext cx="3769494" cy="3812490"/>
          </a:xfrm>
          <a:prstGeom prst="roundRect">
            <a:avLst>
              <a:gd name="adj" fmla="val 8017"/>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716093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8FC8E-D763-7AC5-265E-E9F0F7F9EAAE}"/>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73D2691-D9E5-8D13-283B-CC70D8E2151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5AC246D-89EA-897A-8B09-F873A34A2A77}"/>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BB0CB5D3-C05D-9911-6573-DE4B9681F8C0}"/>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D10F910-BCEE-E7C3-CBB4-6B60B9A97C1E}"/>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747AE07-A3F1-F0E8-D633-2D07348AEA1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0517EAF-D577-5002-EB4B-3AD6540518EC}"/>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94DB47EB-0608-3611-D55B-B038178F8B6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49BEAD85-45A0-F8B6-7E4D-57843A7C2B5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2B23CF89-4097-3651-741A-F31468E761F7}"/>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B6C6C9CE-3A45-1B8B-5A22-8FA941EE72C9}"/>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FD7D02E-5AAF-A6C2-E47A-DCB0DB241BC2}"/>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3D25AC23-C26D-86F6-5029-1CCB543A1367}"/>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34D4D1D-8F2E-0F40-3C40-B8034B897A2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0">
            <a:extLst>
              <a:ext uri="{FF2B5EF4-FFF2-40B4-BE49-F238E27FC236}">
                <a16:creationId xmlns:a16="http://schemas.microsoft.com/office/drawing/2014/main" id="{8EC12019-8CD3-FB14-C483-4AF15CC929E0}"/>
              </a:ext>
            </a:extLst>
          </p:cNvPr>
          <p:cNvSpPr/>
          <p:nvPr/>
        </p:nvSpPr>
        <p:spPr>
          <a:xfrm>
            <a:off x="207590" y="22805"/>
            <a:ext cx="7627382" cy="778689"/>
          </a:xfrm>
          <a:prstGeom prst="rect">
            <a:avLst/>
          </a:prstGeom>
          <a:noFill/>
          <a:ln/>
        </p:spPr>
        <p:txBody>
          <a:bodyPr wrap="square" lIns="0" tIns="0" rIns="0" bIns="0" rtlCol="0" anchor="t"/>
          <a:lstStyle/>
          <a:p>
            <a:pPr marL="0" indent="0" algn="l">
              <a:lnSpc>
                <a:spcPts val="5600"/>
              </a:lnSpc>
              <a:buNone/>
            </a:pPr>
            <a:r>
              <a:rPr lang="en-US" sz="4000" b="1" dirty="0">
                <a:solidFill>
                  <a:schemeClr val="accent1">
                    <a:lumMod val="75000"/>
                  </a:schemeClr>
                </a:solidFill>
                <a:latin typeface="+mj-lt"/>
                <a:ea typeface="Alexandria Semi Bold" pitchFamily="34" charset="-122"/>
                <a:cs typeface="Alexandria Semi Bold" pitchFamily="34" charset="-120"/>
              </a:rPr>
              <a:t>Evidencia Científica Fundamental</a:t>
            </a:r>
            <a:endParaRPr lang="en-US" sz="4000" b="1" dirty="0">
              <a:solidFill>
                <a:schemeClr val="accent1">
                  <a:lumMod val="75000"/>
                </a:schemeClr>
              </a:solidFill>
              <a:latin typeface="+mj-lt"/>
            </a:endParaRPr>
          </a:p>
        </p:txBody>
      </p:sp>
      <p:sp>
        <p:nvSpPr>
          <p:cNvPr id="3" name="Shape 1">
            <a:extLst>
              <a:ext uri="{FF2B5EF4-FFF2-40B4-BE49-F238E27FC236}">
                <a16:creationId xmlns:a16="http://schemas.microsoft.com/office/drawing/2014/main" id="{96CF59F3-C8BA-0793-AD73-EE4BF8CC119D}"/>
              </a:ext>
            </a:extLst>
          </p:cNvPr>
          <p:cNvSpPr/>
          <p:nvPr/>
        </p:nvSpPr>
        <p:spPr>
          <a:xfrm>
            <a:off x="207589" y="647502"/>
            <a:ext cx="11746561" cy="778689"/>
          </a:xfrm>
          <a:prstGeom prst="roundRect">
            <a:avLst>
              <a:gd name="adj" fmla="val 3712"/>
            </a:avLst>
          </a:prstGeom>
          <a:solidFill>
            <a:srgbClr val="1A2D7A"/>
          </a:solidFill>
          <a:ln w="7620">
            <a:solidFill>
              <a:srgbClr val="334693"/>
            </a:solidFill>
            <a:prstDash val="solid"/>
          </a:ln>
        </p:spPr>
        <p:txBody>
          <a:bodyPr/>
          <a:lstStyle/>
          <a:p>
            <a:endParaRPr lang="es-ES"/>
          </a:p>
        </p:txBody>
      </p:sp>
      <p:sp>
        <p:nvSpPr>
          <p:cNvPr id="4" name="Text 2">
            <a:extLst>
              <a:ext uri="{FF2B5EF4-FFF2-40B4-BE49-F238E27FC236}">
                <a16:creationId xmlns:a16="http://schemas.microsoft.com/office/drawing/2014/main" id="{5D0A9923-4D7E-A80C-8C70-DD1EC80BE8A5}"/>
              </a:ext>
            </a:extLst>
          </p:cNvPr>
          <p:cNvSpPr/>
          <p:nvPr/>
        </p:nvSpPr>
        <p:spPr>
          <a:xfrm>
            <a:off x="237849" y="703381"/>
            <a:ext cx="11716301" cy="356235"/>
          </a:xfrm>
          <a:prstGeom prst="rect">
            <a:avLst/>
          </a:prstGeom>
          <a:noFill/>
          <a:ln/>
        </p:spPr>
        <p:txBody>
          <a:bodyPr wrap="none" lIns="0" tIns="0" rIns="0" bIns="0" rtlCol="0" anchor="t"/>
          <a:lstStyle/>
          <a:p>
            <a:pPr algn="ctr">
              <a:lnSpc>
                <a:spcPts val="2800"/>
              </a:lnSpc>
            </a:pPr>
            <a:r>
              <a:rPr lang="en-US" sz="1600" dirty="0" err="1">
                <a:solidFill>
                  <a:srgbClr val="FFFFFF"/>
                </a:solidFill>
                <a:latin typeface="+mj-lt"/>
                <a:ea typeface="Alexandria Semi Bold" pitchFamily="34" charset="-122"/>
                <a:cs typeface="Alexandria Semi Bold" pitchFamily="34" charset="-120"/>
              </a:rPr>
              <a:t>Validación</a:t>
            </a:r>
            <a:r>
              <a:rPr lang="en-US" sz="1600" dirty="0">
                <a:solidFill>
                  <a:srgbClr val="FFFFFF"/>
                </a:solidFill>
                <a:latin typeface="+mj-lt"/>
                <a:ea typeface="Alexandria Semi Bold" pitchFamily="34" charset="-122"/>
                <a:cs typeface="Alexandria Semi Bold" pitchFamily="34" charset="-120"/>
              </a:rPr>
              <a:t> </a:t>
            </a:r>
            <a:r>
              <a:rPr lang="en-US" sz="1600" dirty="0" err="1">
                <a:solidFill>
                  <a:srgbClr val="FFFFFF"/>
                </a:solidFill>
                <a:latin typeface="+mj-lt"/>
                <a:ea typeface="Alexandria Semi Bold" pitchFamily="34" charset="-122"/>
                <a:cs typeface="Alexandria Semi Bold" pitchFamily="34" charset="-120"/>
              </a:rPr>
              <a:t>Prospectiva</a:t>
            </a:r>
            <a:r>
              <a:rPr lang="en-US" sz="1600" dirty="0">
                <a:solidFill>
                  <a:srgbClr val="FFFFFF"/>
                </a:solidFill>
                <a:latin typeface="+mj-lt"/>
                <a:ea typeface="Alexandria Semi Bold" pitchFamily="34" charset="-122"/>
                <a:cs typeface="Alexandria Semi Bold" pitchFamily="34" charset="-120"/>
              </a:rPr>
              <a:t>: </a:t>
            </a:r>
            <a:r>
              <a:rPr lang="en-US" sz="1600" dirty="0">
                <a:solidFill>
                  <a:srgbClr val="FFFFFF"/>
                </a:solidFill>
                <a:latin typeface="+mj-lt"/>
                <a:ea typeface="Sora Light" pitchFamily="34" charset="-122"/>
                <a:cs typeface="Sora Light" pitchFamily="34" charset="-120"/>
              </a:rPr>
              <a:t>Ferrer-</a:t>
            </a:r>
            <a:r>
              <a:rPr lang="en-US" sz="1600" dirty="0" err="1">
                <a:solidFill>
                  <a:srgbClr val="FFFFFF"/>
                </a:solidFill>
                <a:latin typeface="+mj-lt"/>
                <a:ea typeface="Sora Light" pitchFamily="34" charset="-122"/>
                <a:cs typeface="Sora Light" pitchFamily="34" charset="-120"/>
              </a:rPr>
              <a:t>Fàbrega</a:t>
            </a:r>
            <a:r>
              <a:rPr lang="en-US" sz="1600" dirty="0">
                <a:solidFill>
                  <a:srgbClr val="FFFFFF"/>
                </a:solidFill>
                <a:latin typeface="+mj-lt"/>
                <a:ea typeface="Sora Light" pitchFamily="34" charset="-122"/>
                <a:cs typeface="Sora Light" pitchFamily="34" charset="-120"/>
              </a:rPr>
              <a:t> et al., Hepatology 2016 </a:t>
            </a:r>
            <a:endParaRPr lang="en-US" sz="1600" dirty="0">
              <a:latin typeface="+mj-lt"/>
            </a:endParaRPr>
          </a:p>
        </p:txBody>
      </p:sp>
      <p:sp>
        <p:nvSpPr>
          <p:cNvPr id="10" name="Text 3">
            <a:extLst>
              <a:ext uri="{FF2B5EF4-FFF2-40B4-BE49-F238E27FC236}">
                <a16:creationId xmlns:a16="http://schemas.microsoft.com/office/drawing/2014/main" id="{7C5F6A43-934D-DE5B-7D50-B46345716176}"/>
              </a:ext>
            </a:extLst>
          </p:cNvPr>
          <p:cNvSpPr/>
          <p:nvPr/>
        </p:nvSpPr>
        <p:spPr>
          <a:xfrm>
            <a:off x="237848" y="1056368"/>
            <a:ext cx="11716301" cy="270489"/>
          </a:xfrm>
          <a:prstGeom prst="rect">
            <a:avLst/>
          </a:prstGeom>
          <a:noFill/>
          <a:ln/>
        </p:spPr>
        <p:txBody>
          <a:bodyPr wrap="square" lIns="0" tIns="0" rIns="0" bIns="0" rtlCol="0" anchor="t"/>
          <a:lstStyle/>
          <a:p>
            <a:pPr algn="ctr"/>
            <a:r>
              <a:rPr lang="en-US" sz="1600" dirty="0" err="1">
                <a:solidFill>
                  <a:srgbClr val="FFFFFF"/>
                </a:solidFill>
                <a:latin typeface="+mj-lt"/>
                <a:ea typeface="Sora Light" pitchFamily="34" charset="-122"/>
                <a:cs typeface="Sora Light" pitchFamily="34" charset="-120"/>
              </a:rPr>
              <a:t>Propuesta</a:t>
            </a:r>
            <a:r>
              <a:rPr lang="en-US" sz="1600" dirty="0">
                <a:solidFill>
                  <a:srgbClr val="FFFFFF"/>
                </a:solidFill>
                <a:latin typeface="+mj-lt"/>
                <a:ea typeface="Sora Light" pitchFamily="34" charset="-122"/>
                <a:cs typeface="Sora Light" pitchFamily="34" charset="-120"/>
              </a:rPr>
              <a:t> y </a:t>
            </a:r>
            <a:r>
              <a:rPr lang="en-US" sz="1600" dirty="0" err="1">
                <a:solidFill>
                  <a:srgbClr val="FFFFFF"/>
                </a:solidFill>
                <a:latin typeface="+mj-lt"/>
                <a:ea typeface="Sora Light" pitchFamily="34" charset="-122"/>
                <a:cs typeface="Sora Light" pitchFamily="34" charset="-120"/>
              </a:rPr>
              <a:t>validación</a:t>
            </a:r>
            <a:r>
              <a:rPr lang="en-US" sz="1600" dirty="0">
                <a:solidFill>
                  <a:srgbClr val="FFFFFF"/>
                </a:solidFill>
                <a:latin typeface="+mj-lt"/>
                <a:ea typeface="Sora Light" pitchFamily="34" charset="-122"/>
                <a:cs typeface="Sora Light" pitchFamily="34" charset="-120"/>
              </a:rPr>
              <a:t> de </a:t>
            </a:r>
            <a:r>
              <a:rPr lang="en-US" sz="1600" dirty="0" err="1">
                <a:solidFill>
                  <a:srgbClr val="FFFFFF"/>
                </a:solidFill>
                <a:latin typeface="+mj-lt"/>
                <a:ea typeface="Sora Light" pitchFamily="34" charset="-122"/>
                <a:cs typeface="Sora Light" pitchFamily="34" charset="-120"/>
              </a:rPr>
              <a:t>estrategia</a:t>
            </a:r>
            <a:r>
              <a:rPr lang="en-US" sz="1600" dirty="0">
                <a:solidFill>
                  <a:srgbClr val="FFFFFF"/>
                </a:solidFill>
                <a:latin typeface="+mj-lt"/>
                <a:ea typeface="Sora Light" pitchFamily="34" charset="-122"/>
                <a:cs typeface="Sora Light" pitchFamily="34" charset="-120"/>
              </a:rPr>
              <a:t> </a:t>
            </a:r>
            <a:r>
              <a:rPr lang="en-US" sz="1600" dirty="0" err="1">
                <a:solidFill>
                  <a:srgbClr val="FFFFFF"/>
                </a:solidFill>
                <a:latin typeface="+mj-lt"/>
                <a:ea typeface="Sora Light" pitchFamily="34" charset="-122"/>
                <a:cs typeface="Sora Light" pitchFamily="34" charset="-120"/>
              </a:rPr>
              <a:t>que</a:t>
            </a:r>
            <a:r>
              <a:rPr lang="en-US" sz="1600" dirty="0">
                <a:solidFill>
                  <a:srgbClr val="FFFFFF"/>
                </a:solidFill>
                <a:latin typeface="+mj-lt"/>
                <a:ea typeface="Sora Light" pitchFamily="34" charset="-122"/>
                <a:cs typeface="Sora Light" pitchFamily="34" charset="-120"/>
              </a:rPr>
              <a:t> </a:t>
            </a:r>
            <a:r>
              <a:rPr lang="en-US" sz="1600" dirty="0" err="1">
                <a:solidFill>
                  <a:srgbClr val="FFFFFF"/>
                </a:solidFill>
                <a:latin typeface="+mj-lt"/>
                <a:ea typeface="Sora Light" pitchFamily="34" charset="-122"/>
                <a:cs typeface="Sora Light" pitchFamily="34" charset="-120"/>
              </a:rPr>
              <a:t>identifica</a:t>
            </a:r>
            <a:r>
              <a:rPr lang="en-US" sz="1600" dirty="0">
                <a:solidFill>
                  <a:srgbClr val="FFFFFF"/>
                </a:solidFill>
                <a:latin typeface="+mj-lt"/>
                <a:ea typeface="Sora Light" pitchFamily="34" charset="-122"/>
                <a:cs typeface="Sora Light" pitchFamily="34" charset="-120"/>
              </a:rPr>
              <a:t> factores de riesgo en la pieza de resección.</a:t>
            </a:r>
            <a:endParaRPr lang="en-US" sz="1600" dirty="0">
              <a:latin typeface="+mj-lt"/>
            </a:endParaRPr>
          </a:p>
        </p:txBody>
      </p:sp>
      <p:sp>
        <p:nvSpPr>
          <p:cNvPr id="33" name="CuadroTexto 32">
            <a:extLst>
              <a:ext uri="{FF2B5EF4-FFF2-40B4-BE49-F238E27FC236}">
                <a16:creationId xmlns:a16="http://schemas.microsoft.com/office/drawing/2014/main" id="{87DC1FFC-5D0D-0499-6931-26B9D812975C}"/>
              </a:ext>
            </a:extLst>
          </p:cNvPr>
          <p:cNvSpPr txBox="1"/>
          <p:nvPr/>
        </p:nvSpPr>
        <p:spPr>
          <a:xfrm>
            <a:off x="4168214" y="6159232"/>
            <a:ext cx="4322756" cy="276999"/>
          </a:xfrm>
          <a:prstGeom prst="rect">
            <a:avLst/>
          </a:prstGeom>
          <a:noFill/>
        </p:spPr>
        <p:txBody>
          <a:bodyPr wrap="square">
            <a:spAutoFit/>
          </a:bodyPr>
          <a:lstStyle/>
          <a:p>
            <a:r>
              <a:rPr lang="es-ES" sz="1200" i="1" kern="1200" dirty="0">
                <a:solidFill>
                  <a:schemeClr val="tx1"/>
                </a:solidFill>
                <a:effectLst/>
                <a:latin typeface="Aptos" panose="020B0004020202020204" pitchFamily="34" charset="0"/>
              </a:rPr>
              <a:t>Ferrer-</a:t>
            </a:r>
            <a:r>
              <a:rPr lang="es-ES" sz="1200" i="1" kern="1200" dirty="0" err="1">
                <a:solidFill>
                  <a:schemeClr val="tx1"/>
                </a:solidFill>
                <a:effectLst/>
                <a:latin typeface="Aptos" panose="020B0004020202020204" pitchFamily="34" charset="0"/>
              </a:rPr>
              <a:t>Fàbrega</a:t>
            </a:r>
            <a:r>
              <a:rPr lang="es-ES" sz="1200" i="1" kern="1200" dirty="0">
                <a:solidFill>
                  <a:schemeClr val="tx1"/>
                </a:solidFill>
                <a:effectLst/>
                <a:latin typeface="Aptos" panose="020B0004020202020204" pitchFamily="34" charset="0"/>
              </a:rPr>
              <a:t> J. et al. </a:t>
            </a:r>
            <a:r>
              <a:rPr lang="es-ES" sz="1200" i="1" kern="1200" dirty="0" err="1">
                <a:solidFill>
                  <a:schemeClr val="tx1"/>
                </a:solidFill>
                <a:effectLst/>
                <a:latin typeface="Aptos" panose="020B0004020202020204" pitchFamily="34" charset="0"/>
              </a:rPr>
              <a:t>Hepatology</a:t>
            </a:r>
            <a:r>
              <a:rPr lang="es-ES" sz="1200" i="1" kern="1200" dirty="0">
                <a:solidFill>
                  <a:schemeClr val="tx1"/>
                </a:solidFill>
                <a:effectLst/>
                <a:latin typeface="Aptos" panose="020B0004020202020204" pitchFamily="34" charset="0"/>
              </a:rPr>
              <a:t> 2016;63:839–849.</a:t>
            </a:r>
          </a:p>
        </p:txBody>
      </p:sp>
      <p:pic>
        <p:nvPicPr>
          <p:cNvPr id="35" name="Main graphic">
            <a:extLst>
              <a:ext uri="{FF2B5EF4-FFF2-40B4-BE49-F238E27FC236}">
                <a16:creationId xmlns:a16="http://schemas.microsoft.com/office/drawing/2014/main" id="{E1760E69-158D-4BD9-F639-6F54EDCFCF27}"/>
              </a:ext>
            </a:extLst>
          </p:cNvPr>
          <p:cNvPicPr/>
          <p:nvPr/>
        </p:nvPicPr>
        <p:blipFill>
          <a:blip r:embed="rId6"/>
          <a:stretch/>
        </p:blipFill>
        <p:spPr>
          <a:xfrm>
            <a:off x="207588" y="1549377"/>
            <a:ext cx="6293419" cy="4453195"/>
          </a:xfrm>
          <a:prstGeom prst="rect">
            <a:avLst/>
          </a:prstGeom>
          <a:ln w="28575">
            <a:solidFill>
              <a:srgbClr val="0070C0"/>
            </a:solidFill>
          </a:ln>
        </p:spPr>
      </p:pic>
      <p:pic>
        <p:nvPicPr>
          <p:cNvPr id="36" name="Imagen 35">
            <a:extLst>
              <a:ext uri="{FF2B5EF4-FFF2-40B4-BE49-F238E27FC236}">
                <a16:creationId xmlns:a16="http://schemas.microsoft.com/office/drawing/2014/main" id="{A6C57C12-4611-6853-5922-5A8E54299B9E}"/>
              </a:ext>
            </a:extLst>
          </p:cNvPr>
          <p:cNvPicPr>
            <a:picLocks noChangeAspect="1"/>
          </p:cNvPicPr>
          <p:nvPr/>
        </p:nvPicPr>
        <p:blipFill>
          <a:blip r:embed="rId7"/>
          <a:stretch>
            <a:fillRect/>
          </a:stretch>
        </p:blipFill>
        <p:spPr>
          <a:xfrm>
            <a:off x="9262089" y="1517466"/>
            <a:ext cx="2581362" cy="1917450"/>
          </a:xfrm>
          <a:prstGeom prst="rect">
            <a:avLst/>
          </a:prstGeom>
        </p:spPr>
      </p:pic>
      <p:sp>
        <p:nvSpPr>
          <p:cNvPr id="37" name="CuadroTexto 36">
            <a:extLst>
              <a:ext uri="{FF2B5EF4-FFF2-40B4-BE49-F238E27FC236}">
                <a16:creationId xmlns:a16="http://schemas.microsoft.com/office/drawing/2014/main" id="{48CB50AD-7D4E-3728-2178-0C7C1B1FA55D}"/>
              </a:ext>
            </a:extLst>
          </p:cNvPr>
          <p:cNvSpPr txBox="1"/>
          <p:nvPr/>
        </p:nvSpPr>
        <p:spPr>
          <a:xfrm>
            <a:off x="6740733" y="1762023"/>
            <a:ext cx="2188478" cy="1169551"/>
          </a:xfrm>
          <a:prstGeom prst="rect">
            <a:avLst/>
          </a:prstGeom>
          <a:noFill/>
        </p:spPr>
        <p:txBody>
          <a:bodyPr wrap="square">
            <a:spAutoFit/>
          </a:bodyPr>
          <a:lstStyle/>
          <a:p>
            <a:r>
              <a:rPr lang="es-ES" sz="1400" dirty="0">
                <a:latin typeface="+mj-lt"/>
              </a:rPr>
              <a:t>(B) ALTO RIESGO: Supervivencia (n= 37) tras </a:t>
            </a:r>
            <a:r>
              <a:rPr lang="es-ES" sz="1400" dirty="0" err="1">
                <a:latin typeface="+mj-lt"/>
              </a:rPr>
              <a:t>resección:__TH</a:t>
            </a:r>
            <a:r>
              <a:rPr lang="es-ES" sz="1400" dirty="0">
                <a:latin typeface="+mj-lt"/>
              </a:rPr>
              <a:t> Vs .….No TH </a:t>
            </a:r>
          </a:p>
          <a:p>
            <a:r>
              <a:rPr lang="es-ES" sz="1400" dirty="0">
                <a:latin typeface="+mj-lt"/>
              </a:rPr>
              <a:t>Supervivencia &gt; en TH (P= 0.033).</a:t>
            </a:r>
          </a:p>
        </p:txBody>
      </p:sp>
      <p:sp>
        <p:nvSpPr>
          <p:cNvPr id="38" name="CuadroTexto 37">
            <a:extLst>
              <a:ext uri="{FF2B5EF4-FFF2-40B4-BE49-F238E27FC236}">
                <a16:creationId xmlns:a16="http://schemas.microsoft.com/office/drawing/2014/main" id="{BFFDF993-E6B7-A153-FDA2-165DD1F68C4B}"/>
              </a:ext>
            </a:extLst>
          </p:cNvPr>
          <p:cNvSpPr txBox="1"/>
          <p:nvPr/>
        </p:nvSpPr>
        <p:spPr>
          <a:xfrm>
            <a:off x="6689861" y="4057163"/>
            <a:ext cx="2572228" cy="954107"/>
          </a:xfrm>
          <a:prstGeom prst="rect">
            <a:avLst/>
          </a:prstGeom>
          <a:noFill/>
        </p:spPr>
        <p:txBody>
          <a:bodyPr wrap="square">
            <a:spAutoFit/>
          </a:bodyPr>
          <a:lstStyle/>
          <a:p>
            <a:r>
              <a:rPr lang="es-ES" sz="1400" dirty="0">
                <a:latin typeface="+mj-lt"/>
              </a:rPr>
              <a:t>Supervivencia tras TH (n= 28) desde la resección: p=0.77</a:t>
            </a:r>
          </a:p>
          <a:p>
            <a:r>
              <a:rPr lang="es-ES" sz="1400" dirty="0">
                <a:latin typeface="+mj-lt"/>
              </a:rPr>
              <a:t>….. Alto riesgo (n=17)</a:t>
            </a:r>
          </a:p>
          <a:p>
            <a:r>
              <a:rPr lang="es-ES" sz="1400" dirty="0">
                <a:latin typeface="+mj-lt"/>
              </a:rPr>
              <a:t>___Bajo riesgo (n=11).</a:t>
            </a:r>
          </a:p>
        </p:txBody>
      </p:sp>
      <p:pic>
        <p:nvPicPr>
          <p:cNvPr id="39" name="Imagen 38">
            <a:extLst>
              <a:ext uri="{FF2B5EF4-FFF2-40B4-BE49-F238E27FC236}">
                <a16:creationId xmlns:a16="http://schemas.microsoft.com/office/drawing/2014/main" id="{8000C778-1DB9-2845-B2CB-AB5FB0515335}"/>
              </a:ext>
            </a:extLst>
          </p:cNvPr>
          <p:cNvPicPr>
            <a:picLocks noChangeAspect="1"/>
          </p:cNvPicPr>
          <p:nvPr/>
        </p:nvPicPr>
        <p:blipFill>
          <a:blip r:embed="rId8"/>
          <a:stretch>
            <a:fillRect/>
          </a:stretch>
        </p:blipFill>
        <p:spPr>
          <a:xfrm>
            <a:off x="9310995" y="3633044"/>
            <a:ext cx="2428973" cy="2199325"/>
          </a:xfrm>
          <a:prstGeom prst="rect">
            <a:avLst/>
          </a:prstGeom>
        </p:spPr>
      </p:pic>
      <p:sp>
        <p:nvSpPr>
          <p:cNvPr id="43" name="Rectángulo 42">
            <a:extLst>
              <a:ext uri="{FF2B5EF4-FFF2-40B4-BE49-F238E27FC236}">
                <a16:creationId xmlns:a16="http://schemas.microsoft.com/office/drawing/2014/main" id="{0C51D8ED-AE71-CE87-9C7E-48AB3768AA03}"/>
              </a:ext>
            </a:extLst>
          </p:cNvPr>
          <p:cNvSpPr/>
          <p:nvPr/>
        </p:nvSpPr>
        <p:spPr>
          <a:xfrm>
            <a:off x="6613742" y="1536851"/>
            <a:ext cx="5370668" cy="446572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1173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5DF83-27BC-AC5B-6052-D443CDF509BF}"/>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B8686194-7CCE-F028-5AC6-BD6E82F38D07}"/>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FE9DF2F-1E1F-AEF3-597B-F534F55C67B0}"/>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2E5EAA41-10CD-D40E-0098-3830E9893029}"/>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B2286718-BA4E-963A-9124-7D6627FCE025}"/>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3FEAD65-3922-BD23-AF0F-454A221DE4E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F1EC129-189F-9A8C-E6A3-CDB671F82731}"/>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814E54EF-4431-DBE5-434C-C5ACF12A711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ED1F4D08-8ACD-9C76-6B54-E6A1EF4C04FE}"/>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7507519-CE92-C264-EE4D-B8C89A40D2C6}"/>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90ABA48-AC55-4B15-D166-AE8392DC5372}"/>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DD604671-7984-BCC8-539A-B8DC7EF49FC0}"/>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5F684E2-5490-5ADA-A37F-7CCC88EFF108}"/>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1665F3A7-ADD2-2874-3E31-1F2864F4C8B4}"/>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Text 2">
            <a:extLst>
              <a:ext uri="{FF2B5EF4-FFF2-40B4-BE49-F238E27FC236}">
                <a16:creationId xmlns:a16="http://schemas.microsoft.com/office/drawing/2014/main" id="{192E5683-D109-0E19-1630-4C4F8C8B914C}"/>
              </a:ext>
            </a:extLst>
          </p:cNvPr>
          <p:cNvSpPr/>
          <p:nvPr/>
        </p:nvSpPr>
        <p:spPr>
          <a:xfrm>
            <a:off x="796776" y="630928"/>
            <a:ext cx="3285411" cy="356235"/>
          </a:xfrm>
          <a:prstGeom prst="rect">
            <a:avLst/>
          </a:prstGeom>
          <a:noFill/>
          <a:ln/>
        </p:spPr>
        <p:txBody>
          <a:bodyPr wrap="none" lIns="0" tIns="0" rIns="0" bIns="0" rtlCol="0" anchor="t"/>
          <a:lstStyle/>
          <a:p>
            <a:pPr marL="0" indent="0" algn="l">
              <a:lnSpc>
                <a:spcPts val="2800"/>
              </a:lnSpc>
              <a:buNone/>
            </a:pPr>
            <a:r>
              <a:rPr lang="en-US" sz="2200" dirty="0">
                <a:solidFill>
                  <a:schemeClr val="bg1"/>
                </a:solidFill>
                <a:latin typeface="Alexandria Semi Bold" pitchFamily="34" charset="0"/>
                <a:ea typeface="Alexandria Semi Bold" pitchFamily="34" charset="-122"/>
                <a:cs typeface="Alexandria Semi Bold" pitchFamily="34" charset="-120"/>
              </a:rPr>
              <a:t>Validación Prospectiva</a:t>
            </a:r>
            <a:endParaRPr lang="en-US" sz="2200" dirty="0">
              <a:solidFill>
                <a:schemeClr val="bg1"/>
              </a:solidFill>
            </a:endParaRPr>
          </a:p>
        </p:txBody>
      </p:sp>
      <p:sp>
        <p:nvSpPr>
          <p:cNvPr id="20" name="Shape 5">
            <a:extLst>
              <a:ext uri="{FF2B5EF4-FFF2-40B4-BE49-F238E27FC236}">
                <a16:creationId xmlns:a16="http://schemas.microsoft.com/office/drawing/2014/main" id="{B873753C-C30B-86DE-C157-869BBC9F0AC7}"/>
              </a:ext>
            </a:extLst>
          </p:cNvPr>
          <p:cNvSpPr/>
          <p:nvPr/>
        </p:nvSpPr>
        <p:spPr>
          <a:xfrm>
            <a:off x="368220" y="362467"/>
            <a:ext cx="11242683" cy="999972"/>
          </a:xfrm>
          <a:prstGeom prst="roundRect">
            <a:avLst>
              <a:gd name="adj" fmla="val 3712"/>
            </a:avLst>
          </a:prstGeom>
          <a:solidFill>
            <a:schemeClr val="accent1">
              <a:lumMod val="75000"/>
            </a:schemeClr>
          </a:solidFill>
          <a:ln w="7620">
            <a:solidFill>
              <a:srgbClr val="B9C2DC"/>
            </a:solidFill>
            <a:prstDash val="solid"/>
          </a:ln>
        </p:spPr>
        <p:txBody>
          <a:bodyPr/>
          <a:lstStyle/>
          <a:p>
            <a:endParaRPr lang="es-ES">
              <a:solidFill>
                <a:schemeClr val="bg1"/>
              </a:solidFill>
            </a:endParaRPr>
          </a:p>
        </p:txBody>
      </p:sp>
      <p:sp>
        <p:nvSpPr>
          <p:cNvPr id="22" name="Text 7">
            <a:extLst>
              <a:ext uri="{FF2B5EF4-FFF2-40B4-BE49-F238E27FC236}">
                <a16:creationId xmlns:a16="http://schemas.microsoft.com/office/drawing/2014/main" id="{2955C8D1-9067-6FE9-67FC-30B84DCB25A4}"/>
              </a:ext>
            </a:extLst>
          </p:cNvPr>
          <p:cNvSpPr/>
          <p:nvPr/>
        </p:nvSpPr>
        <p:spPr>
          <a:xfrm>
            <a:off x="367583" y="350483"/>
            <a:ext cx="10804019" cy="821337"/>
          </a:xfrm>
          <a:prstGeom prst="rect">
            <a:avLst/>
          </a:prstGeom>
          <a:noFill/>
          <a:ln/>
        </p:spPr>
        <p:txBody>
          <a:bodyPr wrap="square" lIns="0" tIns="0" rIns="0" bIns="0" rtlCol="0" anchor="t"/>
          <a:lstStyle/>
          <a:p>
            <a:pPr marL="0" indent="0" algn="ctr">
              <a:buNone/>
            </a:pPr>
            <a:r>
              <a:rPr lang="en-US" sz="1700" b="1" dirty="0" err="1">
                <a:solidFill>
                  <a:schemeClr val="bg1"/>
                </a:solidFill>
                <a:latin typeface="Sora Light" pitchFamily="34" charset="0"/>
                <a:ea typeface="Sora Light" pitchFamily="34" charset="-122"/>
                <a:cs typeface="Sora Light" pitchFamily="34" charset="-120"/>
              </a:rPr>
              <a:t>Estudios</a:t>
            </a:r>
            <a:r>
              <a:rPr lang="en-US" sz="1700" b="1" dirty="0">
                <a:solidFill>
                  <a:schemeClr val="bg1"/>
                </a:solidFill>
                <a:latin typeface="Sora Light" pitchFamily="34" charset="0"/>
                <a:ea typeface="Sora Light" pitchFamily="34" charset="-122"/>
                <a:cs typeface="Sora Light" pitchFamily="34" charset="-120"/>
              </a:rPr>
              <a:t>, </a:t>
            </a:r>
            <a:r>
              <a:rPr lang="en-US" sz="1700" b="1" dirty="0" err="1">
                <a:solidFill>
                  <a:schemeClr val="bg1"/>
                </a:solidFill>
                <a:latin typeface="Sora Light" pitchFamily="34" charset="0"/>
                <a:ea typeface="Sora Light" pitchFamily="34" charset="-122"/>
                <a:cs typeface="Sora Light" pitchFamily="34" charset="-120"/>
              </a:rPr>
              <a:t>Revisiones</a:t>
            </a:r>
            <a:r>
              <a:rPr lang="en-US" sz="1700" b="1" dirty="0">
                <a:solidFill>
                  <a:schemeClr val="bg1"/>
                </a:solidFill>
                <a:latin typeface="Sora Light" pitchFamily="34" charset="0"/>
                <a:ea typeface="Sora Light" pitchFamily="34" charset="-122"/>
                <a:cs typeface="Sora Light" pitchFamily="34" charset="-120"/>
              </a:rPr>
              <a:t> &amp; </a:t>
            </a:r>
            <a:r>
              <a:rPr lang="en-US" sz="1700" b="1" dirty="0" err="1">
                <a:solidFill>
                  <a:schemeClr val="bg1"/>
                </a:solidFill>
                <a:latin typeface="Sora Light" pitchFamily="34" charset="0"/>
                <a:ea typeface="Sora Light" pitchFamily="34" charset="-122"/>
                <a:cs typeface="Sora Light" pitchFamily="34" charset="-120"/>
              </a:rPr>
              <a:t>Metaanálisis</a:t>
            </a:r>
            <a:r>
              <a:rPr lang="en-US" sz="1700" b="1" dirty="0">
                <a:solidFill>
                  <a:schemeClr val="bg1"/>
                </a:solidFill>
                <a:latin typeface="Sora Light" pitchFamily="34" charset="0"/>
                <a:ea typeface="Sora Light" pitchFamily="34" charset="-122"/>
                <a:cs typeface="Sora Light" pitchFamily="34" charset="-120"/>
              </a:rPr>
              <a:t> 2016-2023:</a:t>
            </a:r>
            <a:r>
              <a:rPr lang="en-US" sz="1700" dirty="0">
                <a:solidFill>
                  <a:schemeClr val="bg1"/>
                </a:solidFill>
                <a:latin typeface="Sora Light" pitchFamily="34" charset="0"/>
                <a:ea typeface="Sora Light" pitchFamily="34" charset="-122"/>
                <a:cs typeface="Sora Light" pitchFamily="34" charset="-120"/>
              </a:rPr>
              <a:t> </a:t>
            </a:r>
          </a:p>
          <a:p>
            <a:pPr marL="0" indent="0" algn="ctr">
              <a:buNone/>
            </a:pPr>
            <a:r>
              <a:rPr lang="en-US" sz="1700" dirty="0">
                <a:solidFill>
                  <a:schemeClr val="bg1"/>
                </a:solidFill>
                <a:latin typeface="Sora Light" pitchFamily="34" charset="0"/>
                <a:ea typeface="Sora Light" pitchFamily="34" charset="-122"/>
                <a:cs typeface="Sora Light" pitchFamily="34" charset="-120"/>
              </a:rPr>
              <a:t>El TH </a:t>
            </a:r>
            <a:r>
              <a:rPr lang="en-US" sz="1700" dirty="0" err="1">
                <a:solidFill>
                  <a:schemeClr val="bg1"/>
                </a:solidFill>
                <a:latin typeface="Sora Light" pitchFamily="34" charset="0"/>
                <a:ea typeface="Sora Light" pitchFamily="34" charset="-122"/>
                <a:cs typeface="Sora Light" pitchFamily="34" charset="-120"/>
              </a:rPr>
              <a:t>primario</a:t>
            </a:r>
            <a:r>
              <a:rPr lang="en-US" sz="1700" dirty="0">
                <a:solidFill>
                  <a:schemeClr val="bg1"/>
                </a:solidFill>
                <a:latin typeface="Sora Light" pitchFamily="34" charset="0"/>
                <a:ea typeface="Sora Light" pitchFamily="34" charset="-122"/>
                <a:cs typeface="Sora Light" pitchFamily="34" charset="-120"/>
              </a:rPr>
              <a:t> (PLT) ofrece mejores resultados oncológicos a largo plazo que </a:t>
            </a:r>
            <a:r>
              <a:rPr lang="en-US" sz="1700" dirty="0" err="1">
                <a:solidFill>
                  <a:schemeClr val="bg1"/>
                </a:solidFill>
                <a:latin typeface="Sora Light" pitchFamily="34" charset="0"/>
                <a:ea typeface="Sora Light" pitchFamily="34" charset="-122"/>
                <a:cs typeface="Sora Light" pitchFamily="34" charset="-120"/>
              </a:rPr>
              <a:t>el</a:t>
            </a:r>
            <a:r>
              <a:rPr lang="en-US" sz="1700" dirty="0">
                <a:solidFill>
                  <a:schemeClr val="bg1"/>
                </a:solidFill>
                <a:latin typeface="Sora Light" pitchFamily="34" charset="0"/>
                <a:ea typeface="Sora Light" pitchFamily="34" charset="-122"/>
                <a:cs typeface="Sora Light" pitchFamily="34" charset="-120"/>
              </a:rPr>
              <a:t> de rescate (SLT)</a:t>
            </a:r>
            <a:endParaRPr lang="en-US" sz="1700" dirty="0">
              <a:solidFill>
                <a:schemeClr val="bg1"/>
              </a:solidFill>
            </a:endParaRPr>
          </a:p>
        </p:txBody>
      </p:sp>
      <p:sp>
        <p:nvSpPr>
          <p:cNvPr id="25" name="CuadroTexto 24">
            <a:extLst>
              <a:ext uri="{FF2B5EF4-FFF2-40B4-BE49-F238E27FC236}">
                <a16:creationId xmlns:a16="http://schemas.microsoft.com/office/drawing/2014/main" id="{F5979F10-1B00-AF5B-4DA3-69B7349BC734}"/>
              </a:ext>
            </a:extLst>
          </p:cNvPr>
          <p:cNvSpPr txBox="1"/>
          <p:nvPr/>
        </p:nvSpPr>
        <p:spPr>
          <a:xfrm>
            <a:off x="480770" y="855231"/>
            <a:ext cx="10878538" cy="461665"/>
          </a:xfrm>
          <a:prstGeom prst="rect">
            <a:avLst/>
          </a:prstGeom>
          <a:noFill/>
        </p:spPr>
        <p:txBody>
          <a:bodyPr wrap="square">
            <a:spAutoFit/>
          </a:bodyPr>
          <a:lstStyle/>
          <a:p>
            <a:pPr marL="171450" indent="-171450">
              <a:buFont typeface="Arial" panose="020B0604020202020204" pitchFamily="34" charset="0"/>
              <a:buChar char="•"/>
            </a:pPr>
            <a:r>
              <a:rPr lang="es-ES" sz="1200" i="1" dirty="0" err="1">
                <a:solidFill>
                  <a:schemeClr val="bg1"/>
                </a:solidFill>
                <a:latin typeface="+mj-lt"/>
              </a:rPr>
              <a:t>Bhangui</a:t>
            </a:r>
            <a:r>
              <a:rPr lang="es-ES" sz="1200" i="1" dirty="0">
                <a:solidFill>
                  <a:schemeClr val="bg1"/>
                </a:solidFill>
                <a:latin typeface="+mj-lt"/>
              </a:rPr>
              <a:t> P. </a:t>
            </a:r>
            <a:r>
              <a:rPr lang="es-ES" sz="1200" i="1" dirty="0" err="1">
                <a:solidFill>
                  <a:schemeClr val="bg1"/>
                </a:solidFill>
                <a:latin typeface="+mj-lt"/>
              </a:rPr>
              <a:t>Salvage</a:t>
            </a:r>
            <a:r>
              <a:rPr lang="es-ES" sz="1200" i="1" dirty="0">
                <a:solidFill>
                  <a:schemeClr val="bg1"/>
                </a:solidFill>
                <a:latin typeface="+mj-lt"/>
              </a:rPr>
              <a:t> Versus </a:t>
            </a:r>
            <a:r>
              <a:rPr lang="es-ES" sz="1200" i="1" dirty="0" err="1">
                <a:solidFill>
                  <a:schemeClr val="bg1"/>
                </a:solidFill>
                <a:latin typeface="+mj-lt"/>
              </a:rPr>
              <a:t>Primary</a:t>
            </a:r>
            <a:r>
              <a:rPr lang="es-ES" sz="1200" i="1" dirty="0">
                <a:solidFill>
                  <a:schemeClr val="bg1"/>
                </a:solidFill>
                <a:latin typeface="+mj-lt"/>
              </a:rPr>
              <a:t> </a:t>
            </a:r>
            <a:r>
              <a:rPr lang="es-ES" sz="1200" i="1" dirty="0" err="1">
                <a:solidFill>
                  <a:schemeClr val="bg1"/>
                </a:solidFill>
                <a:latin typeface="+mj-lt"/>
              </a:rPr>
              <a:t>Liver</a:t>
            </a:r>
            <a:r>
              <a:rPr lang="es-ES" sz="1200" i="1" dirty="0">
                <a:solidFill>
                  <a:schemeClr val="bg1"/>
                </a:solidFill>
                <a:latin typeface="+mj-lt"/>
              </a:rPr>
              <a:t> </a:t>
            </a:r>
            <a:r>
              <a:rPr lang="es-ES" sz="1200" i="1" dirty="0" err="1">
                <a:solidFill>
                  <a:schemeClr val="bg1"/>
                </a:solidFill>
                <a:latin typeface="+mj-lt"/>
              </a:rPr>
              <a:t>Transplantation</a:t>
            </a:r>
            <a:r>
              <a:rPr lang="es-ES" sz="1200" i="1" dirty="0">
                <a:solidFill>
                  <a:schemeClr val="bg1"/>
                </a:solidFill>
                <a:latin typeface="+mj-lt"/>
              </a:rPr>
              <a:t> </a:t>
            </a:r>
            <a:r>
              <a:rPr lang="es-ES" sz="1200" i="1" dirty="0" err="1">
                <a:solidFill>
                  <a:schemeClr val="bg1"/>
                </a:solidFill>
                <a:latin typeface="+mj-lt"/>
              </a:rPr>
              <a:t>for</a:t>
            </a:r>
            <a:r>
              <a:rPr lang="es-ES" sz="1200" i="1" dirty="0">
                <a:solidFill>
                  <a:schemeClr val="bg1"/>
                </a:solidFill>
                <a:latin typeface="+mj-lt"/>
              </a:rPr>
              <a:t> </a:t>
            </a:r>
            <a:r>
              <a:rPr lang="es-ES" sz="1200" i="1" dirty="0" err="1">
                <a:solidFill>
                  <a:schemeClr val="bg1"/>
                </a:solidFill>
                <a:latin typeface="+mj-lt"/>
              </a:rPr>
              <a:t>Early</a:t>
            </a:r>
            <a:r>
              <a:rPr lang="es-ES" sz="1200" i="1" dirty="0">
                <a:solidFill>
                  <a:schemeClr val="bg1"/>
                </a:solidFill>
                <a:latin typeface="+mj-lt"/>
              </a:rPr>
              <a:t> </a:t>
            </a:r>
            <a:r>
              <a:rPr lang="es-ES" sz="1200" i="1" dirty="0" err="1">
                <a:solidFill>
                  <a:schemeClr val="bg1"/>
                </a:solidFill>
                <a:latin typeface="+mj-lt"/>
              </a:rPr>
              <a:t>Hepatocellular</a:t>
            </a:r>
            <a:r>
              <a:rPr lang="es-ES" sz="1200" i="1" dirty="0">
                <a:solidFill>
                  <a:schemeClr val="bg1"/>
                </a:solidFill>
                <a:latin typeface="+mj-lt"/>
              </a:rPr>
              <a:t> Carcinoma: Do </a:t>
            </a:r>
            <a:r>
              <a:rPr lang="es-ES" sz="1200" i="1" dirty="0" err="1">
                <a:solidFill>
                  <a:schemeClr val="bg1"/>
                </a:solidFill>
                <a:latin typeface="+mj-lt"/>
              </a:rPr>
              <a:t>Both</a:t>
            </a:r>
            <a:r>
              <a:rPr lang="es-ES" sz="1200" i="1" dirty="0">
                <a:solidFill>
                  <a:schemeClr val="bg1"/>
                </a:solidFill>
                <a:latin typeface="+mj-lt"/>
              </a:rPr>
              <a:t> </a:t>
            </a:r>
            <a:r>
              <a:rPr lang="es-ES" sz="1200" i="1" dirty="0" err="1">
                <a:solidFill>
                  <a:schemeClr val="bg1"/>
                </a:solidFill>
                <a:latin typeface="+mj-lt"/>
              </a:rPr>
              <a:t>Strategies</a:t>
            </a:r>
            <a:r>
              <a:rPr lang="es-ES" sz="1200" i="1" dirty="0">
                <a:solidFill>
                  <a:schemeClr val="bg1"/>
                </a:solidFill>
                <a:latin typeface="+mj-lt"/>
              </a:rPr>
              <a:t> </a:t>
            </a:r>
            <a:r>
              <a:rPr lang="es-ES" sz="1200" i="1" dirty="0" err="1">
                <a:solidFill>
                  <a:schemeClr val="bg1"/>
                </a:solidFill>
                <a:latin typeface="+mj-lt"/>
              </a:rPr>
              <a:t>Yield</a:t>
            </a:r>
            <a:r>
              <a:rPr lang="es-ES" sz="1200" i="1" dirty="0">
                <a:solidFill>
                  <a:schemeClr val="bg1"/>
                </a:solidFill>
                <a:latin typeface="+mj-lt"/>
              </a:rPr>
              <a:t> Similar </a:t>
            </a:r>
            <a:r>
              <a:rPr lang="es-ES" sz="1200" i="1" dirty="0" err="1">
                <a:solidFill>
                  <a:schemeClr val="bg1"/>
                </a:solidFill>
                <a:latin typeface="+mj-lt"/>
              </a:rPr>
              <a:t>Outcomes</a:t>
            </a:r>
            <a:r>
              <a:rPr lang="es-ES" sz="1200" i="1" dirty="0">
                <a:solidFill>
                  <a:schemeClr val="bg1"/>
                </a:solidFill>
                <a:latin typeface="+mj-lt"/>
              </a:rPr>
              <a:t>? Ann </a:t>
            </a:r>
            <a:r>
              <a:rPr lang="es-ES" sz="1200" i="1" dirty="0" err="1">
                <a:solidFill>
                  <a:schemeClr val="bg1"/>
                </a:solidFill>
                <a:latin typeface="+mj-lt"/>
              </a:rPr>
              <a:t>Surg</a:t>
            </a:r>
            <a:r>
              <a:rPr lang="es-ES" sz="1200" i="1" dirty="0">
                <a:solidFill>
                  <a:schemeClr val="bg1"/>
                </a:solidFill>
                <a:latin typeface="+mj-lt"/>
              </a:rPr>
              <a:t>. 2016;264:155</a:t>
            </a:r>
          </a:p>
          <a:p>
            <a:pPr marL="171450" indent="-171450">
              <a:buFont typeface="Arial" panose="020B0604020202020204" pitchFamily="34" charset="0"/>
              <a:buChar char="•"/>
            </a:pPr>
            <a:r>
              <a:rPr lang="es-ES" sz="1200" i="1" dirty="0" err="1">
                <a:solidFill>
                  <a:schemeClr val="bg1"/>
                </a:solidFill>
                <a:latin typeface="+mj-lt"/>
              </a:rPr>
              <a:t>Guerrini</a:t>
            </a:r>
            <a:r>
              <a:rPr lang="es-ES" sz="1200" i="1" dirty="0">
                <a:solidFill>
                  <a:schemeClr val="bg1"/>
                </a:solidFill>
                <a:latin typeface="+mj-lt"/>
              </a:rPr>
              <a:t>, G.P </a:t>
            </a:r>
            <a:r>
              <a:rPr lang="es-ES" sz="1200" i="1" dirty="0" err="1">
                <a:solidFill>
                  <a:schemeClr val="bg1"/>
                </a:solidFill>
                <a:latin typeface="+mj-lt"/>
              </a:rPr>
              <a:t>Salvage</a:t>
            </a:r>
            <a:r>
              <a:rPr lang="es-ES" sz="1200" i="1" dirty="0">
                <a:solidFill>
                  <a:schemeClr val="bg1"/>
                </a:solidFill>
                <a:latin typeface="+mj-lt"/>
              </a:rPr>
              <a:t> versus </a:t>
            </a:r>
            <a:r>
              <a:rPr lang="es-ES" sz="1200" i="1" dirty="0" err="1">
                <a:solidFill>
                  <a:schemeClr val="bg1"/>
                </a:solidFill>
                <a:latin typeface="+mj-lt"/>
              </a:rPr>
              <a:t>Primary</a:t>
            </a:r>
            <a:r>
              <a:rPr lang="es-ES" sz="1200" i="1" dirty="0">
                <a:solidFill>
                  <a:schemeClr val="bg1"/>
                </a:solidFill>
                <a:latin typeface="+mj-lt"/>
              </a:rPr>
              <a:t> </a:t>
            </a:r>
            <a:r>
              <a:rPr lang="es-ES" sz="1200" i="1" dirty="0" err="1">
                <a:solidFill>
                  <a:schemeClr val="bg1"/>
                </a:solidFill>
                <a:latin typeface="+mj-lt"/>
              </a:rPr>
              <a:t>Liver</a:t>
            </a:r>
            <a:r>
              <a:rPr lang="es-ES" sz="1200" i="1" dirty="0">
                <a:solidFill>
                  <a:schemeClr val="bg1"/>
                </a:solidFill>
                <a:latin typeface="+mj-lt"/>
              </a:rPr>
              <a:t>  </a:t>
            </a:r>
            <a:r>
              <a:rPr lang="es-ES" sz="1200" i="1" dirty="0" err="1">
                <a:solidFill>
                  <a:schemeClr val="bg1"/>
                </a:solidFill>
                <a:latin typeface="+mj-lt"/>
              </a:rPr>
              <a:t>Transplantation</a:t>
            </a:r>
            <a:r>
              <a:rPr lang="es-ES" sz="1200" i="1" dirty="0">
                <a:solidFill>
                  <a:schemeClr val="bg1"/>
                </a:solidFill>
                <a:latin typeface="+mj-lt"/>
              </a:rPr>
              <a:t> </a:t>
            </a:r>
            <a:r>
              <a:rPr lang="es-ES" sz="1200" i="1" dirty="0" err="1">
                <a:solidFill>
                  <a:schemeClr val="bg1"/>
                </a:solidFill>
                <a:latin typeface="+mj-lt"/>
              </a:rPr>
              <a:t>for</a:t>
            </a:r>
            <a:r>
              <a:rPr lang="es-ES" sz="1200" i="1" dirty="0">
                <a:solidFill>
                  <a:schemeClr val="bg1"/>
                </a:solidFill>
                <a:latin typeface="+mj-lt"/>
              </a:rPr>
              <a:t> </a:t>
            </a:r>
            <a:r>
              <a:rPr lang="es-ES" sz="1200" i="1" dirty="0" err="1">
                <a:solidFill>
                  <a:schemeClr val="bg1"/>
                </a:solidFill>
                <a:latin typeface="+mj-lt"/>
              </a:rPr>
              <a:t>Hepatocellular</a:t>
            </a:r>
            <a:r>
              <a:rPr lang="es-ES" sz="1200" i="1" dirty="0">
                <a:solidFill>
                  <a:schemeClr val="bg1"/>
                </a:solidFill>
                <a:latin typeface="+mj-lt"/>
              </a:rPr>
              <a:t>  Carcinoma: A </a:t>
            </a:r>
            <a:r>
              <a:rPr lang="es-ES" sz="1200" i="1" dirty="0" err="1">
                <a:solidFill>
                  <a:schemeClr val="bg1"/>
                </a:solidFill>
                <a:latin typeface="+mj-lt"/>
              </a:rPr>
              <a:t>Twenty-Year</a:t>
            </a:r>
            <a:r>
              <a:rPr lang="es-ES" sz="1200" i="1" dirty="0">
                <a:solidFill>
                  <a:schemeClr val="bg1"/>
                </a:solidFill>
                <a:latin typeface="+mj-lt"/>
              </a:rPr>
              <a:t>  </a:t>
            </a:r>
            <a:r>
              <a:rPr lang="es-ES" sz="1200" i="1" dirty="0" err="1">
                <a:solidFill>
                  <a:schemeClr val="bg1"/>
                </a:solidFill>
                <a:latin typeface="+mj-lt"/>
              </a:rPr>
              <a:t>Experience</a:t>
            </a:r>
            <a:r>
              <a:rPr lang="es-ES" sz="1200" i="1" dirty="0">
                <a:solidFill>
                  <a:schemeClr val="bg1"/>
                </a:solidFill>
                <a:latin typeface="+mj-lt"/>
              </a:rPr>
              <a:t> Meta-</a:t>
            </a:r>
            <a:r>
              <a:rPr lang="es-ES" sz="1200" i="1" dirty="0" err="1">
                <a:solidFill>
                  <a:schemeClr val="bg1"/>
                </a:solidFill>
                <a:latin typeface="+mj-lt"/>
              </a:rPr>
              <a:t>Analysis</a:t>
            </a:r>
            <a:r>
              <a:rPr lang="es-ES" sz="1200" i="1" dirty="0">
                <a:solidFill>
                  <a:schemeClr val="bg1"/>
                </a:solidFill>
                <a:latin typeface="+mj-lt"/>
              </a:rPr>
              <a:t>. </a:t>
            </a:r>
            <a:r>
              <a:rPr lang="es-ES" sz="1200" i="1" dirty="0" err="1">
                <a:solidFill>
                  <a:schemeClr val="bg1"/>
                </a:solidFill>
                <a:latin typeface="+mj-lt"/>
              </a:rPr>
              <a:t>Cancers</a:t>
            </a:r>
            <a:r>
              <a:rPr lang="es-ES" sz="1200" i="1" dirty="0">
                <a:solidFill>
                  <a:schemeClr val="bg1"/>
                </a:solidFill>
                <a:latin typeface="+mj-lt"/>
              </a:rPr>
              <a:t>  2022, 14, 3465.</a:t>
            </a:r>
          </a:p>
        </p:txBody>
      </p:sp>
      <p:graphicFrame>
        <p:nvGraphicFramePr>
          <p:cNvPr id="24" name="Tabla 23">
            <a:extLst>
              <a:ext uri="{FF2B5EF4-FFF2-40B4-BE49-F238E27FC236}">
                <a16:creationId xmlns:a16="http://schemas.microsoft.com/office/drawing/2014/main" id="{0DA19604-BEC4-3E54-3713-37727F9382B2}"/>
              </a:ext>
            </a:extLst>
          </p:cNvPr>
          <p:cNvGraphicFramePr>
            <a:graphicFrameLocks noGrp="1"/>
          </p:cNvGraphicFramePr>
          <p:nvPr>
            <p:extLst>
              <p:ext uri="{D42A27DB-BD31-4B8C-83A1-F6EECF244321}">
                <p14:modId xmlns:p14="http://schemas.microsoft.com/office/powerpoint/2010/main" val="50703087"/>
              </p:ext>
            </p:extLst>
          </p:nvPr>
        </p:nvGraphicFramePr>
        <p:xfrm>
          <a:off x="368252" y="1730180"/>
          <a:ext cx="11242683" cy="4989725"/>
        </p:xfrm>
        <a:graphic>
          <a:graphicData uri="http://schemas.openxmlformats.org/drawingml/2006/table">
            <a:tbl>
              <a:tblPr firstCol="1">
                <a:tableStyleId>{7DF18680-E054-41AD-8BC1-D1AEF772440D}</a:tableStyleId>
              </a:tblPr>
              <a:tblGrid>
                <a:gridCol w="1139811">
                  <a:extLst>
                    <a:ext uri="{9D8B030D-6E8A-4147-A177-3AD203B41FA5}">
                      <a16:colId xmlns:a16="http://schemas.microsoft.com/office/drawing/2014/main" val="1164753992"/>
                    </a:ext>
                  </a:extLst>
                </a:gridCol>
                <a:gridCol w="4949386">
                  <a:extLst>
                    <a:ext uri="{9D8B030D-6E8A-4147-A177-3AD203B41FA5}">
                      <a16:colId xmlns:a16="http://schemas.microsoft.com/office/drawing/2014/main" val="690745736"/>
                    </a:ext>
                  </a:extLst>
                </a:gridCol>
                <a:gridCol w="5153486">
                  <a:extLst>
                    <a:ext uri="{9D8B030D-6E8A-4147-A177-3AD203B41FA5}">
                      <a16:colId xmlns:a16="http://schemas.microsoft.com/office/drawing/2014/main" val="2668724622"/>
                    </a:ext>
                  </a:extLst>
                </a:gridCol>
              </a:tblGrid>
              <a:tr h="369081">
                <a:tc>
                  <a:txBody>
                    <a:bodyPr/>
                    <a:lstStyle/>
                    <a:p>
                      <a:pPr algn="ctr">
                        <a:buNone/>
                      </a:pPr>
                      <a:endParaRPr lang="es-ES" sz="1400" b="1" dirty="0">
                        <a:latin typeface="+mj-lt"/>
                      </a:endParaRPr>
                    </a:p>
                  </a:txBody>
                  <a:tcPr marL="46291" marR="46291" marT="23145" marB="23145" anchor="ctr"/>
                </a:tc>
                <a:tc>
                  <a:txBody>
                    <a:bodyPr/>
                    <a:lstStyle/>
                    <a:p>
                      <a:pPr algn="ctr">
                        <a:buNone/>
                      </a:pPr>
                      <a:r>
                        <a:rPr lang="es-ES" sz="1400" b="1" dirty="0">
                          <a:solidFill>
                            <a:schemeClr val="accent1">
                              <a:lumMod val="50000"/>
                            </a:schemeClr>
                          </a:solidFill>
                          <a:latin typeface="+mj-lt"/>
                        </a:rPr>
                        <a:t>Ferrer-</a:t>
                      </a:r>
                      <a:r>
                        <a:rPr lang="es-ES" sz="1400" b="1" dirty="0" err="1">
                          <a:solidFill>
                            <a:schemeClr val="accent1">
                              <a:lumMod val="50000"/>
                            </a:schemeClr>
                          </a:solidFill>
                          <a:latin typeface="+mj-lt"/>
                        </a:rPr>
                        <a:t>Fàbrega</a:t>
                      </a:r>
                      <a:r>
                        <a:rPr lang="es-ES" sz="1400" b="1" dirty="0">
                          <a:solidFill>
                            <a:schemeClr val="accent1">
                              <a:lumMod val="50000"/>
                            </a:schemeClr>
                          </a:solidFill>
                          <a:latin typeface="+mj-lt"/>
                        </a:rPr>
                        <a:t> 2016 (</a:t>
                      </a:r>
                      <a:r>
                        <a:rPr lang="es-ES" sz="1400" b="1" i="1" dirty="0" err="1">
                          <a:solidFill>
                            <a:schemeClr val="accent1">
                              <a:lumMod val="50000"/>
                            </a:schemeClr>
                          </a:solidFill>
                          <a:latin typeface="+mj-lt"/>
                        </a:rPr>
                        <a:t>Hepatology</a:t>
                      </a:r>
                      <a:r>
                        <a:rPr lang="es-ES" sz="1400" b="1" i="1" dirty="0">
                          <a:solidFill>
                            <a:schemeClr val="accent1">
                              <a:lumMod val="50000"/>
                            </a:schemeClr>
                          </a:solidFill>
                          <a:latin typeface="+mj-lt"/>
                        </a:rPr>
                        <a:t> 2016;63:839</a:t>
                      </a:r>
                      <a:r>
                        <a:rPr lang="es-ES" sz="1400" b="1" dirty="0">
                          <a:solidFill>
                            <a:schemeClr val="accent1">
                              <a:lumMod val="50000"/>
                            </a:schemeClr>
                          </a:solidFill>
                          <a:latin typeface="+mj-lt"/>
                        </a:rPr>
                        <a:t>) – Ab initio</a:t>
                      </a:r>
                    </a:p>
                  </a:txBody>
                  <a:tcPr marL="46291" marR="46291" marT="23145" marB="23145" anchor="ctr"/>
                </a:tc>
                <a:tc>
                  <a:txBody>
                    <a:bodyPr/>
                    <a:lstStyle/>
                    <a:p>
                      <a:pPr algn="ctr">
                        <a:buNone/>
                      </a:pPr>
                      <a:r>
                        <a:rPr lang="es-ES" sz="1400" b="1" dirty="0" err="1">
                          <a:solidFill>
                            <a:schemeClr val="accent1">
                              <a:lumMod val="50000"/>
                            </a:schemeClr>
                          </a:solidFill>
                          <a:latin typeface="+mj-lt"/>
                        </a:rPr>
                        <a:t>Guerrini</a:t>
                      </a:r>
                      <a:r>
                        <a:rPr lang="es-ES" sz="1400" b="1" dirty="0">
                          <a:solidFill>
                            <a:schemeClr val="accent1">
                              <a:lumMod val="50000"/>
                            </a:schemeClr>
                          </a:solidFill>
                          <a:latin typeface="+mj-lt"/>
                        </a:rPr>
                        <a:t> G (</a:t>
                      </a:r>
                      <a:r>
                        <a:rPr lang="es-ES" sz="1400" b="1" i="1" dirty="0" err="1">
                          <a:solidFill>
                            <a:schemeClr val="accent1">
                              <a:lumMod val="50000"/>
                            </a:schemeClr>
                          </a:solidFill>
                          <a:latin typeface="+mj-lt"/>
                        </a:rPr>
                        <a:t>Cancers</a:t>
                      </a:r>
                      <a:r>
                        <a:rPr lang="es-ES" sz="1400" b="1" i="1" dirty="0">
                          <a:solidFill>
                            <a:schemeClr val="accent1">
                              <a:lumMod val="50000"/>
                            </a:schemeClr>
                          </a:solidFill>
                          <a:latin typeface="+mj-lt"/>
                        </a:rPr>
                        <a:t> 2022;14:3465</a:t>
                      </a:r>
                      <a:r>
                        <a:rPr lang="es-ES" sz="1400" b="1" dirty="0">
                          <a:solidFill>
                            <a:schemeClr val="accent1">
                              <a:lumMod val="50000"/>
                            </a:schemeClr>
                          </a:solidFill>
                          <a:latin typeface="+mj-lt"/>
                        </a:rPr>
                        <a:t>) – SLT vs PLT</a:t>
                      </a:r>
                    </a:p>
                  </a:txBody>
                  <a:tcPr marL="46291" marR="46291" marT="23145" marB="23145" anchor="ctr"/>
                </a:tc>
                <a:extLst>
                  <a:ext uri="{0D108BD9-81ED-4DB2-BD59-A6C34878D82A}">
                    <a16:rowId xmlns:a16="http://schemas.microsoft.com/office/drawing/2014/main" val="336662357"/>
                  </a:ext>
                </a:extLst>
              </a:tr>
              <a:tr h="476951">
                <a:tc>
                  <a:txBody>
                    <a:bodyPr/>
                    <a:lstStyle/>
                    <a:p>
                      <a:pPr algn="ctr">
                        <a:buNone/>
                      </a:pPr>
                      <a:r>
                        <a:rPr lang="es-ES" sz="1400" b="1" dirty="0">
                          <a:latin typeface="+mj-lt"/>
                        </a:rPr>
                        <a:t>Diseño</a:t>
                      </a:r>
                    </a:p>
                  </a:txBody>
                  <a:tcPr marL="46291" marR="46291" marT="23145" marB="23145" anchor="ctr"/>
                </a:tc>
                <a:tc>
                  <a:txBody>
                    <a:bodyPr/>
                    <a:lstStyle/>
                    <a:p>
                      <a:pPr algn="l">
                        <a:buNone/>
                      </a:pPr>
                      <a:r>
                        <a:rPr lang="es-ES" sz="1400" b="0" dirty="0">
                          <a:latin typeface="+mj-lt"/>
                        </a:rPr>
                        <a:t>-Prospectivo, por intención de tratar</a:t>
                      </a:r>
                    </a:p>
                    <a:p>
                      <a:pPr algn="l">
                        <a:buNone/>
                      </a:pPr>
                      <a:r>
                        <a:rPr lang="es-ES" sz="1400" b="0" dirty="0">
                          <a:latin typeface="+mj-lt"/>
                        </a:rPr>
                        <a:t>-Cohorte única BCLC (1995–2012). No aleatorizado. </a:t>
                      </a:r>
                    </a:p>
                  </a:txBody>
                  <a:tcPr marL="46291" marR="46291" marT="23145" marB="23145" anchor="ctr"/>
                </a:tc>
                <a:tc>
                  <a:txBody>
                    <a:bodyPr/>
                    <a:lstStyle/>
                    <a:p>
                      <a:pPr algn="l">
                        <a:buNone/>
                      </a:pPr>
                      <a:r>
                        <a:rPr lang="es-ES" sz="1400" b="0" dirty="0">
                          <a:latin typeface="+mj-lt"/>
                        </a:rPr>
                        <a:t>-Revisión sistemática-metaanálisis: </a:t>
                      </a:r>
                    </a:p>
                    <a:p>
                      <a:pPr algn="l">
                        <a:buNone/>
                      </a:pPr>
                      <a:r>
                        <a:rPr lang="es-ES" sz="1400" b="0" dirty="0">
                          <a:latin typeface="+mj-lt"/>
                        </a:rPr>
                        <a:t>25 estudios retrospectivos (hasta enero-2022). </a:t>
                      </a:r>
                    </a:p>
                  </a:txBody>
                  <a:tcPr marL="46291" marR="46291" marT="23145" marB="23145" anchor="ctr"/>
                </a:tc>
                <a:extLst>
                  <a:ext uri="{0D108BD9-81ED-4DB2-BD59-A6C34878D82A}">
                    <a16:rowId xmlns:a16="http://schemas.microsoft.com/office/drawing/2014/main" val="3189329738"/>
                  </a:ext>
                </a:extLst>
              </a:tr>
              <a:tr h="563977">
                <a:tc>
                  <a:txBody>
                    <a:bodyPr/>
                    <a:lstStyle/>
                    <a:p>
                      <a:pPr algn="ctr">
                        <a:buNone/>
                      </a:pPr>
                      <a:r>
                        <a:rPr lang="es-ES" sz="1400" b="1" dirty="0">
                          <a:latin typeface="+mj-lt"/>
                        </a:rPr>
                        <a:t>Población clave</a:t>
                      </a:r>
                    </a:p>
                  </a:txBody>
                  <a:tcPr marL="46291" marR="46291" marT="23145" marB="23145" anchor="ctr"/>
                </a:tc>
                <a:tc>
                  <a:txBody>
                    <a:bodyPr/>
                    <a:lstStyle/>
                    <a:p>
                      <a:pPr algn="l">
                        <a:buNone/>
                      </a:pPr>
                      <a:r>
                        <a:rPr lang="es-ES" sz="1400" b="0" dirty="0">
                          <a:latin typeface="+mj-lt"/>
                        </a:rPr>
                        <a:t>-164 resecados; 85 potencialmente trasplantables </a:t>
                      </a:r>
                    </a:p>
                    <a:p>
                      <a:pPr algn="l">
                        <a:buNone/>
                      </a:pPr>
                      <a:r>
                        <a:rPr lang="es-ES" sz="1400" b="0" dirty="0">
                          <a:latin typeface="+mj-lt"/>
                        </a:rPr>
                        <a:t>→ estratificados : alto riesgo (IMV/satélites) vs bajo riesgo. </a:t>
                      </a:r>
                    </a:p>
                  </a:txBody>
                  <a:tcPr marL="46291" marR="46291" marT="23145" marB="23145" anchor="ctr"/>
                </a:tc>
                <a:tc>
                  <a:txBody>
                    <a:bodyPr/>
                    <a:lstStyle/>
                    <a:p>
                      <a:pPr algn="l">
                        <a:buNone/>
                      </a:pPr>
                      <a:r>
                        <a:rPr lang="es-ES" sz="1400" b="0" dirty="0">
                          <a:latin typeface="+mj-lt"/>
                        </a:rPr>
                        <a:t>-11.275 pacientes: 9.645 PLT vs 1.630 SLT tras resección previa.</a:t>
                      </a:r>
                    </a:p>
                    <a:p>
                      <a:pPr algn="l">
                        <a:buNone/>
                      </a:pPr>
                      <a:r>
                        <a:rPr lang="es-ES" sz="1400" b="0" dirty="0">
                          <a:latin typeface="+mj-lt"/>
                        </a:rPr>
                        <a:t>- Sin ensayos clínicos. </a:t>
                      </a:r>
                    </a:p>
                  </a:txBody>
                  <a:tcPr marL="46291" marR="46291" marT="23145" marB="23145" anchor="ctr"/>
                </a:tc>
                <a:extLst>
                  <a:ext uri="{0D108BD9-81ED-4DB2-BD59-A6C34878D82A}">
                    <a16:rowId xmlns:a16="http://schemas.microsoft.com/office/drawing/2014/main" val="3470966744"/>
                  </a:ext>
                </a:extLst>
              </a:tr>
              <a:tr h="595680">
                <a:tc>
                  <a:txBody>
                    <a:bodyPr/>
                    <a:lstStyle/>
                    <a:p>
                      <a:pPr algn="ctr">
                        <a:buNone/>
                      </a:pPr>
                      <a:r>
                        <a:rPr lang="es-ES" sz="1400" b="1" dirty="0">
                          <a:latin typeface="+mj-lt"/>
                        </a:rPr>
                        <a:t>Estrategia evaluada</a:t>
                      </a:r>
                    </a:p>
                  </a:txBody>
                  <a:tcPr marL="46291" marR="46291" marT="23145" marB="23145" anchor="ctr"/>
                </a:tc>
                <a:tc>
                  <a:txBody>
                    <a:bodyPr/>
                    <a:lstStyle/>
                    <a:p>
                      <a:pPr algn="l">
                        <a:buNone/>
                      </a:pPr>
                      <a:r>
                        <a:rPr lang="es-ES" sz="1400" b="0" dirty="0">
                          <a:latin typeface="+mj-lt"/>
                        </a:rPr>
                        <a:t>-Ab initio LT: listar tras resección si IMV/satélites</a:t>
                      </a:r>
                    </a:p>
                    <a:p>
                      <a:pPr algn="l">
                        <a:buNone/>
                      </a:pPr>
                      <a:r>
                        <a:rPr lang="es-ES" sz="1400" b="0" dirty="0">
                          <a:latin typeface="+mj-lt"/>
                        </a:rPr>
                        <a:t>-SLT si bajo riesgo y recurre. </a:t>
                      </a:r>
                    </a:p>
                    <a:p>
                      <a:pPr algn="l">
                        <a:buNone/>
                      </a:pPr>
                      <a:r>
                        <a:rPr lang="es-ES" sz="1400" b="0" dirty="0">
                          <a:latin typeface="+mj-lt"/>
                        </a:rPr>
                        <a:t>-Propuesta de esperar ≥6 meses post-resección antes de listar. </a:t>
                      </a:r>
                    </a:p>
                  </a:txBody>
                  <a:tcPr marL="46291" marR="46291" marT="23145" marB="23145" anchor="ctr"/>
                </a:tc>
                <a:tc>
                  <a:txBody>
                    <a:bodyPr/>
                    <a:lstStyle/>
                    <a:p>
                      <a:pPr algn="l">
                        <a:buNone/>
                      </a:pPr>
                      <a:r>
                        <a:rPr lang="es-ES" sz="1400" b="0" dirty="0">
                          <a:latin typeface="+mj-lt"/>
                        </a:rPr>
                        <a:t>-</a:t>
                      </a:r>
                      <a:r>
                        <a:rPr lang="es-ES" sz="1400" b="1" dirty="0">
                          <a:latin typeface="+mj-lt"/>
                        </a:rPr>
                        <a:t>Comparar SLT vs PLT </a:t>
                      </a:r>
                      <a:r>
                        <a:rPr lang="es-ES" sz="1400" b="0" dirty="0">
                          <a:latin typeface="+mj-lt"/>
                        </a:rPr>
                        <a:t>en resultados técnicos, oncológicos y de supervivencia. </a:t>
                      </a:r>
                    </a:p>
                  </a:txBody>
                  <a:tcPr marL="46291" marR="46291" marT="23145" marB="23145" anchor="ctr"/>
                </a:tc>
                <a:extLst>
                  <a:ext uri="{0D108BD9-81ED-4DB2-BD59-A6C34878D82A}">
                    <a16:rowId xmlns:a16="http://schemas.microsoft.com/office/drawing/2014/main" val="3080319509"/>
                  </a:ext>
                </a:extLst>
              </a:tr>
              <a:tr h="929444">
                <a:tc>
                  <a:txBody>
                    <a:bodyPr/>
                    <a:lstStyle/>
                    <a:p>
                      <a:pPr algn="ctr">
                        <a:buNone/>
                      </a:pPr>
                      <a:r>
                        <a:rPr lang="es-ES" sz="1400" b="1" dirty="0">
                          <a:latin typeface="+mj-lt"/>
                        </a:rPr>
                        <a:t>Resultados clave</a:t>
                      </a:r>
                    </a:p>
                  </a:txBody>
                  <a:tcPr marL="46291" marR="46291" marT="23145" marB="23145" anchor="ctr"/>
                </a:tc>
                <a:tc>
                  <a:txBody>
                    <a:bodyPr/>
                    <a:lstStyle/>
                    <a:p>
                      <a:pPr algn="l">
                        <a:buNone/>
                      </a:pPr>
                      <a:r>
                        <a:rPr lang="es-ES" sz="1400" b="0" dirty="0">
                          <a:latin typeface="+mj-lt"/>
                        </a:rPr>
                        <a:t>-Trasplantes: 17/37 alto riesgo; 11/48 bajo riesgo.</a:t>
                      </a:r>
                    </a:p>
                    <a:p>
                      <a:pPr algn="l">
                        <a:buNone/>
                      </a:pPr>
                      <a:r>
                        <a:rPr lang="es-ES" sz="1400" b="0" dirty="0">
                          <a:latin typeface="+mj-lt"/>
                        </a:rPr>
                        <a:t>-</a:t>
                      </a:r>
                      <a:r>
                        <a:rPr lang="es-ES" sz="1400" b="1" dirty="0">
                          <a:solidFill>
                            <a:srgbClr val="C00000"/>
                          </a:solidFill>
                          <a:latin typeface="+mj-lt"/>
                        </a:rPr>
                        <a:t>Supervivencia Global 5 años post-LT ~82% en ambos subgrupos. </a:t>
                      </a:r>
                    </a:p>
                    <a:p>
                      <a:pPr algn="l">
                        <a:buNone/>
                      </a:pPr>
                      <a:r>
                        <a:rPr lang="es-ES" sz="1400" b="1" dirty="0">
                          <a:solidFill>
                            <a:srgbClr val="C00000"/>
                          </a:solidFill>
                          <a:latin typeface="+mj-lt"/>
                        </a:rPr>
                        <a:t>-ITT alto riesgo: SG 5 años 60%.</a:t>
                      </a:r>
                    </a:p>
                  </a:txBody>
                  <a:tcPr marL="46291" marR="46291" marT="23145" marB="23145" anchor="ctr"/>
                </a:tc>
                <a:tc>
                  <a:txBody>
                    <a:bodyPr/>
                    <a:lstStyle/>
                    <a:p>
                      <a:pPr algn="l">
                        <a:buNone/>
                      </a:pPr>
                      <a:r>
                        <a:rPr lang="es-ES" sz="1400" b="0" dirty="0">
                          <a:latin typeface="+mj-lt"/>
                        </a:rPr>
                        <a:t>-Técnicos: similares (sangrado, transfusión, estancia)</a:t>
                      </a:r>
                    </a:p>
                    <a:p>
                      <a:pPr algn="l">
                        <a:buNone/>
                      </a:pPr>
                      <a:r>
                        <a:rPr lang="es-ES" sz="1400" b="0" dirty="0">
                          <a:latin typeface="+mj-lt"/>
                        </a:rPr>
                        <a:t>-Tiempo quirúrgico algo mayor en SLT. </a:t>
                      </a:r>
                    </a:p>
                    <a:p>
                      <a:pPr algn="l">
                        <a:buNone/>
                      </a:pPr>
                      <a:r>
                        <a:rPr lang="es-ES" sz="1400" b="0" dirty="0">
                          <a:latin typeface="+mj-lt"/>
                        </a:rPr>
                        <a:t>-Oncológicos: </a:t>
                      </a:r>
                    </a:p>
                    <a:p>
                      <a:pPr algn="l">
                        <a:buNone/>
                      </a:pPr>
                      <a:r>
                        <a:rPr lang="es-ES" sz="1400" b="1" dirty="0">
                          <a:solidFill>
                            <a:srgbClr val="C00000"/>
                          </a:solidFill>
                          <a:latin typeface="+mj-lt"/>
                        </a:rPr>
                        <a:t>SLT: Supervivencia global /supervivencia libre de recurrencia 5 años ligeramente menores  en TH de rescate SLT vs PLT; </a:t>
                      </a:r>
                    </a:p>
                    <a:p>
                      <a:pPr algn="l">
                        <a:buNone/>
                      </a:pPr>
                      <a:r>
                        <a:rPr lang="es-ES" sz="1400" b="0" dirty="0">
                          <a:solidFill>
                            <a:srgbClr val="C00000"/>
                          </a:solidFill>
                          <a:latin typeface="+mj-lt"/>
                        </a:rPr>
                        <a:t>Recurrencia algo mayor en SLT. </a:t>
                      </a:r>
                    </a:p>
                  </a:txBody>
                  <a:tcPr marL="46291" marR="46291" marT="23145" marB="23145" anchor="ctr"/>
                </a:tc>
                <a:extLst>
                  <a:ext uri="{0D108BD9-81ED-4DB2-BD59-A6C34878D82A}">
                    <a16:rowId xmlns:a16="http://schemas.microsoft.com/office/drawing/2014/main" val="3809946511"/>
                  </a:ext>
                </a:extLst>
              </a:tr>
              <a:tr h="880526">
                <a:tc>
                  <a:txBody>
                    <a:bodyPr/>
                    <a:lstStyle/>
                    <a:p>
                      <a:pPr algn="ctr">
                        <a:buNone/>
                      </a:pPr>
                      <a:r>
                        <a:rPr lang="es-ES" sz="1400" b="1" dirty="0">
                          <a:latin typeface="+mj-lt"/>
                        </a:rPr>
                        <a:t>Mensajes prácticos</a:t>
                      </a:r>
                    </a:p>
                  </a:txBody>
                  <a:tcPr marL="46291" marR="46291" marT="23145" marB="23145" anchor="ctr"/>
                </a:tc>
                <a:tc>
                  <a:txBody>
                    <a:bodyPr/>
                    <a:lstStyle/>
                    <a:p>
                      <a:pPr algn="l">
                        <a:buNone/>
                      </a:pPr>
                      <a:r>
                        <a:rPr lang="es-ES" sz="1400" b="0" dirty="0">
                          <a:latin typeface="+mj-lt"/>
                        </a:rPr>
                        <a:t>-Válida la política </a:t>
                      </a:r>
                      <a:r>
                        <a:rPr lang="es-ES" sz="1400" b="0" i="1" dirty="0">
                          <a:latin typeface="+mj-lt"/>
                        </a:rPr>
                        <a:t>ab initio </a:t>
                      </a:r>
                      <a:r>
                        <a:rPr lang="es-ES" sz="1400" b="0" dirty="0">
                          <a:latin typeface="+mj-lt"/>
                        </a:rPr>
                        <a:t>en alto riesgo</a:t>
                      </a:r>
                    </a:p>
                    <a:p>
                      <a:pPr algn="l">
                        <a:buNone/>
                      </a:pPr>
                      <a:r>
                        <a:rPr lang="es-ES" sz="1400" b="0" dirty="0">
                          <a:latin typeface="+mj-lt"/>
                        </a:rPr>
                        <a:t>-Priorizar una vez en lista para evitar </a:t>
                      </a:r>
                      <a:r>
                        <a:rPr lang="es-ES" sz="1400" b="0" i="1" dirty="0" err="1">
                          <a:latin typeface="+mj-lt"/>
                        </a:rPr>
                        <a:t>dropout</a:t>
                      </a:r>
                      <a:r>
                        <a:rPr lang="es-ES" sz="1400" b="0" dirty="0">
                          <a:latin typeface="+mj-lt"/>
                        </a:rPr>
                        <a:t> por recurrencia;</a:t>
                      </a:r>
                    </a:p>
                    <a:p>
                      <a:pPr algn="l">
                        <a:buNone/>
                      </a:pPr>
                      <a:r>
                        <a:rPr lang="es-ES" sz="1400" b="0" dirty="0">
                          <a:latin typeface="+mj-lt"/>
                        </a:rPr>
                        <a:t>- Ventana de espera ≥6 meses para depurar biología agresiva. </a:t>
                      </a:r>
                    </a:p>
                  </a:txBody>
                  <a:tcPr marL="46291" marR="46291" marT="23145" marB="23145" anchor="ctr"/>
                </a:tc>
                <a:tc>
                  <a:txBody>
                    <a:bodyPr/>
                    <a:lstStyle/>
                    <a:p>
                      <a:pPr algn="l">
                        <a:buNone/>
                      </a:pPr>
                      <a:r>
                        <a:rPr lang="es-ES" sz="1400" b="0" dirty="0">
                          <a:latin typeface="+mj-lt"/>
                        </a:rPr>
                        <a:t>SLT es factible y seguro</a:t>
                      </a:r>
                    </a:p>
                    <a:p>
                      <a:pPr algn="l">
                        <a:buNone/>
                      </a:pPr>
                      <a:r>
                        <a:rPr lang="es-ES" sz="1400" b="0" dirty="0">
                          <a:latin typeface="+mj-lt"/>
                        </a:rPr>
                        <a:t>Asumir modesta penalización en resultados oncológicos vs PLT. </a:t>
                      </a:r>
                    </a:p>
                    <a:p>
                      <a:pPr algn="l">
                        <a:buNone/>
                      </a:pPr>
                      <a:r>
                        <a:rPr lang="es-ES" sz="1400" b="0" dirty="0">
                          <a:latin typeface="+mj-lt"/>
                        </a:rPr>
                        <a:t>No hay Ensayos C. Aleatorizados : evidencia observacional. </a:t>
                      </a:r>
                    </a:p>
                  </a:txBody>
                  <a:tcPr marL="46291" marR="46291" marT="23145" marB="23145" anchor="ctr"/>
                </a:tc>
                <a:extLst>
                  <a:ext uri="{0D108BD9-81ED-4DB2-BD59-A6C34878D82A}">
                    <a16:rowId xmlns:a16="http://schemas.microsoft.com/office/drawing/2014/main" val="3782873733"/>
                  </a:ext>
                </a:extLst>
              </a:tr>
              <a:tr h="595680">
                <a:tc>
                  <a:txBody>
                    <a:bodyPr/>
                    <a:lstStyle/>
                    <a:p>
                      <a:pPr algn="ctr">
                        <a:buNone/>
                      </a:pPr>
                      <a:r>
                        <a:rPr lang="es-ES" sz="1400" b="1" dirty="0">
                          <a:latin typeface="+mj-lt"/>
                        </a:rPr>
                        <a:t>Limitaciones</a:t>
                      </a:r>
                    </a:p>
                  </a:txBody>
                  <a:tcPr marL="46291" marR="46291" marT="23145" marB="23145" anchor="ctr"/>
                </a:tc>
                <a:tc>
                  <a:txBody>
                    <a:bodyPr/>
                    <a:lstStyle/>
                    <a:p>
                      <a:pPr algn="l">
                        <a:buNone/>
                      </a:pPr>
                      <a:r>
                        <a:rPr lang="es-ES" sz="1400" b="0" dirty="0">
                          <a:latin typeface="+mj-lt"/>
                        </a:rPr>
                        <a:t>-Centro único; selección por patología; no comparador aleatorizado. </a:t>
                      </a:r>
                    </a:p>
                  </a:txBody>
                  <a:tcPr marL="46291" marR="46291" marT="23145" marB="23145" anchor="ctr"/>
                </a:tc>
                <a:tc>
                  <a:txBody>
                    <a:bodyPr/>
                    <a:lstStyle/>
                    <a:p>
                      <a:pPr algn="l">
                        <a:buNone/>
                      </a:pPr>
                      <a:r>
                        <a:rPr lang="es-ES" sz="1400" b="0" dirty="0">
                          <a:latin typeface="+mj-lt"/>
                        </a:rPr>
                        <a:t>Heterogeneidad y sesgo de selección; ausencia de </a:t>
                      </a:r>
                      <a:r>
                        <a:rPr lang="es-ES" sz="1400" b="0" dirty="0" err="1">
                          <a:latin typeface="+mj-lt"/>
                        </a:rPr>
                        <a:t>ECAs</a:t>
                      </a:r>
                      <a:r>
                        <a:rPr lang="es-ES" sz="1400" b="0" dirty="0">
                          <a:latin typeface="+mj-lt"/>
                        </a:rPr>
                        <a:t>; calidad MINORS </a:t>
                      </a:r>
                      <a:r>
                        <a:rPr lang="es-ES" sz="1400" b="1" dirty="0">
                          <a:latin typeface="+mj-lt"/>
                        </a:rPr>
                        <a:t>(</a:t>
                      </a:r>
                      <a:r>
                        <a:rPr lang="es-ES" sz="1400" b="1" dirty="0" err="1">
                          <a:latin typeface="+mj-lt"/>
                        </a:rPr>
                        <a:t>Methodological</a:t>
                      </a:r>
                      <a:r>
                        <a:rPr lang="es-ES" sz="1400" b="1" dirty="0">
                          <a:latin typeface="+mj-lt"/>
                        </a:rPr>
                        <a:t> </a:t>
                      </a:r>
                      <a:r>
                        <a:rPr lang="es-ES" sz="1400" b="1" dirty="0" err="1">
                          <a:latin typeface="+mj-lt"/>
                        </a:rPr>
                        <a:t>Index</a:t>
                      </a:r>
                      <a:r>
                        <a:rPr lang="es-ES" sz="1400" b="1" dirty="0">
                          <a:latin typeface="+mj-lt"/>
                        </a:rPr>
                        <a:t> </a:t>
                      </a:r>
                      <a:r>
                        <a:rPr lang="es-ES" sz="1400" b="1" dirty="0" err="1">
                          <a:latin typeface="+mj-lt"/>
                        </a:rPr>
                        <a:t>for</a:t>
                      </a:r>
                      <a:r>
                        <a:rPr lang="es-ES" sz="1400" b="1" dirty="0">
                          <a:latin typeface="+mj-lt"/>
                        </a:rPr>
                        <a:t> Non-</a:t>
                      </a:r>
                      <a:r>
                        <a:rPr lang="es-ES" sz="1400" b="1" dirty="0" err="1">
                          <a:latin typeface="+mj-lt"/>
                        </a:rPr>
                        <a:t>Randomized</a:t>
                      </a:r>
                      <a:r>
                        <a:rPr lang="es-ES" sz="1400" b="1" dirty="0">
                          <a:latin typeface="+mj-lt"/>
                        </a:rPr>
                        <a:t> </a:t>
                      </a:r>
                      <a:r>
                        <a:rPr lang="es-ES" sz="1400" b="1" dirty="0" err="1">
                          <a:latin typeface="+mj-lt"/>
                        </a:rPr>
                        <a:t>Studies</a:t>
                      </a:r>
                      <a:r>
                        <a:rPr lang="es-ES" sz="1400" dirty="0"/>
                        <a:t>) </a:t>
                      </a:r>
                      <a:r>
                        <a:rPr lang="es-ES" sz="1400" b="0" dirty="0">
                          <a:latin typeface="+mj-lt"/>
                        </a:rPr>
                        <a:t>moderada. </a:t>
                      </a:r>
                    </a:p>
                  </a:txBody>
                  <a:tcPr marL="46291" marR="46291" marT="23145" marB="23145" anchor="ctr"/>
                </a:tc>
                <a:extLst>
                  <a:ext uri="{0D108BD9-81ED-4DB2-BD59-A6C34878D82A}">
                    <a16:rowId xmlns:a16="http://schemas.microsoft.com/office/drawing/2014/main" val="2352547186"/>
                  </a:ext>
                </a:extLst>
              </a:tr>
            </a:tbl>
          </a:graphicData>
        </a:graphic>
      </p:graphicFrame>
    </p:spTree>
    <p:extLst>
      <p:ext uri="{BB962C8B-B14F-4D97-AF65-F5344CB8AC3E}">
        <p14:creationId xmlns:p14="http://schemas.microsoft.com/office/powerpoint/2010/main" val="221824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B71F-D18C-0E6E-F334-1852D5AB085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6A8F3800-73D2-7FB2-D021-CAD3C1B10E7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96C2D59-C69B-666D-0574-82BFCF43C11E}"/>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3653A802-B072-8869-F64C-2635569725B3}"/>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3114CABE-C24E-6C5D-E0A2-1AAD2F6AC23F}"/>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8E4C5EAD-FFD9-1985-9544-B49DC7006AC3}"/>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46003BFA-D92C-B673-B406-1ED6ECD137CC}"/>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5D6E6806-AAAB-7B63-D23D-C4141CB3DAB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8B5E6576-8FFD-2123-42CA-131037812692}"/>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2D4EEC51-5B2E-EEC4-834D-761F59A86F04}"/>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EC82C27A-7523-AA24-0674-018AD386EAC0}"/>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EB69FD57-B3DC-60FA-2AB5-ACE41796D3EF}"/>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9AC95EC8-904D-2659-674A-4FF40BD2CED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8B11E03-9559-6337-4C97-37D4164778CC}"/>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0">
            <a:extLst>
              <a:ext uri="{FF2B5EF4-FFF2-40B4-BE49-F238E27FC236}">
                <a16:creationId xmlns:a16="http://schemas.microsoft.com/office/drawing/2014/main" id="{B9D996D4-3075-3B62-A7B3-43432EE00EEF}"/>
              </a:ext>
            </a:extLst>
          </p:cNvPr>
          <p:cNvSpPr/>
          <p:nvPr/>
        </p:nvSpPr>
        <p:spPr>
          <a:xfrm>
            <a:off x="326933" y="96920"/>
            <a:ext cx="8419862" cy="589717"/>
          </a:xfrm>
          <a:prstGeom prst="rect">
            <a:avLst/>
          </a:prstGeom>
          <a:noFill/>
          <a:ln/>
        </p:spPr>
        <p:txBody>
          <a:bodyPr wrap="none" lIns="0" tIns="0" rIns="0" bIns="0" rtlCol="0" anchor="t"/>
          <a:lstStyle/>
          <a:p>
            <a:pPr marL="0" indent="0" algn="l">
              <a:lnSpc>
                <a:spcPts val="4600"/>
              </a:lnSpc>
              <a:buNone/>
            </a:pPr>
            <a:r>
              <a:rPr lang="en-US" sz="3700" b="1" dirty="0" err="1">
                <a:solidFill>
                  <a:schemeClr val="accent1">
                    <a:lumMod val="75000"/>
                  </a:schemeClr>
                </a:solidFill>
                <a:latin typeface="+mj-lt"/>
                <a:ea typeface="Alexandria Semi Bold" pitchFamily="34" charset="-122"/>
                <a:cs typeface="Alexandria Semi Bold" pitchFamily="34" charset="-120"/>
              </a:rPr>
              <a:t>Factores</a:t>
            </a:r>
            <a:r>
              <a:rPr lang="en-US" sz="3700" b="1" dirty="0">
                <a:solidFill>
                  <a:schemeClr val="accent1">
                    <a:lumMod val="75000"/>
                  </a:schemeClr>
                </a:solidFill>
                <a:latin typeface="+mj-lt"/>
                <a:ea typeface="Alexandria Semi Bold" pitchFamily="34" charset="-122"/>
                <a:cs typeface="Alexandria Semi Bold" pitchFamily="34" charset="-120"/>
              </a:rPr>
              <a:t> </a:t>
            </a:r>
            <a:r>
              <a:rPr lang="en-US" sz="3700" b="1" dirty="0" err="1">
                <a:solidFill>
                  <a:schemeClr val="accent1">
                    <a:lumMod val="75000"/>
                  </a:schemeClr>
                </a:solidFill>
                <a:latin typeface="+mj-lt"/>
                <a:ea typeface="Alexandria Semi Bold" pitchFamily="34" charset="-122"/>
                <a:cs typeface="Alexandria Semi Bold" pitchFamily="34" charset="-120"/>
              </a:rPr>
              <a:t>Predictivos</a:t>
            </a:r>
            <a:r>
              <a:rPr lang="en-US" sz="3700" b="1" dirty="0">
                <a:solidFill>
                  <a:schemeClr val="accent1">
                    <a:lumMod val="75000"/>
                  </a:schemeClr>
                </a:solidFill>
                <a:latin typeface="+mj-lt"/>
                <a:ea typeface="Alexandria Semi Bold" pitchFamily="34" charset="-122"/>
                <a:cs typeface="Alexandria Semi Bold" pitchFamily="34" charset="-120"/>
              </a:rPr>
              <a:t> de Alto Riesgo</a:t>
            </a:r>
            <a:endParaRPr lang="en-US" sz="3700" b="1" dirty="0">
              <a:solidFill>
                <a:schemeClr val="accent1">
                  <a:lumMod val="75000"/>
                </a:schemeClr>
              </a:solidFill>
              <a:latin typeface="+mj-lt"/>
            </a:endParaRPr>
          </a:p>
        </p:txBody>
      </p:sp>
      <p:sp>
        <p:nvSpPr>
          <p:cNvPr id="3" name="Text 1">
            <a:extLst>
              <a:ext uri="{FF2B5EF4-FFF2-40B4-BE49-F238E27FC236}">
                <a16:creationId xmlns:a16="http://schemas.microsoft.com/office/drawing/2014/main" id="{9381BB6B-7644-BFD4-EB09-BF8A2CF5ABD1}"/>
              </a:ext>
            </a:extLst>
          </p:cNvPr>
          <p:cNvSpPr/>
          <p:nvPr/>
        </p:nvSpPr>
        <p:spPr>
          <a:xfrm>
            <a:off x="591017" y="714646"/>
            <a:ext cx="9978862" cy="345566"/>
          </a:xfrm>
          <a:prstGeom prst="rect">
            <a:avLst/>
          </a:prstGeom>
          <a:noFill/>
          <a:ln/>
        </p:spPr>
        <p:txBody>
          <a:bodyPr wrap="none" lIns="0" tIns="0" rIns="0" bIns="0" rtlCol="0" anchor="t"/>
          <a:lstStyle/>
          <a:p>
            <a:pPr marL="0" indent="0" algn="l">
              <a:lnSpc>
                <a:spcPts val="2250"/>
              </a:lnSpc>
              <a:buNone/>
            </a:pPr>
            <a:r>
              <a:rPr lang="en-US" sz="1600" dirty="0">
                <a:solidFill>
                  <a:srgbClr val="3B3535"/>
                </a:solidFill>
                <a:latin typeface="+mj-lt"/>
                <a:ea typeface="Sora Light" pitchFamily="34" charset="-122"/>
                <a:cs typeface="Sora Light" pitchFamily="34" charset="-120"/>
              </a:rPr>
              <a:t>Los estudios identifican factores patológicos y clínicos que, tras la resección, motivan considerar el trasplante precoz:</a:t>
            </a:r>
            <a:endParaRPr lang="en-US" sz="1600" dirty="0">
              <a:latin typeface="+mj-lt"/>
            </a:endParaRPr>
          </a:p>
        </p:txBody>
      </p:sp>
      <p:sp>
        <p:nvSpPr>
          <p:cNvPr id="10" name="Text 2">
            <a:extLst>
              <a:ext uri="{FF2B5EF4-FFF2-40B4-BE49-F238E27FC236}">
                <a16:creationId xmlns:a16="http://schemas.microsoft.com/office/drawing/2014/main" id="{73400DE2-BDD4-A655-9AE1-BF54100981F7}"/>
              </a:ext>
            </a:extLst>
          </p:cNvPr>
          <p:cNvSpPr/>
          <p:nvPr/>
        </p:nvSpPr>
        <p:spPr>
          <a:xfrm>
            <a:off x="2433432" y="1289546"/>
            <a:ext cx="2279717" cy="285541"/>
          </a:xfrm>
          <a:prstGeom prst="rect">
            <a:avLst/>
          </a:prstGeom>
          <a:noFill/>
          <a:ln/>
        </p:spPr>
        <p:txBody>
          <a:bodyPr wrap="none" lIns="0" tIns="0" rIns="0" bIns="0" rtlCol="0" anchor="t"/>
          <a:lstStyle/>
          <a:p>
            <a:pPr marL="0" indent="0" algn="l">
              <a:lnSpc>
                <a:spcPts val="2300"/>
              </a:lnSpc>
              <a:buNone/>
            </a:pPr>
            <a:r>
              <a:rPr lang="en-US" b="1" dirty="0">
                <a:solidFill>
                  <a:schemeClr val="accent1">
                    <a:lumMod val="75000"/>
                  </a:schemeClr>
                </a:solidFill>
                <a:latin typeface="+mj-lt"/>
                <a:ea typeface="Alexandria Semi Bold" pitchFamily="34" charset="-122"/>
                <a:cs typeface="Alexandria Semi Bold" pitchFamily="34" charset="-120"/>
              </a:rPr>
              <a:t>Microinvasión Vascular</a:t>
            </a:r>
            <a:endParaRPr lang="en-US" b="1" dirty="0">
              <a:solidFill>
                <a:schemeClr val="accent1">
                  <a:lumMod val="75000"/>
                </a:schemeClr>
              </a:solidFill>
              <a:latin typeface="+mj-lt"/>
            </a:endParaRPr>
          </a:p>
        </p:txBody>
      </p:sp>
      <p:sp>
        <p:nvSpPr>
          <p:cNvPr id="11" name="Text 3">
            <a:extLst>
              <a:ext uri="{FF2B5EF4-FFF2-40B4-BE49-F238E27FC236}">
                <a16:creationId xmlns:a16="http://schemas.microsoft.com/office/drawing/2014/main" id="{9DB5DC15-BC76-76B1-FA7A-D4DA19D6C587}"/>
              </a:ext>
            </a:extLst>
          </p:cNvPr>
          <p:cNvSpPr/>
          <p:nvPr/>
        </p:nvSpPr>
        <p:spPr>
          <a:xfrm>
            <a:off x="2433432" y="1697811"/>
            <a:ext cx="3219289" cy="848795"/>
          </a:xfrm>
          <a:prstGeom prst="rect">
            <a:avLst/>
          </a:prstGeom>
          <a:noFill/>
          <a:ln/>
        </p:spPr>
        <p:txBody>
          <a:bodyPr wrap="square" lIns="0" tIns="0" rIns="0" bIns="0" rtlCol="0" anchor="t"/>
          <a:lstStyle/>
          <a:p>
            <a:pPr marL="0" indent="0" algn="l">
              <a:lnSpc>
                <a:spcPts val="2250"/>
              </a:lnSpc>
              <a:buNone/>
            </a:pPr>
            <a:r>
              <a:rPr lang="en-US" dirty="0">
                <a:solidFill>
                  <a:srgbClr val="3B3535"/>
                </a:solidFill>
                <a:latin typeface="+mj-lt"/>
                <a:ea typeface="Sora Light" pitchFamily="34" charset="-122"/>
                <a:cs typeface="Sora Light" pitchFamily="34" charset="-120"/>
              </a:rPr>
              <a:t>Predictor independiente más importante de recurrencia agresiva y supervivencia global.</a:t>
            </a:r>
            <a:endParaRPr lang="en-US" dirty="0">
              <a:latin typeface="+mj-lt"/>
            </a:endParaRPr>
          </a:p>
        </p:txBody>
      </p:sp>
      <p:pic>
        <p:nvPicPr>
          <p:cNvPr id="20" name="Image 2" descr="preencoded.png">
            <a:extLst>
              <a:ext uri="{FF2B5EF4-FFF2-40B4-BE49-F238E27FC236}">
                <a16:creationId xmlns:a16="http://schemas.microsoft.com/office/drawing/2014/main" id="{1191699D-5D3A-5606-FE91-77A4F07C7EC3}"/>
              </a:ext>
            </a:extLst>
          </p:cNvPr>
          <p:cNvPicPr>
            <a:picLocks noChangeAspect="1"/>
          </p:cNvPicPr>
          <p:nvPr/>
        </p:nvPicPr>
        <p:blipFill>
          <a:blip r:embed="rId6"/>
          <a:stretch>
            <a:fillRect/>
          </a:stretch>
        </p:blipFill>
        <p:spPr>
          <a:xfrm>
            <a:off x="6069160" y="1525822"/>
            <a:ext cx="504344" cy="460278"/>
          </a:xfrm>
          <a:prstGeom prst="rect">
            <a:avLst/>
          </a:prstGeom>
        </p:spPr>
      </p:pic>
      <p:sp>
        <p:nvSpPr>
          <p:cNvPr id="21" name="Text 4">
            <a:extLst>
              <a:ext uri="{FF2B5EF4-FFF2-40B4-BE49-F238E27FC236}">
                <a16:creationId xmlns:a16="http://schemas.microsoft.com/office/drawing/2014/main" id="{8014B2B0-2CF0-7425-C3B5-EAEBC95E5053}"/>
              </a:ext>
            </a:extLst>
          </p:cNvPr>
          <p:cNvSpPr/>
          <p:nvPr/>
        </p:nvSpPr>
        <p:spPr>
          <a:xfrm>
            <a:off x="6847703" y="1309477"/>
            <a:ext cx="1662347" cy="294918"/>
          </a:xfrm>
          <a:prstGeom prst="rect">
            <a:avLst/>
          </a:prstGeom>
          <a:noFill/>
          <a:ln/>
        </p:spPr>
        <p:txBody>
          <a:bodyPr wrap="none" lIns="0" tIns="0" rIns="0" bIns="0" rtlCol="0" anchor="t"/>
          <a:lstStyle/>
          <a:p>
            <a:pPr marL="0" indent="0" algn="l">
              <a:lnSpc>
                <a:spcPts val="2300"/>
              </a:lnSpc>
              <a:buNone/>
            </a:pPr>
            <a:r>
              <a:rPr lang="en-US" b="1" dirty="0">
                <a:solidFill>
                  <a:schemeClr val="accent1">
                    <a:lumMod val="75000"/>
                  </a:schemeClr>
                </a:solidFill>
                <a:latin typeface="+mj-lt"/>
                <a:ea typeface="Alexandria Semi Bold" pitchFamily="34" charset="-122"/>
                <a:cs typeface="Alexandria Semi Bold" pitchFamily="34" charset="-120"/>
              </a:rPr>
              <a:t>Grado de Diferenciación</a:t>
            </a:r>
            <a:endParaRPr lang="en-US" b="1" dirty="0">
              <a:solidFill>
                <a:schemeClr val="accent1">
                  <a:lumMod val="75000"/>
                </a:schemeClr>
              </a:solidFill>
              <a:latin typeface="+mj-lt"/>
            </a:endParaRPr>
          </a:p>
        </p:txBody>
      </p:sp>
      <p:sp>
        <p:nvSpPr>
          <p:cNvPr id="22" name="Text 5">
            <a:extLst>
              <a:ext uri="{FF2B5EF4-FFF2-40B4-BE49-F238E27FC236}">
                <a16:creationId xmlns:a16="http://schemas.microsoft.com/office/drawing/2014/main" id="{EE35CC49-E9D9-7055-23CE-22AF46EF8455}"/>
              </a:ext>
            </a:extLst>
          </p:cNvPr>
          <p:cNvSpPr/>
          <p:nvPr/>
        </p:nvSpPr>
        <p:spPr>
          <a:xfrm>
            <a:off x="6847704" y="1711909"/>
            <a:ext cx="3076084" cy="573643"/>
          </a:xfrm>
          <a:prstGeom prst="rect">
            <a:avLst/>
          </a:prstGeom>
          <a:noFill/>
          <a:ln/>
        </p:spPr>
        <p:txBody>
          <a:bodyPr wrap="square" lIns="0" tIns="0" rIns="0" bIns="0" rtlCol="0" anchor="t"/>
          <a:lstStyle/>
          <a:p>
            <a:pPr marL="0" indent="0" algn="l">
              <a:lnSpc>
                <a:spcPts val="2250"/>
              </a:lnSpc>
              <a:buNone/>
            </a:pPr>
            <a:r>
              <a:rPr lang="en-US" dirty="0">
                <a:solidFill>
                  <a:srgbClr val="3B3535"/>
                </a:solidFill>
                <a:latin typeface="+mj-lt"/>
                <a:ea typeface="Sora Light" pitchFamily="34" charset="-122"/>
                <a:cs typeface="Sora Light" pitchFamily="34" charset="-120"/>
              </a:rPr>
              <a:t>Diferenciación pobre (G3) asociada con comportamiento tumoral agresivo.</a:t>
            </a:r>
            <a:endParaRPr lang="en-US" dirty="0">
              <a:latin typeface="+mj-lt"/>
            </a:endParaRPr>
          </a:p>
        </p:txBody>
      </p:sp>
      <p:pic>
        <p:nvPicPr>
          <p:cNvPr id="23" name="Image 3" descr="preencoded.png">
            <a:extLst>
              <a:ext uri="{FF2B5EF4-FFF2-40B4-BE49-F238E27FC236}">
                <a16:creationId xmlns:a16="http://schemas.microsoft.com/office/drawing/2014/main" id="{B16E0F14-8729-0377-D340-9E1204C4D6FF}"/>
              </a:ext>
            </a:extLst>
          </p:cNvPr>
          <p:cNvPicPr>
            <a:picLocks noChangeAspect="1"/>
          </p:cNvPicPr>
          <p:nvPr/>
        </p:nvPicPr>
        <p:blipFill>
          <a:blip r:embed="rId7"/>
          <a:stretch>
            <a:fillRect/>
          </a:stretch>
        </p:blipFill>
        <p:spPr>
          <a:xfrm>
            <a:off x="1613031" y="2822915"/>
            <a:ext cx="619813" cy="631131"/>
          </a:xfrm>
          <a:prstGeom prst="rect">
            <a:avLst/>
          </a:prstGeom>
        </p:spPr>
      </p:pic>
      <p:sp>
        <p:nvSpPr>
          <p:cNvPr id="24" name="Text 6">
            <a:extLst>
              <a:ext uri="{FF2B5EF4-FFF2-40B4-BE49-F238E27FC236}">
                <a16:creationId xmlns:a16="http://schemas.microsoft.com/office/drawing/2014/main" id="{E3E73852-D687-3464-0B8E-19649E058D1C}"/>
              </a:ext>
            </a:extLst>
          </p:cNvPr>
          <p:cNvSpPr/>
          <p:nvPr/>
        </p:nvSpPr>
        <p:spPr>
          <a:xfrm>
            <a:off x="2382808" y="2771048"/>
            <a:ext cx="2922407" cy="383026"/>
          </a:xfrm>
          <a:prstGeom prst="rect">
            <a:avLst/>
          </a:prstGeom>
          <a:noFill/>
          <a:ln/>
        </p:spPr>
        <p:txBody>
          <a:bodyPr wrap="none" lIns="0" tIns="0" rIns="0" bIns="0" rtlCol="0" anchor="t"/>
          <a:lstStyle/>
          <a:p>
            <a:pPr marL="0" indent="0" algn="l">
              <a:lnSpc>
                <a:spcPts val="2300"/>
              </a:lnSpc>
              <a:buNone/>
            </a:pPr>
            <a:r>
              <a:rPr lang="en-US" b="1" dirty="0" err="1">
                <a:solidFill>
                  <a:schemeClr val="accent1">
                    <a:lumMod val="75000"/>
                  </a:schemeClr>
                </a:solidFill>
                <a:latin typeface="+mj-lt"/>
                <a:ea typeface="Alexandria Semi Bold" pitchFamily="34" charset="-122"/>
                <a:cs typeface="Alexandria Semi Bold" pitchFamily="34" charset="-120"/>
              </a:rPr>
              <a:t>Nódulos</a:t>
            </a:r>
            <a:r>
              <a:rPr lang="en-US" b="1" dirty="0">
                <a:solidFill>
                  <a:schemeClr val="accent1">
                    <a:lumMod val="75000"/>
                  </a:schemeClr>
                </a:solidFill>
                <a:latin typeface="+mj-lt"/>
                <a:ea typeface="Alexandria Semi Bold" pitchFamily="34" charset="-122"/>
                <a:cs typeface="Alexandria Semi Bold" pitchFamily="34" charset="-120"/>
              </a:rPr>
              <a:t> </a:t>
            </a:r>
            <a:r>
              <a:rPr lang="en-US" b="1" dirty="0" err="1">
                <a:solidFill>
                  <a:schemeClr val="accent1">
                    <a:lumMod val="75000"/>
                  </a:schemeClr>
                </a:solidFill>
                <a:latin typeface="+mj-lt"/>
                <a:ea typeface="Alexandria Semi Bold" pitchFamily="34" charset="-122"/>
                <a:cs typeface="Alexandria Semi Bold" pitchFamily="34" charset="-120"/>
              </a:rPr>
              <a:t>Satélites</a:t>
            </a:r>
            <a:r>
              <a:rPr lang="en-US" b="1" dirty="0">
                <a:solidFill>
                  <a:schemeClr val="accent1">
                    <a:lumMod val="75000"/>
                  </a:schemeClr>
                </a:solidFill>
                <a:latin typeface="+mj-lt"/>
                <a:ea typeface="Alexandria Semi Bold" pitchFamily="34" charset="-122"/>
                <a:cs typeface="Alexandria Semi Bold" pitchFamily="34" charset="-120"/>
              </a:rPr>
              <a:t> (</a:t>
            </a:r>
            <a:r>
              <a:rPr lang="en-US" b="1" dirty="0" err="1">
                <a:solidFill>
                  <a:schemeClr val="accent1">
                    <a:lumMod val="75000"/>
                  </a:schemeClr>
                </a:solidFill>
                <a:latin typeface="+mj-lt"/>
                <a:ea typeface="Alexandria Semi Bold" pitchFamily="34" charset="-122"/>
                <a:cs typeface="Alexandria Semi Bold" pitchFamily="34" charset="-120"/>
              </a:rPr>
              <a:t>Satelitosis</a:t>
            </a:r>
            <a:r>
              <a:rPr lang="en-US" b="1" dirty="0">
                <a:solidFill>
                  <a:schemeClr val="accent1">
                    <a:lumMod val="75000"/>
                  </a:schemeClr>
                </a:solidFill>
                <a:latin typeface="+mj-lt"/>
                <a:ea typeface="Alexandria Semi Bold" pitchFamily="34" charset="-122"/>
                <a:cs typeface="Alexandria Semi Bold" pitchFamily="34" charset="-120"/>
              </a:rPr>
              <a:t>)</a:t>
            </a:r>
            <a:endParaRPr lang="en-US" b="1" dirty="0">
              <a:solidFill>
                <a:schemeClr val="accent1">
                  <a:lumMod val="75000"/>
                </a:schemeClr>
              </a:solidFill>
              <a:latin typeface="+mj-lt"/>
            </a:endParaRPr>
          </a:p>
        </p:txBody>
      </p:sp>
      <p:sp>
        <p:nvSpPr>
          <p:cNvPr id="25" name="Text 7">
            <a:extLst>
              <a:ext uri="{FF2B5EF4-FFF2-40B4-BE49-F238E27FC236}">
                <a16:creationId xmlns:a16="http://schemas.microsoft.com/office/drawing/2014/main" id="{1B6CDBA1-29A3-6B4D-51BE-7708017FDB92}"/>
              </a:ext>
            </a:extLst>
          </p:cNvPr>
          <p:cNvSpPr/>
          <p:nvPr/>
        </p:nvSpPr>
        <p:spPr>
          <a:xfrm>
            <a:off x="2382808" y="3171720"/>
            <a:ext cx="3412624" cy="814446"/>
          </a:xfrm>
          <a:prstGeom prst="rect">
            <a:avLst/>
          </a:prstGeom>
          <a:noFill/>
          <a:ln/>
        </p:spPr>
        <p:txBody>
          <a:bodyPr wrap="square" lIns="0" tIns="0" rIns="0" bIns="0" rtlCol="0" anchor="t"/>
          <a:lstStyle/>
          <a:p>
            <a:pPr marL="0" indent="0" algn="l">
              <a:lnSpc>
                <a:spcPts val="2250"/>
              </a:lnSpc>
              <a:buNone/>
            </a:pPr>
            <a:r>
              <a:rPr lang="en-US" dirty="0">
                <a:solidFill>
                  <a:srgbClr val="3B3535"/>
                </a:solidFill>
                <a:latin typeface="+mj-lt"/>
                <a:ea typeface="Sora Light" pitchFamily="34" charset="-122"/>
                <a:cs typeface="Sora Light" pitchFamily="34" charset="-120"/>
              </a:rPr>
              <a:t>Multifocalidad oculta que incrementa significativamente el riesgo de recurrencia.</a:t>
            </a:r>
            <a:endParaRPr lang="en-US" dirty="0">
              <a:latin typeface="+mj-lt"/>
            </a:endParaRPr>
          </a:p>
        </p:txBody>
      </p:sp>
      <p:pic>
        <p:nvPicPr>
          <p:cNvPr id="26" name="Image 4" descr="preencoded.png">
            <a:extLst>
              <a:ext uri="{FF2B5EF4-FFF2-40B4-BE49-F238E27FC236}">
                <a16:creationId xmlns:a16="http://schemas.microsoft.com/office/drawing/2014/main" id="{779D6121-6122-B335-9596-5DD52F169AC4}"/>
              </a:ext>
            </a:extLst>
          </p:cNvPr>
          <p:cNvPicPr>
            <a:picLocks noChangeAspect="1"/>
          </p:cNvPicPr>
          <p:nvPr/>
        </p:nvPicPr>
        <p:blipFill>
          <a:blip r:embed="rId8"/>
          <a:stretch>
            <a:fillRect/>
          </a:stretch>
        </p:blipFill>
        <p:spPr>
          <a:xfrm>
            <a:off x="6059541" y="2938171"/>
            <a:ext cx="504344" cy="460278"/>
          </a:xfrm>
          <a:prstGeom prst="rect">
            <a:avLst/>
          </a:prstGeom>
        </p:spPr>
      </p:pic>
      <p:sp>
        <p:nvSpPr>
          <p:cNvPr id="27" name="Text 8">
            <a:extLst>
              <a:ext uri="{FF2B5EF4-FFF2-40B4-BE49-F238E27FC236}">
                <a16:creationId xmlns:a16="http://schemas.microsoft.com/office/drawing/2014/main" id="{3A8C5CEA-16B7-9014-DD3C-09557E364165}"/>
              </a:ext>
            </a:extLst>
          </p:cNvPr>
          <p:cNvSpPr/>
          <p:nvPr/>
        </p:nvSpPr>
        <p:spPr>
          <a:xfrm>
            <a:off x="6797079" y="2768352"/>
            <a:ext cx="1166691" cy="460279"/>
          </a:xfrm>
          <a:prstGeom prst="rect">
            <a:avLst/>
          </a:prstGeom>
          <a:noFill/>
          <a:ln/>
        </p:spPr>
        <p:txBody>
          <a:bodyPr wrap="none" lIns="0" tIns="0" rIns="0" bIns="0" rtlCol="0" anchor="t"/>
          <a:lstStyle/>
          <a:p>
            <a:pPr marL="0" indent="0" algn="l">
              <a:lnSpc>
                <a:spcPts val="2300"/>
              </a:lnSpc>
              <a:buNone/>
            </a:pPr>
            <a:r>
              <a:rPr lang="en-US" b="1" dirty="0">
                <a:solidFill>
                  <a:schemeClr val="accent1">
                    <a:lumMod val="75000"/>
                  </a:schemeClr>
                </a:solidFill>
                <a:latin typeface="+mj-lt"/>
                <a:ea typeface="Alexandria Semi Bold" pitchFamily="34" charset="-122"/>
                <a:cs typeface="Alexandria Semi Bold" pitchFamily="34" charset="-120"/>
              </a:rPr>
              <a:t>Biomarcadores</a:t>
            </a:r>
            <a:endParaRPr lang="en-US" b="1" dirty="0">
              <a:solidFill>
                <a:schemeClr val="accent1">
                  <a:lumMod val="75000"/>
                </a:schemeClr>
              </a:solidFill>
              <a:latin typeface="+mj-lt"/>
            </a:endParaRPr>
          </a:p>
        </p:txBody>
      </p:sp>
      <p:sp>
        <p:nvSpPr>
          <p:cNvPr id="28" name="Text 9">
            <a:extLst>
              <a:ext uri="{FF2B5EF4-FFF2-40B4-BE49-F238E27FC236}">
                <a16:creationId xmlns:a16="http://schemas.microsoft.com/office/drawing/2014/main" id="{7A33AA36-7E84-007F-F0E9-35EBAD8D7DC5}"/>
              </a:ext>
            </a:extLst>
          </p:cNvPr>
          <p:cNvSpPr/>
          <p:nvPr/>
        </p:nvSpPr>
        <p:spPr>
          <a:xfrm>
            <a:off x="6797079" y="3170785"/>
            <a:ext cx="2922407" cy="431422"/>
          </a:xfrm>
          <a:prstGeom prst="rect">
            <a:avLst/>
          </a:prstGeom>
          <a:noFill/>
          <a:ln/>
        </p:spPr>
        <p:txBody>
          <a:bodyPr wrap="square" lIns="0" tIns="0" rIns="0" bIns="0" rtlCol="0" anchor="t"/>
          <a:lstStyle/>
          <a:p>
            <a:pPr marL="0" indent="0" algn="l">
              <a:lnSpc>
                <a:spcPts val="2250"/>
              </a:lnSpc>
              <a:buNone/>
            </a:pPr>
            <a:r>
              <a:rPr lang="en-US" dirty="0">
                <a:solidFill>
                  <a:srgbClr val="3B3535"/>
                </a:solidFill>
                <a:latin typeface="+mj-lt"/>
                <a:ea typeface="Sora Light" pitchFamily="34" charset="-122"/>
                <a:cs typeface="Sora Light" pitchFamily="34" charset="-120"/>
              </a:rPr>
              <a:t>Elevación persistente de AFP</a:t>
            </a:r>
            <a:endParaRPr lang="en-US" dirty="0">
              <a:latin typeface="+mj-lt"/>
            </a:endParaRPr>
          </a:p>
        </p:txBody>
      </p:sp>
      <p:pic>
        <p:nvPicPr>
          <p:cNvPr id="29" name="Imagen 28">
            <a:extLst>
              <a:ext uri="{FF2B5EF4-FFF2-40B4-BE49-F238E27FC236}">
                <a16:creationId xmlns:a16="http://schemas.microsoft.com/office/drawing/2014/main" id="{8824995E-1C60-80F8-D125-7F21543E0339}"/>
              </a:ext>
            </a:extLst>
          </p:cNvPr>
          <p:cNvPicPr>
            <a:picLocks noChangeAspect="1"/>
          </p:cNvPicPr>
          <p:nvPr/>
        </p:nvPicPr>
        <p:blipFill>
          <a:blip r:embed="rId9"/>
          <a:stretch>
            <a:fillRect/>
          </a:stretch>
        </p:blipFill>
        <p:spPr>
          <a:xfrm>
            <a:off x="1511467" y="1584006"/>
            <a:ext cx="791443" cy="509979"/>
          </a:xfrm>
          <a:prstGeom prst="rect">
            <a:avLst/>
          </a:prstGeom>
        </p:spPr>
      </p:pic>
      <p:sp>
        <p:nvSpPr>
          <p:cNvPr id="30" name="Rectángulo 29">
            <a:extLst>
              <a:ext uri="{FF2B5EF4-FFF2-40B4-BE49-F238E27FC236}">
                <a16:creationId xmlns:a16="http://schemas.microsoft.com/office/drawing/2014/main" id="{B2E7F7AF-C78F-3F9A-E136-075B4F1F03C8}"/>
              </a:ext>
            </a:extLst>
          </p:cNvPr>
          <p:cNvSpPr/>
          <p:nvPr/>
        </p:nvSpPr>
        <p:spPr>
          <a:xfrm>
            <a:off x="1143428" y="1147355"/>
            <a:ext cx="8981717" cy="286542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a:extLst>
              <a:ext uri="{FF2B5EF4-FFF2-40B4-BE49-F238E27FC236}">
                <a16:creationId xmlns:a16="http://schemas.microsoft.com/office/drawing/2014/main" id="{35B5AEEA-E813-6147-39FA-87FE060BB058}"/>
              </a:ext>
            </a:extLst>
          </p:cNvPr>
          <p:cNvPicPr>
            <a:picLocks noChangeAspect="1"/>
          </p:cNvPicPr>
          <p:nvPr/>
        </p:nvPicPr>
        <p:blipFill>
          <a:blip r:embed="rId10"/>
          <a:stretch>
            <a:fillRect/>
          </a:stretch>
        </p:blipFill>
        <p:spPr>
          <a:xfrm>
            <a:off x="1147218" y="4286008"/>
            <a:ext cx="5327601" cy="1574706"/>
          </a:xfrm>
          <a:prstGeom prst="rect">
            <a:avLst/>
          </a:prstGeom>
          <a:ln>
            <a:solidFill>
              <a:srgbClr val="0070C0"/>
            </a:solidFill>
          </a:ln>
        </p:spPr>
      </p:pic>
      <p:pic>
        <p:nvPicPr>
          <p:cNvPr id="33" name="Imagen 32">
            <a:extLst>
              <a:ext uri="{FF2B5EF4-FFF2-40B4-BE49-F238E27FC236}">
                <a16:creationId xmlns:a16="http://schemas.microsoft.com/office/drawing/2014/main" id="{48FE31FA-2AA4-53D7-9E20-E9407AC7F020}"/>
              </a:ext>
            </a:extLst>
          </p:cNvPr>
          <p:cNvPicPr>
            <a:picLocks noChangeAspect="1"/>
          </p:cNvPicPr>
          <p:nvPr/>
        </p:nvPicPr>
        <p:blipFill>
          <a:blip r:embed="rId11"/>
          <a:stretch>
            <a:fillRect/>
          </a:stretch>
        </p:blipFill>
        <p:spPr>
          <a:xfrm>
            <a:off x="7288562" y="4110708"/>
            <a:ext cx="2384827" cy="2254238"/>
          </a:xfrm>
          <a:prstGeom prst="rect">
            <a:avLst/>
          </a:prstGeom>
        </p:spPr>
      </p:pic>
    </p:spTree>
    <p:extLst>
      <p:ext uri="{BB962C8B-B14F-4D97-AF65-F5344CB8AC3E}">
        <p14:creationId xmlns:p14="http://schemas.microsoft.com/office/powerpoint/2010/main" val="371270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FDC2-9795-4CE7-4037-4BFBF2EF2D67}"/>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352BEDE5-34FF-3949-1FBE-81FE1EA336A4}"/>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113D48F-AC79-17CB-7CAA-EE2CBF00CBFC}"/>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FEB1543E-7580-1708-3374-60503227AD13}"/>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D03184B1-1EF8-2854-A738-A5F9C62ACAE1}"/>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D051AA31-E06B-22BA-F866-3819583C1C78}"/>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BE54956-AB13-61C5-A2BF-6DE9166BB62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7323F22-0CA8-C8FD-C0FC-A4B254C6A437}"/>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5489446-434D-24B2-B0DE-AB0F2005972A}"/>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B7AB71F-15C0-D159-B1B9-4654FAD23F1B}"/>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65AF714C-190C-5FB4-024A-2D5D6CCE50A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D2E186FD-ED2C-2850-FAC0-F6986E8A550F}"/>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D1C12EA9-1989-EE92-3581-242493B98D4E}"/>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35A10205-BD30-AF64-F773-535DCD9D28C7}"/>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9" name="Imagen 28">
            <a:extLst>
              <a:ext uri="{FF2B5EF4-FFF2-40B4-BE49-F238E27FC236}">
                <a16:creationId xmlns:a16="http://schemas.microsoft.com/office/drawing/2014/main" id="{F6E348E6-6698-2D0D-4473-6668AE36908B}"/>
              </a:ext>
            </a:extLst>
          </p:cNvPr>
          <p:cNvPicPr>
            <a:picLocks noChangeAspect="1"/>
          </p:cNvPicPr>
          <p:nvPr/>
        </p:nvPicPr>
        <p:blipFill>
          <a:blip r:embed="rId6"/>
          <a:stretch>
            <a:fillRect/>
          </a:stretch>
        </p:blipFill>
        <p:spPr>
          <a:xfrm>
            <a:off x="407512" y="28427"/>
            <a:ext cx="11576898" cy="6058833"/>
          </a:xfrm>
          <a:prstGeom prst="rect">
            <a:avLst/>
          </a:prstGeom>
        </p:spPr>
      </p:pic>
      <p:sp>
        <p:nvSpPr>
          <p:cNvPr id="31" name="CuadroTexto 30">
            <a:extLst>
              <a:ext uri="{FF2B5EF4-FFF2-40B4-BE49-F238E27FC236}">
                <a16:creationId xmlns:a16="http://schemas.microsoft.com/office/drawing/2014/main" id="{39DB17CC-E713-CF07-6760-94D529C7DA3D}"/>
              </a:ext>
            </a:extLst>
          </p:cNvPr>
          <p:cNvSpPr txBox="1"/>
          <p:nvPr/>
        </p:nvSpPr>
        <p:spPr>
          <a:xfrm>
            <a:off x="1559593" y="1269931"/>
            <a:ext cx="10051721" cy="2126864"/>
          </a:xfrm>
          <a:prstGeom prst="rect">
            <a:avLst/>
          </a:prstGeom>
          <a:solidFill>
            <a:schemeClr val="bg1"/>
          </a:solidFill>
          <a:ln w="57150">
            <a:solidFill>
              <a:srgbClr val="00B050"/>
            </a:solidFill>
          </a:ln>
        </p:spPr>
        <p:txBody>
          <a:bodyPr wrap="square">
            <a:spAutoFit/>
          </a:bodyPr>
          <a:lstStyle/>
          <a:p>
            <a:pPr marL="285750" indent="-285750">
              <a:lnSpc>
                <a:spcPct val="150000"/>
              </a:lnSpc>
              <a:buFont typeface="Arial" panose="020B0604020202020204" pitchFamily="34" charset="0"/>
              <a:buChar char="•"/>
            </a:pPr>
            <a:r>
              <a:rPr lang="en-US" sz="1800" kern="1200" dirty="0">
                <a:solidFill>
                  <a:schemeClr val="tx1"/>
                </a:solidFill>
                <a:effectLst/>
                <a:latin typeface="+mj-lt"/>
                <a:ea typeface="+mn-ea"/>
                <a:cs typeface="+mn-cs"/>
              </a:rPr>
              <a:t>En </a:t>
            </a:r>
            <a:r>
              <a:rPr lang="en-US" sz="1800" kern="1200" dirty="0" err="1">
                <a:solidFill>
                  <a:schemeClr val="tx1"/>
                </a:solidFill>
                <a:effectLst/>
                <a:latin typeface="+mj-lt"/>
                <a:ea typeface="+mn-ea"/>
                <a:cs typeface="+mn-cs"/>
              </a:rPr>
              <a:t>pacientes</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quirúrgicamente</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seleccionados</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el</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impacto</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pronóstico</a:t>
            </a:r>
            <a:r>
              <a:rPr lang="en-US" sz="1800" kern="1200" dirty="0">
                <a:solidFill>
                  <a:schemeClr val="tx1"/>
                </a:solidFill>
                <a:effectLst/>
                <a:latin typeface="+mj-lt"/>
                <a:ea typeface="+mn-ea"/>
                <a:cs typeface="+mn-cs"/>
              </a:rPr>
              <a:t> del </a:t>
            </a:r>
            <a:r>
              <a:rPr lang="en-US" sz="1800" kern="1200" dirty="0" err="1">
                <a:solidFill>
                  <a:schemeClr val="tx1"/>
                </a:solidFill>
                <a:effectLst/>
                <a:latin typeface="+mj-lt"/>
                <a:ea typeface="+mn-ea"/>
                <a:cs typeface="+mn-cs"/>
              </a:rPr>
              <a:t>patrón</a:t>
            </a:r>
            <a:r>
              <a:rPr lang="en-US" sz="1800" kern="1200" dirty="0">
                <a:solidFill>
                  <a:schemeClr val="tx1"/>
                </a:solidFill>
                <a:effectLst/>
                <a:latin typeface="+mj-lt"/>
                <a:ea typeface="+mn-ea"/>
                <a:cs typeface="+mn-cs"/>
              </a:rPr>
              <a:t> MTM-HCC se </a:t>
            </a:r>
            <a:r>
              <a:rPr lang="en-US" sz="1800" kern="1200" dirty="0" err="1">
                <a:solidFill>
                  <a:schemeClr val="tx1"/>
                </a:solidFill>
                <a:effectLst/>
                <a:latin typeface="+mj-lt"/>
                <a:ea typeface="+mn-ea"/>
                <a:cs typeface="+mn-cs"/>
              </a:rPr>
              <a:t>diluye</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debido</a:t>
            </a:r>
            <a:r>
              <a:rPr lang="en-US" sz="1800" kern="1200" dirty="0">
                <a:solidFill>
                  <a:schemeClr val="tx1"/>
                </a:solidFill>
                <a:effectLst/>
                <a:latin typeface="+mj-lt"/>
                <a:ea typeface="+mn-ea"/>
                <a:cs typeface="+mn-cs"/>
              </a:rPr>
              <a:t> a </a:t>
            </a:r>
            <a:r>
              <a:rPr lang="en-US" sz="1800" kern="1200" dirty="0" err="1">
                <a:solidFill>
                  <a:schemeClr val="tx1"/>
                </a:solidFill>
                <a:effectLst/>
                <a:latin typeface="+mj-lt"/>
                <a:ea typeface="+mn-ea"/>
                <a:cs typeface="+mn-cs"/>
              </a:rPr>
              <a:t>su</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colinealidad</a:t>
            </a:r>
            <a:r>
              <a:rPr lang="en-US" sz="1800" kern="1200" dirty="0">
                <a:solidFill>
                  <a:schemeClr val="tx1"/>
                </a:solidFill>
                <a:effectLst/>
                <a:latin typeface="+mj-lt"/>
                <a:ea typeface="+mn-ea"/>
                <a:cs typeface="+mn-cs"/>
              </a:rPr>
              <a:t> con </a:t>
            </a:r>
            <a:r>
              <a:rPr lang="en-US" sz="1800" kern="1200" dirty="0" err="1">
                <a:solidFill>
                  <a:schemeClr val="tx1"/>
                </a:solidFill>
                <a:effectLst/>
                <a:latin typeface="+mj-lt"/>
                <a:ea typeface="+mn-ea"/>
                <a:cs typeface="+mn-cs"/>
              </a:rPr>
              <a:t>mVI</a:t>
            </a:r>
            <a:r>
              <a:rPr lang="en-US" sz="1800" kern="1200" dirty="0">
                <a:solidFill>
                  <a:schemeClr val="tx1"/>
                </a:solidFill>
                <a:effectLst/>
                <a:latin typeface="+mj-lt"/>
                <a:ea typeface="+mn-ea"/>
                <a:cs typeface="+mn-cs"/>
              </a:rPr>
              <a:t>/S, </a:t>
            </a:r>
            <a:r>
              <a:rPr lang="en-US" sz="1800" kern="1200" dirty="0" err="1">
                <a:solidFill>
                  <a:schemeClr val="tx1"/>
                </a:solidFill>
                <a:effectLst/>
                <a:latin typeface="+mj-lt"/>
                <a:ea typeface="+mn-ea"/>
                <a:cs typeface="+mn-cs"/>
              </a:rPr>
              <a:t>verdadero</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determinante</a:t>
            </a:r>
            <a:r>
              <a:rPr lang="en-US" sz="1800" kern="1200" dirty="0">
                <a:solidFill>
                  <a:schemeClr val="tx1"/>
                </a:solidFill>
                <a:effectLst/>
                <a:latin typeface="+mj-lt"/>
                <a:ea typeface="+mn-ea"/>
                <a:cs typeface="+mn-cs"/>
              </a:rPr>
              <a:t> del </a:t>
            </a:r>
            <a:r>
              <a:rPr lang="en-US" sz="1800" kern="1200" dirty="0" err="1">
                <a:solidFill>
                  <a:schemeClr val="tx1"/>
                </a:solidFill>
                <a:effectLst/>
                <a:latin typeface="+mj-lt"/>
                <a:ea typeface="+mn-ea"/>
                <a:cs typeface="+mn-cs"/>
              </a:rPr>
              <a:t>riesgo</a:t>
            </a:r>
            <a:r>
              <a:rPr lang="en-US" sz="1800" kern="1200" dirty="0">
                <a:solidFill>
                  <a:schemeClr val="tx1"/>
                </a:solidFill>
                <a:effectLst/>
                <a:latin typeface="+mj-lt"/>
                <a:ea typeface="+mn-ea"/>
                <a:cs typeface="+mn-cs"/>
              </a:rPr>
              <a:t>. </a:t>
            </a:r>
          </a:p>
          <a:p>
            <a:pPr marL="285750" indent="-285750">
              <a:lnSpc>
                <a:spcPct val="150000"/>
              </a:lnSpc>
              <a:buFont typeface="Arial" panose="020B0604020202020204" pitchFamily="34" charset="0"/>
              <a:buChar char="•"/>
            </a:pPr>
            <a:r>
              <a:rPr lang="en-US" sz="1800" kern="1200" dirty="0">
                <a:solidFill>
                  <a:schemeClr val="tx1"/>
                </a:solidFill>
                <a:effectLst/>
                <a:latin typeface="+mj-lt"/>
                <a:ea typeface="+mn-ea"/>
                <a:cs typeface="+mn-cs"/>
              </a:rPr>
              <a:t>TLS </a:t>
            </a:r>
            <a:r>
              <a:rPr lang="en-US" sz="1800" kern="1200" dirty="0" err="1">
                <a:solidFill>
                  <a:schemeClr val="tx1"/>
                </a:solidFill>
                <a:effectLst/>
                <a:latin typeface="+mj-lt"/>
                <a:ea typeface="+mn-ea"/>
                <a:cs typeface="+mn-cs"/>
              </a:rPr>
              <a:t>mostró</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alta</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variabilidad</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interobservador</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limitando</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su</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utilidad</a:t>
            </a:r>
            <a:r>
              <a:rPr lang="en-US" sz="1800" kern="1200" dirty="0">
                <a:solidFill>
                  <a:schemeClr val="tx1"/>
                </a:solidFill>
                <a:effectLst/>
                <a:latin typeface="+mj-lt"/>
                <a:ea typeface="+mn-ea"/>
                <a:cs typeface="+mn-cs"/>
              </a:rPr>
              <a:t> </a:t>
            </a:r>
            <a:r>
              <a:rPr lang="en-US" sz="1800" kern="1200" dirty="0" err="1">
                <a:solidFill>
                  <a:schemeClr val="tx1"/>
                </a:solidFill>
                <a:effectLst/>
                <a:latin typeface="+mj-lt"/>
                <a:ea typeface="+mn-ea"/>
                <a:cs typeface="+mn-cs"/>
              </a:rPr>
              <a:t>clínica</a:t>
            </a:r>
            <a:r>
              <a:rPr lang="en-US" sz="1800" kern="1200" dirty="0">
                <a:solidFill>
                  <a:schemeClr val="tx1"/>
                </a:solidFill>
                <a:effectLst/>
                <a:latin typeface="+mj-lt"/>
                <a:ea typeface="+mn-ea"/>
                <a:cs typeface="+mn-cs"/>
              </a:rPr>
              <a:t>. </a:t>
            </a:r>
          </a:p>
          <a:p>
            <a:pPr algn="ctr">
              <a:lnSpc>
                <a:spcPct val="150000"/>
              </a:lnSpc>
            </a:pPr>
            <a:r>
              <a:rPr lang="en-US" sz="1800" b="1" kern="1200" dirty="0">
                <a:solidFill>
                  <a:schemeClr val="tx1"/>
                </a:solidFill>
                <a:effectLst/>
                <a:latin typeface="+mj-lt"/>
                <a:ea typeface="+mn-ea"/>
                <a:cs typeface="+mn-cs"/>
              </a:rPr>
              <a:t>EL HALLAZGO DE MVI/S JUSTIFICA CONSIDERAR ESTRATEGIAS DE TRASPLANTE HEPÁTICO </a:t>
            </a:r>
            <a:r>
              <a:rPr lang="en-US" sz="1800" b="1" i="1" kern="1200" dirty="0">
                <a:solidFill>
                  <a:schemeClr val="tx1"/>
                </a:solidFill>
                <a:effectLst/>
                <a:latin typeface="+mj-lt"/>
                <a:ea typeface="+mn-ea"/>
                <a:cs typeface="+mn-cs"/>
              </a:rPr>
              <a:t>AB INITIO </a:t>
            </a:r>
            <a:r>
              <a:rPr lang="en-US" sz="1800" b="1" kern="1200" dirty="0">
                <a:solidFill>
                  <a:schemeClr val="tx1"/>
                </a:solidFill>
                <a:effectLst/>
                <a:latin typeface="+mj-lt"/>
                <a:ea typeface="+mn-ea"/>
                <a:cs typeface="+mn-cs"/>
              </a:rPr>
              <a:t>O INMUNOTERAPIA ADYUVANTE</a:t>
            </a:r>
            <a:r>
              <a:rPr lang="en-US" sz="1800" kern="1200" dirty="0">
                <a:solidFill>
                  <a:schemeClr val="tx1"/>
                </a:solidFill>
                <a:effectLst/>
                <a:latin typeface="+mj-lt"/>
                <a:ea typeface="+mn-ea"/>
                <a:cs typeface="+mn-cs"/>
              </a:rPr>
              <a:t>.</a:t>
            </a:r>
            <a:endParaRPr lang="es-ES" sz="1800" kern="1200" dirty="0">
              <a:solidFill>
                <a:schemeClr val="tx1"/>
              </a:solidFill>
              <a:effectLst/>
              <a:latin typeface="+mj-lt"/>
              <a:ea typeface="+mn-ea"/>
              <a:cs typeface="+mn-cs"/>
            </a:endParaRPr>
          </a:p>
        </p:txBody>
      </p:sp>
      <p:sp>
        <p:nvSpPr>
          <p:cNvPr id="32" name="Marco 31">
            <a:extLst>
              <a:ext uri="{FF2B5EF4-FFF2-40B4-BE49-F238E27FC236}">
                <a16:creationId xmlns:a16="http://schemas.microsoft.com/office/drawing/2014/main" id="{3C54E3A9-A0C4-AE15-8ED3-6ADDD5AD3E8F}"/>
              </a:ext>
            </a:extLst>
          </p:cNvPr>
          <p:cNvSpPr/>
          <p:nvPr/>
        </p:nvSpPr>
        <p:spPr>
          <a:xfrm>
            <a:off x="407512" y="2913017"/>
            <a:ext cx="3302339" cy="1737360"/>
          </a:xfrm>
          <a:prstGeom prst="frame">
            <a:avLst>
              <a:gd name="adj1" fmla="val 272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3" name="Marco 32">
            <a:extLst>
              <a:ext uri="{FF2B5EF4-FFF2-40B4-BE49-F238E27FC236}">
                <a16:creationId xmlns:a16="http://schemas.microsoft.com/office/drawing/2014/main" id="{74E5652E-8576-7C45-667A-8D5ADA49EA4C}"/>
              </a:ext>
            </a:extLst>
          </p:cNvPr>
          <p:cNvSpPr/>
          <p:nvPr/>
        </p:nvSpPr>
        <p:spPr>
          <a:xfrm>
            <a:off x="3832530" y="2507241"/>
            <a:ext cx="2790339" cy="693160"/>
          </a:xfrm>
          <a:prstGeom prst="frame">
            <a:avLst>
              <a:gd name="adj1" fmla="val 272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Marco 33">
            <a:extLst>
              <a:ext uri="{FF2B5EF4-FFF2-40B4-BE49-F238E27FC236}">
                <a16:creationId xmlns:a16="http://schemas.microsoft.com/office/drawing/2014/main" id="{2DE7DF69-E7B9-492B-C051-D6CC4BA171D0}"/>
              </a:ext>
            </a:extLst>
          </p:cNvPr>
          <p:cNvSpPr/>
          <p:nvPr/>
        </p:nvSpPr>
        <p:spPr>
          <a:xfrm>
            <a:off x="9726690" y="1410504"/>
            <a:ext cx="2257720" cy="1607015"/>
          </a:xfrm>
          <a:prstGeom prst="frame">
            <a:avLst>
              <a:gd name="adj1" fmla="val 272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Marco 34">
            <a:extLst>
              <a:ext uri="{FF2B5EF4-FFF2-40B4-BE49-F238E27FC236}">
                <a16:creationId xmlns:a16="http://schemas.microsoft.com/office/drawing/2014/main" id="{E648B443-F5A0-7ED7-EB66-2D492F58EB5A}"/>
              </a:ext>
            </a:extLst>
          </p:cNvPr>
          <p:cNvSpPr/>
          <p:nvPr/>
        </p:nvSpPr>
        <p:spPr>
          <a:xfrm>
            <a:off x="3768470" y="4957584"/>
            <a:ext cx="2918458" cy="1129676"/>
          </a:xfrm>
          <a:prstGeom prst="frame">
            <a:avLst>
              <a:gd name="adj1" fmla="val 8508"/>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1133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2" grpId="1" animBg="1"/>
      <p:bldP spid="33" grpId="0" animBg="1"/>
      <p:bldP spid="33" grpId="1" animBg="1"/>
      <p:bldP spid="34" grpId="0" animBg="1"/>
      <p:bldP spid="34" grpId="1"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Text 0">
            <a:extLst>
              <a:ext uri="{FF2B5EF4-FFF2-40B4-BE49-F238E27FC236}">
                <a16:creationId xmlns:a16="http://schemas.microsoft.com/office/drawing/2014/main" id="{2652C301-1F7F-CD09-E8FC-E34D5E6DAA15}"/>
              </a:ext>
            </a:extLst>
          </p:cNvPr>
          <p:cNvSpPr/>
          <p:nvPr/>
        </p:nvSpPr>
        <p:spPr>
          <a:xfrm>
            <a:off x="371450" y="155133"/>
            <a:ext cx="7825516" cy="643097"/>
          </a:xfrm>
          <a:prstGeom prst="rect">
            <a:avLst/>
          </a:prstGeom>
          <a:noFill/>
          <a:ln/>
        </p:spPr>
        <p:txBody>
          <a:bodyPr wrap="square" lIns="0" tIns="0" rIns="0" bIns="0" rtlCol="0" anchor="t"/>
          <a:lstStyle/>
          <a:p>
            <a:pPr>
              <a:lnSpc>
                <a:spcPts val="4666"/>
              </a:lnSpc>
            </a:pPr>
            <a:r>
              <a:rPr lang="en-US" sz="3708" dirty="0">
                <a:solidFill>
                  <a:schemeClr val="accent1">
                    <a:lumMod val="75000"/>
                  </a:schemeClr>
                </a:solidFill>
                <a:latin typeface="+mj-lt"/>
                <a:ea typeface="Alexandria Semi Bold" pitchFamily="34" charset="-122"/>
                <a:cs typeface="Alexandria Semi Bold" pitchFamily="34" charset="-120"/>
              </a:rPr>
              <a:t>DOWNSTAGING-TRASPLANTE HEPÁTICO</a:t>
            </a:r>
            <a:endParaRPr lang="en-US" sz="3708" dirty="0">
              <a:solidFill>
                <a:schemeClr val="accent1">
                  <a:lumMod val="75000"/>
                </a:schemeClr>
              </a:solidFill>
              <a:latin typeface="+mj-lt"/>
            </a:endParaRPr>
          </a:p>
        </p:txBody>
      </p:sp>
      <p:sp>
        <p:nvSpPr>
          <p:cNvPr id="3" name="Text 1">
            <a:extLst>
              <a:ext uri="{FF2B5EF4-FFF2-40B4-BE49-F238E27FC236}">
                <a16:creationId xmlns:a16="http://schemas.microsoft.com/office/drawing/2014/main" id="{AF616F26-940D-8F52-92CE-38463335FCEE}"/>
              </a:ext>
            </a:extLst>
          </p:cNvPr>
          <p:cNvSpPr/>
          <p:nvPr/>
        </p:nvSpPr>
        <p:spPr>
          <a:xfrm>
            <a:off x="367615" y="942281"/>
            <a:ext cx="4085632" cy="539334"/>
          </a:xfrm>
          <a:prstGeom prst="rect">
            <a:avLst/>
          </a:prstGeom>
          <a:noFill/>
          <a:ln/>
        </p:spPr>
        <p:txBody>
          <a:bodyPr wrap="square" lIns="0" tIns="0" rIns="0" bIns="0" rtlCol="0" anchor="t"/>
          <a:lstStyle/>
          <a:p>
            <a:pPr>
              <a:lnSpc>
                <a:spcPct val="150000"/>
              </a:lnSpc>
            </a:pPr>
            <a:r>
              <a:rPr lang="en-US" sz="2000" dirty="0" err="1">
                <a:solidFill>
                  <a:srgbClr val="3B3535"/>
                </a:solidFill>
                <a:latin typeface="+mj-lt"/>
                <a:ea typeface="Sora Light" pitchFamily="34" charset="-122"/>
                <a:cs typeface="Sora Light" pitchFamily="34" charset="-120"/>
              </a:rPr>
              <a:t>Neoadyuvancia</a:t>
            </a:r>
            <a:endParaRPr lang="en-US" sz="2000" dirty="0">
              <a:solidFill>
                <a:srgbClr val="3B3535"/>
              </a:solidFill>
              <a:latin typeface="+mj-lt"/>
              <a:ea typeface="Sora Light" pitchFamily="34" charset="-122"/>
              <a:cs typeface="Sora Light" pitchFamily="34" charset="-120"/>
            </a:endParaRPr>
          </a:p>
          <a:p>
            <a:pPr>
              <a:lnSpc>
                <a:spcPts val="2250"/>
              </a:lnSpc>
            </a:pPr>
            <a:endParaRPr lang="en-US" sz="2000" dirty="0">
              <a:solidFill>
                <a:srgbClr val="3B3535"/>
              </a:solidFill>
              <a:latin typeface="+mj-lt"/>
              <a:ea typeface="Sora Light" pitchFamily="34" charset="-122"/>
              <a:cs typeface="Sora Light" pitchFamily="34" charset="-120"/>
            </a:endParaRPr>
          </a:p>
          <a:p>
            <a:pPr>
              <a:lnSpc>
                <a:spcPts val="2250"/>
              </a:lnSpc>
            </a:pPr>
            <a:endParaRPr lang="en-US" sz="2000" dirty="0">
              <a:solidFill>
                <a:srgbClr val="3B3535"/>
              </a:solidFill>
              <a:latin typeface="+mj-lt"/>
              <a:ea typeface="Sora Light" pitchFamily="34" charset="-122"/>
              <a:cs typeface="Sora Light" pitchFamily="34" charset="-120"/>
            </a:endParaRPr>
          </a:p>
          <a:p>
            <a:pPr>
              <a:lnSpc>
                <a:spcPts val="2250"/>
              </a:lnSpc>
            </a:pPr>
            <a:endParaRPr lang="en-US" sz="2000" dirty="0">
              <a:solidFill>
                <a:srgbClr val="3B3535"/>
              </a:solidFill>
              <a:latin typeface="+mj-lt"/>
              <a:ea typeface="Sora Light" pitchFamily="34" charset="-122"/>
              <a:cs typeface="Sora Light" pitchFamily="34" charset="-120"/>
            </a:endParaRPr>
          </a:p>
        </p:txBody>
      </p:sp>
      <p:pic>
        <p:nvPicPr>
          <p:cNvPr id="4" name="Image 1" descr="preencoded.png">
            <a:extLst>
              <a:ext uri="{FF2B5EF4-FFF2-40B4-BE49-F238E27FC236}">
                <a16:creationId xmlns:a16="http://schemas.microsoft.com/office/drawing/2014/main" id="{83A61FFA-FD3A-CC04-C02C-91E5448E64B4}"/>
              </a:ext>
            </a:extLst>
          </p:cNvPr>
          <p:cNvPicPr>
            <a:picLocks noChangeAspect="1"/>
          </p:cNvPicPr>
          <p:nvPr/>
        </p:nvPicPr>
        <p:blipFill>
          <a:blip r:embed="rId7"/>
          <a:stretch>
            <a:fillRect/>
          </a:stretch>
        </p:blipFill>
        <p:spPr>
          <a:xfrm>
            <a:off x="5615143" y="943221"/>
            <a:ext cx="6356152" cy="1582638"/>
          </a:xfrm>
          <a:prstGeom prst="rect">
            <a:avLst/>
          </a:prstGeom>
        </p:spPr>
      </p:pic>
      <p:sp>
        <p:nvSpPr>
          <p:cNvPr id="11" name="Text 2">
            <a:extLst>
              <a:ext uri="{FF2B5EF4-FFF2-40B4-BE49-F238E27FC236}">
                <a16:creationId xmlns:a16="http://schemas.microsoft.com/office/drawing/2014/main" id="{EE48FD71-5C2F-DD01-E4C0-8EDF885ECAFE}"/>
              </a:ext>
            </a:extLst>
          </p:cNvPr>
          <p:cNvSpPr/>
          <p:nvPr/>
        </p:nvSpPr>
        <p:spPr>
          <a:xfrm>
            <a:off x="8828061" y="5287904"/>
            <a:ext cx="2649166" cy="345280"/>
          </a:xfrm>
          <a:prstGeom prst="rect">
            <a:avLst/>
          </a:prstGeom>
          <a:noFill/>
          <a:ln/>
        </p:spPr>
        <p:txBody>
          <a:bodyPr wrap="none" lIns="0" tIns="0" rIns="0" bIns="0" rtlCol="0" anchor="t"/>
          <a:lstStyle/>
          <a:p>
            <a:pPr algn="r">
              <a:lnSpc>
                <a:spcPts val="2250"/>
              </a:lnSpc>
            </a:pPr>
            <a:r>
              <a:rPr lang="en-US" sz="1200" i="1" dirty="0">
                <a:solidFill>
                  <a:srgbClr val="3B3535"/>
                </a:solidFill>
                <a:latin typeface="Aptos" panose="020B0004020202020204" pitchFamily="34" charset="0"/>
                <a:ea typeface="Sora Light" pitchFamily="34" charset="-122"/>
                <a:cs typeface="Sora Light" pitchFamily="34" charset="-120"/>
              </a:rPr>
              <a:t>Lancet Oncol 2020; 21: 947–56</a:t>
            </a:r>
            <a:endParaRPr lang="en-US" sz="1200" i="1" dirty="0">
              <a:latin typeface="Aptos" panose="020B0004020202020204" pitchFamily="34" charset="0"/>
            </a:endParaRPr>
          </a:p>
        </p:txBody>
      </p:sp>
      <p:pic>
        <p:nvPicPr>
          <p:cNvPr id="24" name="Imagen 23">
            <a:extLst>
              <a:ext uri="{FF2B5EF4-FFF2-40B4-BE49-F238E27FC236}">
                <a16:creationId xmlns:a16="http://schemas.microsoft.com/office/drawing/2014/main" id="{1A870A85-A0ED-A346-9F63-709C5E340A89}"/>
              </a:ext>
            </a:extLst>
          </p:cNvPr>
          <p:cNvPicPr>
            <a:picLocks noChangeAspect="1"/>
          </p:cNvPicPr>
          <p:nvPr/>
        </p:nvPicPr>
        <p:blipFill>
          <a:blip r:embed="rId8"/>
          <a:stretch>
            <a:fillRect/>
          </a:stretch>
        </p:blipFill>
        <p:spPr>
          <a:xfrm>
            <a:off x="6022310" y="2666506"/>
            <a:ext cx="3558639" cy="2565808"/>
          </a:xfrm>
          <a:prstGeom prst="rect">
            <a:avLst/>
          </a:prstGeom>
          <a:noFill/>
          <a:ln>
            <a:solidFill>
              <a:schemeClr val="tx1">
                <a:lumMod val="50000"/>
                <a:lumOff val="50000"/>
              </a:schemeClr>
            </a:solidFill>
          </a:ln>
        </p:spPr>
      </p:pic>
      <p:pic>
        <p:nvPicPr>
          <p:cNvPr id="10" name="Imagen 9">
            <a:extLst>
              <a:ext uri="{FF2B5EF4-FFF2-40B4-BE49-F238E27FC236}">
                <a16:creationId xmlns:a16="http://schemas.microsoft.com/office/drawing/2014/main" id="{A00654FF-2AC9-C76D-9F42-2FDFD34057A1}"/>
              </a:ext>
            </a:extLst>
          </p:cNvPr>
          <p:cNvPicPr>
            <a:picLocks noChangeAspect="1"/>
          </p:cNvPicPr>
          <p:nvPr/>
        </p:nvPicPr>
        <p:blipFill>
          <a:blip r:embed="rId9"/>
          <a:stretch>
            <a:fillRect/>
          </a:stretch>
        </p:blipFill>
        <p:spPr>
          <a:xfrm>
            <a:off x="603142" y="1938070"/>
            <a:ext cx="4665100" cy="2627864"/>
          </a:xfrm>
          <a:prstGeom prst="rect">
            <a:avLst/>
          </a:prstGeom>
        </p:spPr>
      </p:pic>
    </p:spTree>
    <p:extLst>
      <p:ext uri="{BB962C8B-B14F-4D97-AF65-F5344CB8AC3E}">
        <p14:creationId xmlns:p14="http://schemas.microsoft.com/office/powerpoint/2010/main" val="206115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CF8DE-C25D-F6BB-F474-5D157CC11EA2}"/>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08EAFB3A-D5E4-6EBA-0225-75C3A060E727}"/>
              </a:ext>
            </a:extLst>
          </p:cNvPr>
          <p:cNvPicPr>
            <a:picLocks noChangeAspect="1"/>
          </p:cNvPicPr>
          <p:nvPr/>
        </p:nvPicPr>
        <p:blipFill>
          <a:blip r:embed="rId3"/>
          <a:stretch>
            <a:fillRect/>
          </a:stretch>
        </p:blipFill>
        <p:spPr>
          <a:xfrm>
            <a:off x="5734595" y="-86666"/>
            <a:ext cx="2028170" cy="2012532"/>
          </a:xfrm>
          <a:prstGeom prst="rect">
            <a:avLst/>
          </a:prstGeom>
        </p:spPr>
      </p:pic>
      <p:grpSp>
        <p:nvGrpSpPr>
          <p:cNvPr id="19" name="Grupo 18">
            <a:extLst>
              <a:ext uri="{FF2B5EF4-FFF2-40B4-BE49-F238E27FC236}">
                <a16:creationId xmlns:a16="http://schemas.microsoft.com/office/drawing/2014/main" id="{381CE07B-7736-9F2F-6F1B-EE5CC5D6B3F7}"/>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8FC947E8-9889-7D19-5D6A-488668C8BA3A}"/>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6ADA5D5-2719-7102-03A7-85D38D364903}"/>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F038B81F-52E8-D96B-6F10-123BDEE37DB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D7B5E5F-3E61-7BC4-88ED-2F089F1E962C}"/>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9459DEDA-4706-4A93-FBA6-63CC7D3265A4}"/>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E6500277-3C3C-4E25-532A-BD02AACDA4F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94EE19E-CE31-BCE0-B083-EAE71433D76D}"/>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886C61E2-9958-ABFE-D1FB-AAFEFF54A1F6}"/>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762FBBAC-CE8A-37DC-FC72-C009AAEE03AA}"/>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317C266D-32EB-F8D3-D965-9418E8B729A7}"/>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6539BDE-A276-6502-FF42-D920549A6061}"/>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D75464AE-5294-66D0-852F-28374945B21A}"/>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Rectangle 1">
            <a:extLst>
              <a:ext uri="{FF2B5EF4-FFF2-40B4-BE49-F238E27FC236}">
                <a16:creationId xmlns:a16="http://schemas.microsoft.com/office/drawing/2014/main" id="{3E114691-CCF0-907D-F9F6-2874F5D7106B}"/>
              </a:ext>
            </a:extLst>
          </p:cNvPr>
          <p:cNvSpPr>
            <a:spLocks noChangeArrowheads="1"/>
          </p:cNvSpPr>
          <p:nvPr/>
        </p:nvSpPr>
        <p:spPr bwMode="auto">
          <a:xfrm>
            <a:off x="207591" y="0"/>
            <a:ext cx="5527004" cy="12741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lnSpcReduction="10000"/>
          </a:bodyPr>
          <a:lstStyle/>
          <a:p>
            <a:pPr marL="0" marR="0" lvl="0" indent="0" fontAlgn="base">
              <a:spcBef>
                <a:spcPct val="0"/>
              </a:spcBef>
              <a:buClrTx/>
              <a:buSzTx/>
              <a:tabLst/>
            </a:pPr>
            <a:r>
              <a:rPr kumimoji="0" lang="en-US" altLang="es-ES" sz="4100" b="1" i="0" u="none" strike="noStrike" kern="1200" cap="none" normalizeH="0" baseline="0" dirty="0">
                <a:ln>
                  <a:noFill/>
                </a:ln>
                <a:solidFill>
                  <a:schemeClr val="accent1">
                    <a:lumMod val="75000"/>
                  </a:schemeClr>
                </a:solidFill>
                <a:effectLst/>
                <a:latin typeface="+mj-lt"/>
                <a:ea typeface="+mj-ea"/>
                <a:cs typeface="+mj-cs"/>
              </a:rPr>
              <a:t>TH </a:t>
            </a:r>
            <a:r>
              <a:rPr kumimoji="0" lang="en-US" altLang="es-ES" sz="4100" b="1" i="0" u="none" strike="noStrike" kern="1200" cap="none" normalizeH="0" baseline="0" dirty="0" err="1">
                <a:ln>
                  <a:noFill/>
                </a:ln>
                <a:solidFill>
                  <a:schemeClr val="accent1">
                    <a:lumMod val="75000"/>
                  </a:schemeClr>
                </a:solidFill>
                <a:effectLst/>
                <a:latin typeface="+mj-lt"/>
                <a:ea typeface="+mj-ea"/>
                <a:cs typeface="+mj-cs"/>
              </a:rPr>
              <a:t>Hepático</a:t>
            </a:r>
            <a:r>
              <a:rPr kumimoji="0" lang="en-US" altLang="es-ES" sz="4100" b="1" i="0" u="none" strike="noStrike" kern="1200" cap="none" normalizeH="0" baseline="0" dirty="0">
                <a:ln>
                  <a:noFill/>
                </a:ln>
                <a:solidFill>
                  <a:schemeClr val="accent1">
                    <a:lumMod val="75000"/>
                  </a:schemeClr>
                </a:solidFill>
                <a:effectLst/>
                <a:latin typeface="+mj-lt"/>
                <a:ea typeface="+mj-ea"/>
                <a:cs typeface="+mj-cs"/>
              </a:rPr>
              <a:t> </a:t>
            </a:r>
            <a:r>
              <a:rPr kumimoji="0" lang="en-US" altLang="es-ES" sz="4100" b="1" i="1" u="none" strike="noStrike" kern="1200" cap="none" normalizeH="0" baseline="0" dirty="0">
                <a:ln>
                  <a:noFill/>
                </a:ln>
                <a:solidFill>
                  <a:schemeClr val="accent1">
                    <a:lumMod val="75000"/>
                  </a:schemeClr>
                </a:solidFill>
                <a:effectLst/>
                <a:latin typeface="+mj-lt"/>
                <a:ea typeface="+mj-ea"/>
                <a:cs typeface="+mj-cs"/>
              </a:rPr>
              <a:t>'Ab Initio</a:t>
            </a:r>
            <a:r>
              <a:rPr kumimoji="0" lang="en-US" altLang="es-ES" sz="4100" b="1" i="0" u="none" strike="noStrike" kern="1200" cap="none" normalizeH="0" baseline="0" dirty="0">
                <a:ln>
                  <a:noFill/>
                </a:ln>
                <a:solidFill>
                  <a:schemeClr val="accent1">
                    <a:lumMod val="75000"/>
                  </a:schemeClr>
                </a:solidFill>
                <a:effectLst/>
                <a:latin typeface="+mj-lt"/>
                <a:ea typeface="+mj-ea"/>
                <a:cs typeface="+mj-cs"/>
              </a:rPr>
              <a:t>’: </a:t>
            </a:r>
          </a:p>
          <a:p>
            <a:pPr marL="0" marR="0" lvl="0" indent="0" fontAlgn="base">
              <a:spcBef>
                <a:spcPct val="0"/>
              </a:spcBef>
              <a:buClrTx/>
              <a:buSzTx/>
              <a:tabLst/>
            </a:pPr>
            <a:r>
              <a:rPr kumimoji="0" lang="en-US" altLang="es-ES" sz="4100" b="1" i="0" u="none" strike="noStrike" kern="1200" cap="none" normalizeH="0" baseline="0" dirty="0">
                <a:ln>
                  <a:noFill/>
                </a:ln>
                <a:solidFill>
                  <a:schemeClr val="accent1">
                    <a:lumMod val="75000"/>
                  </a:schemeClr>
                </a:solidFill>
                <a:effectLst/>
                <a:latin typeface="+mj-lt"/>
                <a:ea typeface="+mj-ea"/>
                <a:cs typeface="+mj-cs"/>
              </a:rPr>
              <a:t>Europa Vs. USA</a:t>
            </a:r>
          </a:p>
        </p:txBody>
      </p:sp>
      <p:graphicFrame>
        <p:nvGraphicFramePr>
          <p:cNvPr id="11" name="Tabla 10">
            <a:extLst>
              <a:ext uri="{FF2B5EF4-FFF2-40B4-BE49-F238E27FC236}">
                <a16:creationId xmlns:a16="http://schemas.microsoft.com/office/drawing/2014/main" id="{C069D2FF-B0BB-1E3F-9441-ED014B982D07}"/>
              </a:ext>
            </a:extLst>
          </p:cNvPr>
          <p:cNvGraphicFramePr>
            <a:graphicFrameLocks noGrp="1"/>
          </p:cNvGraphicFramePr>
          <p:nvPr/>
        </p:nvGraphicFramePr>
        <p:xfrm>
          <a:off x="485895" y="1581028"/>
          <a:ext cx="10777929" cy="4265060"/>
        </p:xfrm>
        <a:graphic>
          <a:graphicData uri="http://schemas.openxmlformats.org/drawingml/2006/table">
            <a:tbl>
              <a:tblPr firstRow="1" firstCol="1" bandRow="1">
                <a:tableStyleId>{3B4B98B0-60AC-42C2-AFA5-B58CD77FA1E5}</a:tableStyleId>
              </a:tblPr>
              <a:tblGrid>
                <a:gridCol w="3263145">
                  <a:extLst>
                    <a:ext uri="{9D8B030D-6E8A-4147-A177-3AD203B41FA5}">
                      <a16:colId xmlns:a16="http://schemas.microsoft.com/office/drawing/2014/main" val="2784158"/>
                    </a:ext>
                  </a:extLst>
                </a:gridCol>
                <a:gridCol w="3709851">
                  <a:extLst>
                    <a:ext uri="{9D8B030D-6E8A-4147-A177-3AD203B41FA5}">
                      <a16:colId xmlns:a16="http://schemas.microsoft.com/office/drawing/2014/main" val="1709453635"/>
                    </a:ext>
                  </a:extLst>
                </a:gridCol>
                <a:gridCol w="3804933">
                  <a:extLst>
                    <a:ext uri="{9D8B030D-6E8A-4147-A177-3AD203B41FA5}">
                      <a16:colId xmlns:a16="http://schemas.microsoft.com/office/drawing/2014/main" val="3445198913"/>
                    </a:ext>
                  </a:extLst>
                </a:gridCol>
              </a:tblGrid>
              <a:tr h="392059">
                <a:tc>
                  <a:txBody>
                    <a:bodyPr/>
                    <a:lstStyle/>
                    <a:p>
                      <a:pPr algn="ctr">
                        <a:lnSpc>
                          <a:spcPct val="115000"/>
                        </a:lnSpc>
                        <a:spcAft>
                          <a:spcPts val="1000"/>
                        </a:spcAft>
                        <a:buNone/>
                      </a:pPr>
                      <a:r>
                        <a:rPr lang="en-US" sz="1800" b="1" cap="none" spc="30" dirty="0">
                          <a:solidFill>
                            <a:schemeClr val="accent1">
                              <a:lumMod val="50000"/>
                            </a:schemeClr>
                          </a:solidFill>
                          <a:effectLst/>
                          <a:latin typeface="+mj-lt"/>
                        </a:rPr>
                        <a:t>ASPECTO</a:t>
                      </a:r>
                      <a:endParaRPr lang="es-ES" sz="1800" b="1" cap="none" spc="30" dirty="0">
                        <a:solidFill>
                          <a:schemeClr val="accent1">
                            <a:lumMod val="50000"/>
                          </a:schemeClr>
                        </a:solidFill>
                        <a:effectLst/>
                        <a:latin typeface="+mj-lt"/>
                        <a:ea typeface="MS Mincho" panose="02020609040205080304" pitchFamily="49" charset="-128"/>
                        <a:cs typeface="Arial" panose="020B0604020202020204" pitchFamily="34" charset="0"/>
                      </a:endParaRPr>
                    </a:p>
                  </a:txBody>
                  <a:tcPr marL="0" marR="11398" marT="0" marB="0" anchor="ctr">
                    <a:solidFill>
                      <a:schemeClr val="accent1">
                        <a:lumMod val="20000"/>
                        <a:lumOff val="80000"/>
                      </a:schemeClr>
                    </a:solidFill>
                  </a:tcPr>
                </a:tc>
                <a:tc>
                  <a:txBody>
                    <a:bodyPr/>
                    <a:lstStyle/>
                    <a:p>
                      <a:pPr algn="ctr">
                        <a:lnSpc>
                          <a:spcPct val="115000"/>
                        </a:lnSpc>
                        <a:spcAft>
                          <a:spcPts val="1000"/>
                        </a:spcAft>
                        <a:buNone/>
                      </a:pPr>
                      <a:r>
                        <a:rPr lang="en-US" sz="1800" b="1" cap="none" spc="30" dirty="0">
                          <a:solidFill>
                            <a:schemeClr val="accent1">
                              <a:lumMod val="50000"/>
                            </a:schemeClr>
                          </a:solidFill>
                          <a:effectLst/>
                          <a:latin typeface="+mj-lt"/>
                        </a:rPr>
                        <a:t>U.S.A</a:t>
                      </a:r>
                      <a:endParaRPr lang="es-ES" sz="1800" b="1" cap="none" spc="30" dirty="0">
                        <a:solidFill>
                          <a:schemeClr val="accent1">
                            <a:lumMod val="50000"/>
                          </a:schemeClr>
                        </a:solidFill>
                        <a:effectLst/>
                        <a:latin typeface="+mj-lt"/>
                        <a:ea typeface="MS Mincho" panose="02020609040205080304" pitchFamily="49" charset="-128"/>
                        <a:cs typeface="Arial" panose="020B0604020202020204" pitchFamily="34" charset="0"/>
                      </a:endParaRPr>
                    </a:p>
                  </a:txBody>
                  <a:tcPr marL="0" marR="11398" marT="0" marB="0" anchor="ctr">
                    <a:solidFill>
                      <a:schemeClr val="accent1">
                        <a:lumMod val="20000"/>
                        <a:lumOff val="80000"/>
                      </a:schemeClr>
                    </a:solidFill>
                  </a:tcPr>
                </a:tc>
                <a:tc>
                  <a:txBody>
                    <a:bodyPr/>
                    <a:lstStyle/>
                    <a:p>
                      <a:pPr algn="ctr">
                        <a:lnSpc>
                          <a:spcPct val="115000"/>
                        </a:lnSpc>
                        <a:spcAft>
                          <a:spcPts val="1000"/>
                        </a:spcAft>
                        <a:buNone/>
                      </a:pPr>
                      <a:r>
                        <a:rPr lang="en-US" sz="1800" b="1" cap="none" spc="30" dirty="0">
                          <a:solidFill>
                            <a:schemeClr val="accent1">
                              <a:lumMod val="50000"/>
                            </a:schemeClr>
                          </a:solidFill>
                          <a:effectLst/>
                          <a:latin typeface="+mj-lt"/>
                        </a:rPr>
                        <a:t>EUROPA </a:t>
                      </a:r>
                      <a:endParaRPr lang="es-ES" sz="1800" b="1" cap="none" spc="30" dirty="0">
                        <a:solidFill>
                          <a:schemeClr val="accent1">
                            <a:lumMod val="50000"/>
                          </a:schemeClr>
                        </a:solidFill>
                        <a:effectLst/>
                        <a:latin typeface="+mj-lt"/>
                        <a:ea typeface="MS Mincho" panose="02020609040205080304" pitchFamily="49" charset="-128"/>
                        <a:cs typeface="Arial" panose="020B0604020202020204" pitchFamily="34" charset="0"/>
                      </a:endParaRPr>
                    </a:p>
                  </a:txBody>
                  <a:tcPr marL="0" marR="11398" marT="0" marB="0" anchor="ctr">
                    <a:solidFill>
                      <a:schemeClr val="accent1">
                        <a:lumMod val="20000"/>
                        <a:lumOff val="80000"/>
                      </a:schemeClr>
                    </a:solidFill>
                  </a:tcPr>
                </a:tc>
                <a:extLst>
                  <a:ext uri="{0D108BD9-81ED-4DB2-BD59-A6C34878D82A}">
                    <a16:rowId xmlns:a16="http://schemas.microsoft.com/office/drawing/2014/main" val="280360240"/>
                  </a:ext>
                </a:extLst>
              </a:tr>
              <a:tr h="720771">
                <a:tc>
                  <a:txBody>
                    <a:bodyPr/>
                    <a:lstStyle/>
                    <a:p>
                      <a:pPr algn="ctr">
                        <a:lnSpc>
                          <a:spcPct val="100000"/>
                        </a:lnSpc>
                        <a:spcAft>
                          <a:spcPts val="1000"/>
                        </a:spcAft>
                        <a:buNone/>
                      </a:pPr>
                      <a:r>
                        <a:rPr lang="en-US" sz="1600" b="1" cap="none" spc="0" dirty="0">
                          <a:solidFill>
                            <a:schemeClr val="tx1"/>
                          </a:solidFill>
                          <a:effectLst/>
                          <a:latin typeface="+mj-lt"/>
                        </a:rPr>
                        <a:t>TH </a:t>
                      </a:r>
                      <a:r>
                        <a:rPr lang="en-US" sz="1600" b="1" i="1" cap="none" spc="0" dirty="0">
                          <a:solidFill>
                            <a:schemeClr val="tx1"/>
                          </a:solidFill>
                          <a:effectLst/>
                          <a:latin typeface="+mj-lt"/>
                        </a:rPr>
                        <a:t>ab initio </a:t>
                      </a:r>
                      <a:r>
                        <a:rPr lang="en-US" sz="1600" b="1" cap="none" spc="0" dirty="0" err="1">
                          <a:solidFill>
                            <a:schemeClr val="tx1"/>
                          </a:solidFill>
                          <a:effectLst/>
                          <a:latin typeface="+mj-lt"/>
                        </a:rPr>
                        <a:t>tras</a:t>
                      </a:r>
                      <a:r>
                        <a:rPr lang="en-US" sz="1600" b="1" cap="none" spc="0" dirty="0">
                          <a:solidFill>
                            <a:schemeClr val="tx1"/>
                          </a:solidFill>
                          <a:effectLst/>
                          <a:latin typeface="+mj-lt"/>
                        </a:rPr>
                        <a:t> </a:t>
                      </a:r>
                      <a:r>
                        <a:rPr lang="en-US" sz="1600" b="1" cap="none" spc="0" dirty="0" err="1">
                          <a:solidFill>
                            <a:schemeClr val="tx1"/>
                          </a:solidFill>
                          <a:effectLst/>
                          <a:latin typeface="+mj-lt"/>
                        </a:rPr>
                        <a:t>resección</a:t>
                      </a:r>
                      <a:r>
                        <a:rPr lang="en-US" sz="1600" b="1" cap="none" spc="0" dirty="0">
                          <a:solidFill>
                            <a:schemeClr val="tx1"/>
                          </a:solidFill>
                          <a:effectLst/>
                          <a:latin typeface="+mj-lt"/>
                        </a:rPr>
                        <a:t> </a:t>
                      </a:r>
                      <a:r>
                        <a:rPr lang="en-US" sz="1600" b="1" cap="none" spc="0" dirty="0" err="1">
                          <a:solidFill>
                            <a:schemeClr val="tx1"/>
                          </a:solidFill>
                          <a:effectLst/>
                          <a:latin typeface="+mj-lt"/>
                        </a:rPr>
                        <a:t>sólo</a:t>
                      </a:r>
                      <a:r>
                        <a:rPr lang="en-US" sz="1600" b="1" cap="none" spc="0" dirty="0">
                          <a:solidFill>
                            <a:schemeClr val="tx1"/>
                          </a:solidFill>
                          <a:effectLst/>
                          <a:latin typeface="+mj-lt"/>
                        </a:rPr>
                        <a:t> </a:t>
                      </a:r>
                      <a:r>
                        <a:rPr lang="en-US" sz="1600" b="1" cap="none" spc="0" dirty="0" err="1">
                          <a:solidFill>
                            <a:schemeClr val="tx1"/>
                          </a:solidFill>
                          <a:effectLst/>
                          <a:latin typeface="+mj-lt"/>
                        </a:rPr>
                        <a:t>por</a:t>
                      </a:r>
                      <a:r>
                        <a:rPr lang="en-US" sz="1600" b="1" cap="none" spc="0" dirty="0">
                          <a:solidFill>
                            <a:schemeClr val="tx1"/>
                          </a:solidFill>
                          <a:effectLst/>
                          <a:latin typeface="+mj-lt"/>
                        </a:rPr>
                        <a:t> </a:t>
                      </a:r>
                      <a:r>
                        <a:rPr lang="en-US" sz="1600" b="1" cap="none" spc="0" dirty="0" err="1">
                          <a:solidFill>
                            <a:schemeClr val="tx1"/>
                          </a:solidFill>
                          <a:effectLst/>
                          <a:latin typeface="+mj-lt"/>
                        </a:rPr>
                        <a:t>riesgo</a:t>
                      </a:r>
                      <a:endParaRPr lang="es-ES" sz="1600" b="1"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accent1">
                        <a:lumMod val="20000"/>
                        <a:lumOff val="80000"/>
                      </a:schemeClr>
                    </a:solidFill>
                  </a:tcPr>
                </a:tc>
                <a:tc>
                  <a:txBody>
                    <a:bodyPr/>
                    <a:lstStyle/>
                    <a:p>
                      <a:pPr algn="l">
                        <a:lnSpc>
                          <a:spcPct val="100000"/>
                        </a:lnSpc>
                        <a:spcAft>
                          <a:spcPts val="1000"/>
                        </a:spcAft>
                        <a:buNone/>
                      </a:pPr>
                      <a:r>
                        <a:rPr lang="en-US" sz="1400" cap="none" spc="0" dirty="0">
                          <a:solidFill>
                            <a:schemeClr val="tx1"/>
                          </a:solidFill>
                          <a:effectLst/>
                          <a:latin typeface="+mj-lt"/>
                        </a:rPr>
                        <a:t>- No </a:t>
                      </a:r>
                      <a:r>
                        <a:rPr lang="en-US" sz="1400" cap="none" spc="0" dirty="0" err="1">
                          <a:solidFill>
                            <a:schemeClr val="tx1"/>
                          </a:solidFill>
                          <a:effectLst/>
                          <a:latin typeface="+mj-lt"/>
                        </a:rPr>
                        <a:t>contemplado</a:t>
                      </a:r>
                      <a:r>
                        <a:rPr lang="en-US" sz="1400" cap="none" spc="0" dirty="0">
                          <a:solidFill>
                            <a:schemeClr val="tx1"/>
                          </a:solidFill>
                          <a:effectLst/>
                          <a:latin typeface="+mj-lt"/>
                        </a:rPr>
                        <a:t> </a:t>
                      </a:r>
                      <a:r>
                        <a:rPr lang="en-US" sz="1400" cap="none" spc="0" dirty="0" err="1">
                          <a:solidFill>
                            <a:schemeClr val="tx1"/>
                          </a:solidFill>
                          <a:effectLst/>
                          <a:latin typeface="+mj-lt"/>
                        </a:rPr>
                        <a:t>ni</a:t>
                      </a:r>
                      <a:r>
                        <a:rPr lang="en-US" sz="1400" cap="none" spc="0" dirty="0">
                          <a:solidFill>
                            <a:schemeClr val="tx1"/>
                          </a:solidFill>
                          <a:effectLst/>
                          <a:latin typeface="+mj-lt"/>
                        </a:rPr>
                        <a:t> </a:t>
                      </a:r>
                      <a:r>
                        <a:rPr lang="en-US" sz="1400" cap="none" spc="0" dirty="0" err="1">
                          <a:solidFill>
                            <a:schemeClr val="tx1"/>
                          </a:solidFill>
                          <a:effectLst/>
                          <a:latin typeface="+mj-lt"/>
                        </a:rPr>
                        <a:t>como</a:t>
                      </a:r>
                      <a:r>
                        <a:rPr lang="en-US" sz="1400" cap="none" spc="0" dirty="0">
                          <a:solidFill>
                            <a:schemeClr val="tx1"/>
                          </a:solidFill>
                          <a:effectLst/>
                          <a:latin typeface="+mj-lt"/>
                        </a:rPr>
                        <a:t> </a:t>
                      </a:r>
                      <a:r>
                        <a:rPr lang="en-US" sz="1400" cap="none" spc="0" dirty="0" err="1">
                          <a:solidFill>
                            <a:schemeClr val="tx1"/>
                          </a:solidFill>
                          <a:effectLst/>
                          <a:latin typeface="+mj-lt"/>
                        </a:rPr>
                        <a:t>excepción</a:t>
                      </a:r>
                      <a:r>
                        <a:rPr lang="en-US" sz="1400" cap="none" spc="0" dirty="0">
                          <a:solidFill>
                            <a:schemeClr val="tx1"/>
                          </a:solidFill>
                          <a:effectLst/>
                          <a:latin typeface="+mj-lt"/>
                        </a:rPr>
                        <a:t> </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bg1"/>
                    </a:solidFill>
                  </a:tcPr>
                </a:tc>
                <a:tc>
                  <a:txBody>
                    <a:bodyPr/>
                    <a:lstStyle/>
                    <a:p>
                      <a:pPr algn="l">
                        <a:lnSpc>
                          <a:spcPct val="100000"/>
                        </a:lnSpc>
                        <a:spcAft>
                          <a:spcPts val="1000"/>
                        </a:spcAft>
                        <a:buNone/>
                      </a:pPr>
                      <a:r>
                        <a:rPr lang="en-US" sz="1400" cap="none" spc="0" dirty="0">
                          <a:solidFill>
                            <a:schemeClr val="tx1"/>
                          </a:solidFill>
                          <a:effectLst/>
                          <a:latin typeface="+mj-lt"/>
                        </a:rPr>
                        <a:t>- No es </a:t>
                      </a:r>
                      <a:r>
                        <a:rPr lang="en-US" sz="1400" cap="none" spc="0" dirty="0" err="1">
                          <a:solidFill>
                            <a:schemeClr val="tx1"/>
                          </a:solidFill>
                          <a:effectLst/>
                          <a:latin typeface="+mj-lt"/>
                        </a:rPr>
                        <a:t>recomendación</a:t>
                      </a:r>
                      <a:r>
                        <a:rPr lang="en-US" sz="1400" cap="none" spc="0" dirty="0">
                          <a:solidFill>
                            <a:schemeClr val="tx1"/>
                          </a:solidFill>
                          <a:effectLst/>
                          <a:latin typeface="+mj-lt"/>
                        </a:rPr>
                        <a:t> </a:t>
                      </a:r>
                      <a:r>
                        <a:rPr lang="en-US" sz="1400" cap="none" spc="0" dirty="0" err="1">
                          <a:solidFill>
                            <a:schemeClr val="tx1"/>
                          </a:solidFill>
                          <a:effectLst/>
                          <a:latin typeface="+mj-lt"/>
                        </a:rPr>
                        <a:t>estándar</a:t>
                      </a:r>
                      <a:endParaRPr lang="en-US" sz="1400" cap="none" spc="0" dirty="0">
                        <a:solidFill>
                          <a:schemeClr val="tx1"/>
                        </a:solidFill>
                        <a:effectLst/>
                        <a:latin typeface="+mj-lt"/>
                      </a:endParaRPr>
                    </a:p>
                    <a:p>
                      <a:pPr algn="l">
                        <a:lnSpc>
                          <a:spcPct val="100000"/>
                        </a:lnSpc>
                        <a:spcAft>
                          <a:spcPts val="1000"/>
                        </a:spcAft>
                        <a:buNone/>
                      </a:pPr>
                      <a:r>
                        <a:rPr lang="en-US" sz="1400" cap="none" spc="0" dirty="0">
                          <a:solidFill>
                            <a:schemeClr val="tx1"/>
                          </a:solidFill>
                          <a:effectLst/>
                          <a:latin typeface="+mj-lt"/>
                        </a:rPr>
                        <a:t>- </a:t>
                      </a:r>
                      <a:r>
                        <a:rPr lang="en-US" sz="1400" cap="none" spc="0" dirty="0" err="1">
                          <a:solidFill>
                            <a:schemeClr val="tx1"/>
                          </a:solidFill>
                          <a:effectLst/>
                          <a:latin typeface="+mj-lt"/>
                        </a:rPr>
                        <a:t>Estrategia</a:t>
                      </a:r>
                      <a:r>
                        <a:rPr lang="en-US" sz="1400" cap="none" spc="0" dirty="0">
                          <a:solidFill>
                            <a:schemeClr val="tx1"/>
                          </a:solidFill>
                          <a:effectLst/>
                          <a:latin typeface="+mj-lt"/>
                        </a:rPr>
                        <a:t> de </a:t>
                      </a:r>
                      <a:r>
                        <a:rPr lang="en-US" sz="1400" cap="none" spc="0" dirty="0" err="1">
                          <a:solidFill>
                            <a:schemeClr val="tx1"/>
                          </a:solidFill>
                          <a:effectLst/>
                          <a:latin typeface="+mj-lt"/>
                        </a:rPr>
                        <a:t>investigación</a:t>
                      </a:r>
                      <a:r>
                        <a:rPr lang="en-US" sz="1400" cap="none" spc="0" dirty="0">
                          <a:solidFill>
                            <a:schemeClr val="tx1"/>
                          </a:solidFill>
                          <a:effectLst/>
                          <a:latin typeface="+mj-lt"/>
                        </a:rPr>
                        <a:t> o </a:t>
                      </a:r>
                      <a:r>
                        <a:rPr lang="en-US" sz="1400" cap="none" spc="0" dirty="0" err="1">
                          <a:solidFill>
                            <a:schemeClr val="tx1"/>
                          </a:solidFill>
                          <a:effectLst/>
                          <a:latin typeface="+mj-lt"/>
                        </a:rPr>
                        <a:t>casos</a:t>
                      </a:r>
                      <a:r>
                        <a:rPr lang="en-US" sz="1400" cap="none" spc="0" dirty="0">
                          <a:solidFill>
                            <a:schemeClr val="tx1"/>
                          </a:solidFill>
                          <a:effectLst/>
                          <a:latin typeface="+mj-lt"/>
                        </a:rPr>
                        <a:t> </a:t>
                      </a:r>
                      <a:r>
                        <a:rPr lang="en-US" sz="1400" cap="none" spc="0" dirty="0" err="1">
                          <a:solidFill>
                            <a:schemeClr val="tx1"/>
                          </a:solidFill>
                          <a:effectLst/>
                          <a:latin typeface="+mj-lt"/>
                        </a:rPr>
                        <a:t>muy</a:t>
                      </a:r>
                      <a:r>
                        <a:rPr lang="en-US" sz="1400" cap="none" spc="0" dirty="0">
                          <a:solidFill>
                            <a:schemeClr val="tx1"/>
                          </a:solidFill>
                          <a:effectLst/>
                          <a:latin typeface="+mj-lt"/>
                        </a:rPr>
                        <a:t> </a:t>
                      </a:r>
                      <a:r>
                        <a:rPr lang="en-US" sz="1400" cap="none" spc="0" dirty="0" err="1">
                          <a:solidFill>
                            <a:schemeClr val="tx1"/>
                          </a:solidFill>
                          <a:effectLst/>
                          <a:latin typeface="+mj-lt"/>
                        </a:rPr>
                        <a:t>seleccionados</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bg1"/>
                    </a:solidFill>
                  </a:tcPr>
                </a:tc>
                <a:extLst>
                  <a:ext uri="{0D108BD9-81ED-4DB2-BD59-A6C34878D82A}">
                    <a16:rowId xmlns:a16="http://schemas.microsoft.com/office/drawing/2014/main" val="2813798166"/>
                  </a:ext>
                </a:extLst>
              </a:tr>
              <a:tr h="707629">
                <a:tc>
                  <a:txBody>
                    <a:bodyPr/>
                    <a:lstStyle/>
                    <a:p>
                      <a:pPr algn="ctr">
                        <a:lnSpc>
                          <a:spcPct val="100000"/>
                        </a:lnSpc>
                        <a:spcAft>
                          <a:spcPts val="1000"/>
                        </a:spcAft>
                        <a:buNone/>
                      </a:pPr>
                      <a:r>
                        <a:rPr lang="en-US" sz="1600" b="1" cap="none" spc="0" dirty="0">
                          <a:solidFill>
                            <a:schemeClr val="tx1"/>
                          </a:solidFill>
                          <a:effectLst/>
                          <a:latin typeface="+mj-lt"/>
                        </a:rPr>
                        <a:t>SLT: </a:t>
                      </a:r>
                      <a:r>
                        <a:rPr lang="en-US" sz="1600" b="1" cap="none" spc="0" dirty="0" err="1">
                          <a:solidFill>
                            <a:schemeClr val="tx1"/>
                          </a:solidFill>
                          <a:effectLst/>
                          <a:latin typeface="+mj-lt"/>
                        </a:rPr>
                        <a:t>Trasplante</a:t>
                      </a:r>
                      <a:r>
                        <a:rPr lang="en-US" sz="1600" b="1" cap="none" spc="0" dirty="0">
                          <a:solidFill>
                            <a:schemeClr val="tx1"/>
                          </a:solidFill>
                          <a:effectLst/>
                          <a:latin typeface="+mj-lt"/>
                        </a:rPr>
                        <a:t> “</a:t>
                      </a:r>
                      <a:r>
                        <a:rPr lang="en-US" sz="1600" b="1" i="1" cap="none" spc="0" dirty="0">
                          <a:solidFill>
                            <a:schemeClr val="tx1"/>
                          </a:solidFill>
                          <a:effectLst/>
                          <a:latin typeface="+mj-lt"/>
                        </a:rPr>
                        <a:t>salvage</a:t>
                      </a:r>
                      <a:r>
                        <a:rPr lang="en-US" sz="1600" b="1" cap="none" spc="0" dirty="0">
                          <a:solidFill>
                            <a:schemeClr val="tx1"/>
                          </a:solidFill>
                          <a:effectLst/>
                          <a:latin typeface="+mj-lt"/>
                        </a:rPr>
                        <a:t>” </a:t>
                      </a:r>
                      <a:r>
                        <a:rPr lang="en-US" sz="1600" b="1" cap="none" spc="0" dirty="0" err="1">
                          <a:solidFill>
                            <a:schemeClr val="tx1"/>
                          </a:solidFill>
                          <a:effectLst/>
                          <a:latin typeface="+mj-lt"/>
                        </a:rPr>
                        <a:t>tras</a:t>
                      </a:r>
                      <a:r>
                        <a:rPr lang="en-US" sz="1600" b="1" cap="none" spc="0" dirty="0">
                          <a:solidFill>
                            <a:schemeClr val="tx1"/>
                          </a:solidFill>
                          <a:effectLst/>
                          <a:latin typeface="+mj-lt"/>
                        </a:rPr>
                        <a:t> </a:t>
                      </a:r>
                      <a:r>
                        <a:rPr lang="en-US" sz="1600" b="1" cap="none" spc="0" dirty="0" err="1">
                          <a:solidFill>
                            <a:schemeClr val="tx1"/>
                          </a:solidFill>
                          <a:effectLst/>
                          <a:latin typeface="+mj-lt"/>
                        </a:rPr>
                        <a:t>recurrencia</a:t>
                      </a:r>
                      <a:endParaRPr lang="es-ES" sz="1600" b="1" cap="none" spc="0" dirty="0">
                        <a:solidFill>
                          <a:schemeClr val="tx1"/>
                        </a:solidFill>
                        <a:effectLst/>
                        <a:latin typeface="+mj-lt"/>
                        <a:ea typeface="MS Mincho" panose="02020609040205080304" pitchFamily="49" charset="-128"/>
                        <a:cs typeface="Arial" panose="020B0604020202020204" pitchFamily="34" charset="0"/>
                      </a:endParaRPr>
                    </a:p>
                  </a:txBody>
                  <a:tcPr marL="56990" marR="85485" marT="0" marB="0" anchor="ctr">
                    <a:solidFill>
                      <a:schemeClr val="accent1">
                        <a:lumMod val="20000"/>
                        <a:lumOff val="80000"/>
                      </a:schemeClr>
                    </a:solidFill>
                  </a:tcPr>
                </a:tc>
                <a:tc>
                  <a:txBody>
                    <a:bodyPr/>
                    <a:lstStyle/>
                    <a:p>
                      <a:pPr algn="l">
                        <a:lnSpc>
                          <a:spcPct val="100000"/>
                        </a:lnSpc>
                        <a:spcAft>
                          <a:spcPts val="1000"/>
                        </a:spcAft>
                        <a:buNone/>
                      </a:pPr>
                      <a:r>
                        <a:rPr lang="en-US" sz="1400" cap="none" spc="0" dirty="0">
                          <a:solidFill>
                            <a:schemeClr val="tx1"/>
                          </a:solidFill>
                          <a:effectLst/>
                          <a:latin typeface="+mj-lt"/>
                        </a:rPr>
                        <a:t>- </a:t>
                      </a:r>
                      <a:r>
                        <a:rPr lang="en-US" sz="1400" cap="none" spc="0" dirty="0" err="1">
                          <a:solidFill>
                            <a:schemeClr val="tx1"/>
                          </a:solidFill>
                          <a:effectLst/>
                          <a:latin typeface="+mj-lt"/>
                        </a:rPr>
                        <a:t>Reconocido</a:t>
                      </a:r>
                      <a:r>
                        <a:rPr lang="en-US" sz="1400" cap="none" spc="0" dirty="0">
                          <a:solidFill>
                            <a:schemeClr val="tx1"/>
                          </a:solidFill>
                          <a:effectLst/>
                          <a:latin typeface="+mj-lt"/>
                        </a:rPr>
                        <a:t> </a:t>
                      </a:r>
                      <a:r>
                        <a:rPr lang="en-US" sz="1400" cap="none" spc="0" dirty="0" err="1">
                          <a:solidFill>
                            <a:schemeClr val="tx1"/>
                          </a:solidFill>
                          <a:effectLst/>
                          <a:latin typeface="+mj-lt"/>
                        </a:rPr>
                        <a:t>si</a:t>
                      </a:r>
                      <a:r>
                        <a:rPr lang="en-US" sz="1400" cap="none" spc="0" dirty="0">
                          <a:solidFill>
                            <a:schemeClr val="tx1"/>
                          </a:solidFill>
                          <a:effectLst/>
                          <a:latin typeface="+mj-lt"/>
                        </a:rPr>
                        <a:t> </a:t>
                      </a:r>
                      <a:r>
                        <a:rPr lang="en-US" sz="1400" cap="none" spc="0" dirty="0" err="1">
                          <a:solidFill>
                            <a:schemeClr val="tx1"/>
                          </a:solidFill>
                          <a:effectLst/>
                          <a:latin typeface="+mj-lt"/>
                        </a:rPr>
                        <a:t>recurre</a:t>
                      </a:r>
                      <a:r>
                        <a:rPr lang="en-US" sz="1400" cap="none" spc="0" dirty="0">
                          <a:solidFill>
                            <a:schemeClr val="tx1"/>
                          </a:solidFill>
                          <a:effectLst/>
                          <a:latin typeface="+mj-lt"/>
                        </a:rPr>
                        <a:t> </a:t>
                      </a:r>
                      <a:r>
                        <a:rPr lang="en-US" sz="1400" cap="none" spc="0" dirty="0" err="1">
                          <a:solidFill>
                            <a:schemeClr val="tx1"/>
                          </a:solidFill>
                          <a:effectLst/>
                          <a:latin typeface="+mj-lt"/>
                        </a:rPr>
                        <a:t>dentro</a:t>
                      </a:r>
                      <a:r>
                        <a:rPr lang="en-US" sz="1400" cap="none" spc="0" dirty="0">
                          <a:solidFill>
                            <a:schemeClr val="tx1"/>
                          </a:solidFill>
                          <a:effectLst/>
                          <a:latin typeface="+mj-lt"/>
                        </a:rPr>
                        <a:t> de </a:t>
                      </a:r>
                      <a:r>
                        <a:rPr lang="en-US" sz="1400" cap="none" spc="0" dirty="0" err="1">
                          <a:solidFill>
                            <a:schemeClr val="tx1"/>
                          </a:solidFill>
                          <a:effectLst/>
                          <a:latin typeface="+mj-lt"/>
                        </a:rPr>
                        <a:t>periodos</a:t>
                      </a:r>
                      <a:r>
                        <a:rPr lang="en-US" sz="1400" cap="none" spc="0" dirty="0">
                          <a:solidFill>
                            <a:schemeClr val="tx1"/>
                          </a:solidFill>
                          <a:effectLst/>
                          <a:latin typeface="+mj-lt"/>
                        </a:rPr>
                        <a:t> </a:t>
                      </a:r>
                      <a:r>
                        <a:rPr lang="en-US" sz="1400" cap="none" spc="0" dirty="0" err="1">
                          <a:solidFill>
                            <a:schemeClr val="tx1"/>
                          </a:solidFill>
                          <a:effectLst/>
                          <a:latin typeface="+mj-lt"/>
                        </a:rPr>
                        <a:t>aceptados</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56990" marR="85485" marT="0" marB="0" anchor="ctr">
                    <a:solidFill>
                      <a:schemeClr val="bg1"/>
                    </a:solidFill>
                  </a:tcPr>
                </a:tc>
                <a:tc>
                  <a:txBody>
                    <a:bodyPr/>
                    <a:lstStyle/>
                    <a:p>
                      <a:pPr algn="l">
                        <a:lnSpc>
                          <a:spcPct val="100000"/>
                        </a:lnSpc>
                        <a:spcAft>
                          <a:spcPts val="1000"/>
                        </a:spcAft>
                        <a:buNone/>
                      </a:pPr>
                      <a:r>
                        <a:rPr lang="en-US" sz="1400" cap="none" spc="0" dirty="0">
                          <a:solidFill>
                            <a:schemeClr val="tx1"/>
                          </a:solidFill>
                          <a:effectLst/>
                          <a:latin typeface="+mj-lt"/>
                        </a:rPr>
                        <a:t>- </a:t>
                      </a:r>
                      <a:r>
                        <a:rPr lang="en-US" sz="1400" cap="none" spc="0" dirty="0" err="1">
                          <a:solidFill>
                            <a:schemeClr val="tx1"/>
                          </a:solidFill>
                          <a:effectLst/>
                          <a:latin typeface="+mj-lt"/>
                        </a:rPr>
                        <a:t>Sí</a:t>
                      </a:r>
                      <a:r>
                        <a:rPr lang="en-US" sz="1400" cap="none" spc="0" dirty="0">
                          <a:solidFill>
                            <a:schemeClr val="tx1"/>
                          </a:solidFill>
                          <a:effectLst/>
                          <a:latin typeface="+mj-lt"/>
                        </a:rPr>
                        <a:t>,  se </a:t>
                      </a:r>
                      <a:r>
                        <a:rPr lang="en-US" sz="1400" cap="none" spc="0" dirty="0" err="1">
                          <a:solidFill>
                            <a:schemeClr val="tx1"/>
                          </a:solidFill>
                          <a:effectLst/>
                          <a:latin typeface="+mj-lt"/>
                        </a:rPr>
                        <a:t>contempla</a:t>
                      </a:r>
                      <a:r>
                        <a:rPr lang="en-US" sz="1400" cap="none" spc="0" dirty="0">
                          <a:solidFill>
                            <a:schemeClr val="tx1"/>
                          </a:solidFill>
                          <a:effectLst/>
                          <a:latin typeface="+mj-lt"/>
                        </a:rPr>
                        <a:t> </a:t>
                      </a:r>
                      <a:r>
                        <a:rPr lang="en-US" sz="1400" cap="none" spc="0" dirty="0" err="1">
                          <a:solidFill>
                            <a:schemeClr val="tx1"/>
                          </a:solidFill>
                          <a:effectLst/>
                          <a:latin typeface="+mj-lt"/>
                        </a:rPr>
                        <a:t>tras</a:t>
                      </a:r>
                      <a:r>
                        <a:rPr lang="en-US" sz="1400" cap="none" spc="0" dirty="0">
                          <a:solidFill>
                            <a:schemeClr val="tx1"/>
                          </a:solidFill>
                          <a:effectLst/>
                          <a:latin typeface="+mj-lt"/>
                        </a:rPr>
                        <a:t> </a:t>
                      </a:r>
                      <a:r>
                        <a:rPr lang="en-US" sz="1400" cap="none" spc="0" dirty="0" err="1">
                          <a:solidFill>
                            <a:schemeClr val="tx1"/>
                          </a:solidFill>
                          <a:effectLst/>
                          <a:latin typeface="+mj-lt"/>
                        </a:rPr>
                        <a:t>recurrencia</a:t>
                      </a:r>
                      <a:r>
                        <a:rPr lang="en-US" sz="1400" cap="none" spc="0" dirty="0">
                          <a:solidFill>
                            <a:schemeClr val="tx1"/>
                          </a:solidFill>
                          <a:effectLst/>
                          <a:latin typeface="+mj-lt"/>
                        </a:rPr>
                        <a:t> </a:t>
                      </a:r>
                      <a:r>
                        <a:rPr lang="en-US" sz="1400" cap="none" spc="0" dirty="0" err="1">
                          <a:solidFill>
                            <a:schemeClr val="tx1"/>
                          </a:solidFill>
                          <a:effectLst/>
                          <a:latin typeface="+mj-lt"/>
                        </a:rPr>
                        <a:t>en</a:t>
                      </a:r>
                      <a:r>
                        <a:rPr lang="en-US" sz="1400" cap="none" spc="0" dirty="0">
                          <a:solidFill>
                            <a:schemeClr val="tx1"/>
                          </a:solidFill>
                          <a:effectLst/>
                          <a:latin typeface="+mj-lt"/>
                        </a:rPr>
                        <a:t> </a:t>
                      </a:r>
                      <a:r>
                        <a:rPr lang="en-US" sz="1400" cap="none" spc="0" dirty="0" err="1">
                          <a:solidFill>
                            <a:schemeClr val="tx1"/>
                          </a:solidFill>
                          <a:effectLst/>
                          <a:latin typeface="+mj-lt"/>
                        </a:rPr>
                        <a:t>pacientes</a:t>
                      </a:r>
                      <a:r>
                        <a:rPr lang="en-US" sz="1400" cap="none" spc="0" dirty="0">
                          <a:solidFill>
                            <a:schemeClr val="tx1"/>
                          </a:solidFill>
                          <a:effectLst/>
                          <a:latin typeface="+mj-lt"/>
                        </a:rPr>
                        <a:t> </a:t>
                      </a:r>
                      <a:r>
                        <a:rPr lang="en-US" sz="1400" cap="none" spc="0" dirty="0" err="1">
                          <a:solidFill>
                            <a:schemeClr val="tx1"/>
                          </a:solidFill>
                          <a:effectLst/>
                          <a:latin typeface="+mj-lt"/>
                        </a:rPr>
                        <a:t>seleccionados</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56990" marR="85485" marT="0" marB="0" anchor="ctr">
                    <a:solidFill>
                      <a:schemeClr val="bg1"/>
                    </a:solidFill>
                  </a:tcPr>
                </a:tc>
                <a:extLst>
                  <a:ext uri="{0D108BD9-81ED-4DB2-BD59-A6C34878D82A}">
                    <a16:rowId xmlns:a16="http://schemas.microsoft.com/office/drawing/2014/main" val="3737547176"/>
                  </a:ext>
                </a:extLst>
              </a:tr>
              <a:tr h="640889">
                <a:tc>
                  <a:txBody>
                    <a:bodyPr/>
                    <a:lstStyle/>
                    <a:p>
                      <a:pPr algn="ctr">
                        <a:lnSpc>
                          <a:spcPct val="100000"/>
                        </a:lnSpc>
                        <a:spcAft>
                          <a:spcPts val="1000"/>
                        </a:spcAft>
                        <a:buNone/>
                      </a:pPr>
                      <a:r>
                        <a:rPr lang="en-US" sz="1600" b="1" cap="none" spc="0" dirty="0">
                          <a:solidFill>
                            <a:schemeClr val="tx1"/>
                          </a:solidFill>
                          <a:effectLst/>
                          <a:latin typeface="+mj-lt"/>
                        </a:rPr>
                        <a:t>Uso de downstaging / bridging</a:t>
                      </a:r>
                      <a:endParaRPr lang="es-ES" sz="1600" b="1"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accent1">
                        <a:lumMod val="20000"/>
                        <a:lumOff val="80000"/>
                      </a:schemeClr>
                    </a:solidFill>
                  </a:tcPr>
                </a:tc>
                <a:tc>
                  <a:txBody>
                    <a:bodyPr/>
                    <a:lstStyle/>
                    <a:p>
                      <a:pPr algn="l">
                        <a:lnSpc>
                          <a:spcPct val="100000"/>
                        </a:lnSpc>
                        <a:spcAft>
                          <a:spcPts val="1000"/>
                        </a:spcAft>
                        <a:buNone/>
                      </a:pPr>
                      <a:r>
                        <a:rPr lang="en-US" sz="1400" cap="none" spc="0" dirty="0">
                          <a:solidFill>
                            <a:schemeClr val="tx1"/>
                          </a:solidFill>
                          <a:effectLst/>
                          <a:latin typeface="+mj-lt"/>
                        </a:rPr>
                        <a:t>- Muy </a:t>
                      </a:r>
                      <a:r>
                        <a:rPr lang="en-US" sz="1400" cap="none" spc="0" dirty="0" err="1">
                          <a:solidFill>
                            <a:schemeClr val="tx1"/>
                          </a:solidFill>
                          <a:effectLst/>
                          <a:latin typeface="+mj-lt"/>
                        </a:rPr>
                        <a:t>común</a:t>
                      </a:r>
                      <a:r>
                        <a:rPr lang="en-US" sz="1400" cap="none" spc="0" dirty="0">
                          <a:solidFill>
                            <a:schemeClr val="tx1"/>
                          </a:solidFill>
                          <a:effectLst/>
                          <a:latin typeface="+mj-lt"/>
                        </a:rPr>
                        <a:t>, </a:t>
                      </a:r>
                      <a:r>
                        <a:rPr lang="en-US" sz="1400" cap="none" spc="0" dirty="0" err="1">
                          <a:solidFill>
                            <a:schemeClr val="tx1"/>
                          </a:solidFill>
                          <a:effectLst/>
                          <a:latin typeface="+mj-lt"/>
                        </a:rPr>
                        <a:t>criterios</a:t>
                      </a:r>
                      <a:r>
                        <a:rPr lang="en-US" sz="1400" cap="none" spc="0" dirty="0">
                          <a:solidFill>
                            <a:schemeClr val="tx1"/>
                          </a:solidFill>
                          <a:effectLst/>
                          <a:latin typeface="+mj-lt"/>
                        </a:rPr>
                        <a:t> </a:t>
                      </a:r>
                      <a:r>
                        <a:rPr lang="en-US" sz="1400" cap="none" spc="0" dirty="0" err="1">
                          <a:solidFill>
                            <a:schemeClr val="tx1"/>
                          </a:solidFill>
                          <a:effectLst/>
                          <a:latin typeface="+mj-lt"/>
                        </a:rPr>
                        <a:t>estrictos</a:t>
                      </a:r>
                      <a:r>
                        <a:rPr lang="en-US" sz="1400" cap="none" spc="0" dirty="0">
                          <a:solidFill>
                            <a:schemeClr val="tx1"/>
                          </a:solidFill>
                          <a:effectLst/>
                          <a:latin typeface="+mj-lt"/>
                        </a:rPr>
                        <a:t> de </a:t>
                      </a:r>
                      <a:r>
                        <a:rPr lang="en-US" sz="1400" cap="none" spc="0" dirty="0" err="1">
                          <a:solidFill>
                            <a:schemeClr val="tx1"/>
                          </a:solidFill>
                          <a:effectLst/>
                          <a:latin typeface="+mj-lt"/>
                        </a:rPr>
                        <a:t>elegibilidad</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bg1"/>
                    </a:solidFill>
                  </a:tcPr>
                </a:tc>
                <a:tc>
                  <a:txBody>
                    <a:bodyPr/>
                    <a:lstStyle/>
                    <a:p>
                      <a:pPr algn="l">
                        <a:lnSpc>
                          <a:spcPct val="100000"/>
                        </a:lnSpc>
                        <a:spcAft>
                          <a:spcPts val="1000"/>
                        </a:spcAft>
                        <a:buNone/>
                      </a:pPr>
                      <a:r>
                        <a:rPr lang="en-US" sz="1400" cap="none" spc="0" dirty="0">
                          <a:solidFill>
                            <a:schemeClr val="tx1"/>
                          </a:solidFill>
                          <a:effectLst/>
                          <a:latin typeface="+mj-lt"/>
                        </a:rPr>
                        <a:t>- Muy </a:t>
                      </a:r>
                      <a:r>
                        <a:rPr lang="en-US" sz="1400" cap="none" spc="0" dirty="0" err="1">
                          <a:solidFill>
                            <a:schemeClr val="tx1"/>
                          </a:solidFill>
                          <a:effectLst/>
                          <a:latin typeface="+mj-lt"/>
                        </a:rPr>
                        <a:t>común</a:t>
                      </a:r>
                      <a:r>
                        <a:rPr lang="en-US" sz="1400" cap="none" spc="0" dirty="0">
                          <a:solidFill>
                            <a:schemeClr val="tx1"/>
                          </a:solidFill>
                          <a:effectLst/>
                          <a:latin typeface="+mj-lt"/>
                        </a:rPr>
                        <a:t>, </a:t>
                      </a:r>
                      <a:r>
                        <a:rPr lang="en-US" sz="1400" cap="none" spc="0" dirty="0" err="1">
                          <a:solidFill>
                            <a:schemeClr val="tx1"/>
                          </a:solidFill>
                          <a:effectLst/>
                          <a:latin typeface="+mj-lt"/>
                        </a:rPr>
                        <a:t>usado</a:t>
                      </a:r>
                      <a:r>
                        <a:rPr lang="en-US" sz="1400" cap="none" spc="0" dirty="0">
                          <a:solidFill>
                            <a:schemeClr val="tx1"/>
                          </a:solidFill>
                          <a:effectLst/>
                          <a:latin typeface="+mj-lt"/>
                        </a:rPr>
                        <a:t> para </a:t>
                      </a:r>
                      <a:r>
                        <a:rPr lang="en-US" sz="1400" cap="none" spc="0" dirty="0" err="1">
                          <a:solidFill>
                            <a:schemeClr val="tx1"/>
                          </a:solidFill>
                          <a:effectLst/>
                          <a:latin typeface="+mj-lt"/>
                        </a:rPr>
                        <a:t>mantener</a:t>
                      </a:r>
                      <a:r>
                        <a:rPr lang="en-US" sz="1400" cap="none" spc="0" dirty="0">
                          <a:solidFill>
                            <a:schemeClr val="tx1"/>
                          </a:solidFill>
                          <a:effectLst/>
                          <a:latin typeface="+mj-lt"/>
                        </a:rPr>
                        <a:t> o </a:t>
                      </a:r>
                      <a:r>
                        <a:rPr lang="en-US" sz="1400" cap="none" spc="0" dirty="0" err="1">
                          <a:solidFill>
                            <a:schemeClr val="tx1"/>
                          </a:solidFill>
                          <a:effectLst/>
                          <a:latin typeface="+mj-lt"/>
                        </a:rPr>
                        <a:t>lograr</a:t>
                      </a:r>
                      <a:r>
                        <a:rPr lang="en-US" sz="1400" cap="none" spc="0" dirty="0">
                          <a:solidFill>
                            <a:schemeClr val="tx1"/>
                          </a:solidFill>
                          <a:effectLst/>
                          <a:latin typeface="+mj-lt"/>
                        </a:rPr>
                        <a:t> </a:t>
                      </a:r>
                      <a:r>
                        <a:rPr lang="en-US" sz="1400" cap="none" spc="0" dirty="0" err="1">
                          <a:solidFill>
                            <a:schemeClr val="tx1"/>
                          </a:solidFill>
                          <a:effectLst/>
                          <a:latin typeface="+mj-lt"/>
                        </a:rPr>
                        <a:t>criterios</a:t>
                      </a:r>
                      <a:r>
                        <a:rPr lang="en-US" sz="1400" cap="none" spc="0" dirty="0">
                          <a:solidFill>
                            <a:schemeClr val="tx1"/>
                          </a:solidFill>
                          <a:effectLst/>
                          <a:latin typeface="+mj-lt"/>
                        </a:rPr>
                        <a:t> de </a:t>
                      </a:r>
                      <a:r>
                        <a:rPr lang="en-US" sz="1400" cap="none" spc="0" dirty="0" err="1">
                          <a:solidFill>
                            <a:schemeClr val="tx1"/>
                          </a:solidFill>
                          <a:effectLst/>
                          <a:latin typeface="+mj-lt"/>
                        </a:rPr>
                        <a:t>trasplante</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bg1"/>
                    </a:solidFill>
                  </a:tcPr>
                </a:tc>
                <a:extLst>
                  <a:ext uri="{0D108BD9-81ED-4DB2-BD59-A6C34878D82A}">
                    <a16:rowId xmlns:a16="http://schemas.microsoft.com/office/drawing/2014/main" val="3719004817"/>
                  </a:ext>
                </a:extLst>
              </a:tr>
              <a:tr h="1001115">
                <a:tc>
                  <a:txBody>
                    <a:bodyPr/>
                    <a:lstStyle/>
                    <a:p>
                      <a:pPr algn="ctr">
                        <a:lnSpc>
                          <a:spcPct val="100000"/>
                        </a:lnSpc>
                        <a:spcAft>
                          <a:spcPts val="1000"/>
                        </a:spcAft>
                        <a:buNone/>
                      </a:pPr>
                      <a:r>
                        <a:rPr lang="en-US" sz="1600" b="1" cap="none" spc="0" dirty="0">
                          <a:solidFill>
                            <a:schemeClr val="tx1"/>
                          </a:solidFill>
                          <a:effectLst/>
                          <a:latin typeface="+mj-lt"/>
                        </a:rPr>
                        <a:t>Uso de </a:t>
                      </a:r>
                      <a:r>
                        <a:rPr lang="en-US" sz="1600" b="1" cap="none" spc="0" dirty="0" err="1">
                          <a:solidFill>
                            <a:schemeClr val="tx1"/>
                          </a:solidFill>
                          <a:effectLst/>
                          <a:latin typeface="+mj-lt"/>
                        </a:rPr>
                        <a:t>respuesta</a:t>
                      </a:r>
                      <a:r>
                        <a:rPr lang="en-US" sz="1600" b="1" cap="none" spc="0" dirty="0">
                          <a:solidFill>
                            <a:schemeClr val="tx1"/>
                          </a:solidFill>
                          <a:effectLst/>
                          <a:latin typeface="+mj-lt"/>
                        </a:rPr>
                        <a:t> a </a:t>
                      </a:r>
                      <a:r>
                        <a:rPr lang="en-US" sz="1600" b="1" cap="none" spc="0" dirty="0" err="1">
                          <a:solidFill>
                            <a:schemeClr val="tx1"/>
                          </a:solidFill>
                          <a:effectLst/>
                          <a:latin typeface="+mj-lt"/>
                        </a:rPr>
                        <a:t>tratamiento</a:t>
                      </a:r>
                      <a:r>
                        <a:rPr lang="en-US" sz="1600" b="1" cap="none" spc="0" dirty="0">
                          <a:solidFill>
                            <a:schemeClr val="tx1"/>
                          </a:solidFill>
                          <a:effectLst/>
                          <a:latin typeface="+mj-lt"/>
                        </a:rPr>
                        <a:t> </a:t>
                      </a:r>
                      <a:r>
                        <a:rPr lang="en-US" sz="1600" b="1" cap="none" spc="0" dirty="0" err="1">
                          <a:solidFill>
                            <a:schemeClr val="tx1"/>
                          </a:solidFill>
                          <a:effectLst/>
                          <a:latin typeface="+mj-lt"/>
                        </a:rPr>
                        <a:t>como</a:t>
                      </a:r>
                      <a:r>
                        <a:rPr lang="en-US" sz="1600" b="1" cap="none" spc="0" dirty="0">
                          <a:solidFill>
                            <a:schemeClr val="tx1"/>
                          </a:solidFill>
                          <a:effectLst/>
                          <a:latin typeface="+mj-lt"/>
                        </a:rPr>
                        <a:t> </a:t>
                      </a:r>
                      <a:r>
                        <a:rPr lang="en-US" sz="1600" b="1" cap="none" spc="0" dirty="0" err="1">
                          <a:solidFill>
                            <a:schemeClr val="tx1"/>
                          </a:solidFill>
                          <a:effectLst/>
                          <a:latin typeface="+mj-lt"/>
                        </a:rPr>
                        <a:t>criterio</a:t>
                      </a:r>
                      <a:endParaRPr lang="es-ES" sz="1600" b="1" cap="none" spc="0" dirty="0">
                        <a:solidFill>
                          <a:schemeClr val="tx1"/>
                        </a:solidFill>
                        <a:effectLst/>
                        <a:latin typeface="+mj-lt"/>
                        <a:ea typeface="MS Mincho" panose="02020609040205080304" pitchFamily="49" charset="-128"/>
                        <a:cs typeface="Arial" panose="020B0604020202020204" pitchFamily="34" charset="0"/>
                      </a:endParaRPr>
                    </a:p>
                  </a:txBody>
                  <a:tcPr marL="56990" marR="85485" marT="0" marB="0" anchor="ctr">
                    <a:solidFill>
                      <a:schemeClr val="accent1">
                        <a:lumMod val="20000"/>
                        <a:lumOff val="80000"/>
                      </a:schemeClr>
                    </a:solidFill>
                  </a:tcPr>
                </a:tc>
                <a:tc>
                  <a:txBody>
                    <a:bodyPr/>
                    <a:lstStyle/>
                    <a:p>
                      <a:pPr algn="l">
                        <a:lnSpc>
                          <a:spcPct val="100000"/>
                        </a:lnSpc>
                        <a:spcAft>
                          <a:spcPts val="1000"/>
                        </a:spcAft>
                        <a:buNone/>
                      </a:pPr>
                      <a:r>
                        <a:rPr lang="en-US" sz="1400" cap="none" spc="0" dirty="0">
                          <a:solidFill>
                            <a:schemeClr val="tx1"/>
                          </a:solidFill>
                          <a:effectLst/>
                          <a:latin typeface="+mj-lt"/>
                        </a:rPr>
                        <a:t>- En </a:t>
                      </a:r>
                      <a:r>
                        <a:rPr lang="en-US" sz="1400" cap="none" spc="0" dirty="0" err="1">
                          <a:solidFill>
                            <a:schemeClr val="tx1"/>
                          </a:solidFill>
                          <a:effectLst/>
                          <a:latin typeface="+mj-lt"/>
                        </a:rPr>
                        <a:t>algunos</a:t>
                      </a:r>
                      <a:r>
                        <a:rPr lang="en-US" sz="1400" cap="none" spc="0" dirty="0">
                          <a:solidFill>
                            <a:schemeClr val="tx1"/>
                          </a:solidFill>
                          <a:effectLst/>
                          <a:latin typeface="+mj-lt"/>
                        </a:rPr>
                        <a:t> </a:t>
                      </a:r>
                      <a:r>
                        <a:rPr lang="en-US" sz="1400" cap="none" spc="0" dirty="0" err="1">
                          <a:solidFill>
                            <a:schemeClr val="tx1"/>
                          </a:solidFill>
                          <a:effectLst/>
                          <a:latin typeface="+mj-lt"/>
                        </a:rPr>
                        <a:t>sistemas</a:t>
                      </a:r>
                      <a:r>
                        <a:rPr lang="en-US" sz="1400" cap="none" spc="0" dirty="0">
                          <a:solidFill>
                            <a:schemeClr val="tx1"/>
                          </a:solidFill>
                          <a:effectLst/>
                          <a:latin typeface="+mj-lt"/>
                        </a:rPr>
                        <a:t> de </a:t>
                      </a:r>
                      <a:r>
                        <a:rPr lang="en-US" sz="1400" cap="none" spc="0" dirty="0" err="1">
                          <a:solidFill>
                            <a:schemeClr val="tx1"/>
                          </a:solidFill>
                          <a:effectLst/>
                          <a:latin typeface="+mj-lt"/>
                        </a:rPr>
                        <a:t>excepción</a:t>
                      </a:r>
                      <a:r>
                        <a:rPr lang="en-US" sz="1400" cap="none" spc="0" dirty="0">
                          <a:solidFill>
                            <a:schemeClr val="tx1"/>
                          </a:solidFill>
                          <a:effectLst/>
                          <a:latin typeface="+mj-lt"/>
                        </a:rPr>
                        <a:t> se </a:t>
                      </a:r>
                      <a:r>
                        <a:rPr lang="en-US" sz="1400" cap="none" spc="0" dirty="0" err="1">
                          <a:solidFill>
                            <a:schemeClr val="tx1"/>
                          </a:solidFill>
                          <a:effectLst/>
                          <a:latin typeface="+mj-lt"/>
                        </a:rPr>
                        <a:t>considera</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56990" marR="85485" marT="0" marB="0" anchor="ctr">
                    <a:solidFill>
                      <a:schemeClr val="bg1"/>
                    </a:solidFill>
                  </a:tcPr>
                </a:tc>
                <a:tc>
                  <a:txBody>
                    <a:bodyPr/>
                    <a:lstStyle/>
                    <a:p>
                      <a:pPr algn="l">
                        <a:lnSpc>
                          <a:spcPct val="100000"/>
                        </a:lnSpc>
                        <a:spcAft>
                          <a:spcPts val="1000"/>
                        </a:spcAft>
                        <a:buNone/>
                      </a:pPr>
                      <a:r>
                        <a:rPr lang="en-US" sz="1400" cap="none" spc="0" dirty="0">
                          <a:solidFill>
                            <a:schemeClr val="tx1"/>
                          </a:solidFill>
                          <a:effectLst/>
                          <a:latin typeface="+mj-lt"/>
                        </a:rPr>
                        <a:t>- </a:t>
                      </a:r>
                      <a:r>
                        <a:rPr lang="en-US" sz="1400" cap="none" spc="0" dirty="0" err="1">
                          <a:solidFill>
                            <a:schemeClr val="tx1"/>
                          </a:solidFill>
                          <a:effectLst/>
                          <a:latin typeface="+mj-lt"/>
                        </a:rPr>
                        <a:t>Sí</a:t>
                      </a:r>
                      <a:r>
                        <a:rPr lang="en-US" sz="1400" cap="none" spc="0" dirty="0">
                          <a:solidFill>
                            <a:schemeClr val="tx1"/>
                          </a:solidFill>
                          <a:effectLst/>
                          <a:latin typeface="+mj-lt"/>
                        </a:rPr>
                        <a:t>, la </a:t>
                      </a:r>
                      <a:r>
                        <a:rPr lang="en-US" sz="1400" cap="none" spc="0" dirty="0" err="1">
                          <a:solidFill>
                            <a:schemeClr val="tx1"/>
                          </a:solidFill>
                          <a:effectLst/>
                          <a:latin typeface="+mj-lt"/>
                        </a:rPr>
                        <a:t>respuesta</a:t>
                      </a:r>
                      <a:r>
                        <a:rPr lang="en-US" sz="1400" cap="none" spc="0" dirty="0">
                          <a:solidFill>
                            <a:schemeClr val="tx1"/>
                          </a:solidFill>
                          <a:effectLst/>
                          <a:latin typeface="+mj-lt"/>
                        </a:rPr>
                        <a:t> a </a:t>
                      </a:r>
                      <a:r>
                        <a:rPr lang="en-US" sz="1400" cap="none" spc="0" dirty="0" err="1">
                          <a:solidFill>
                            <a:schemeClr val="tx1"/>
                          </a:solidFill>
                          <a:effectLst/>
                          <a:latin typeface="+mj-lt"/>
                        </a:rPr>
                        <a:t>terapias</a:t>
                      </a:r>
                      <a:r>
                        <a:rPr lang="en-US" sz="1400" cap="none" spc="0" dirty="0">
                          <a:solidFill>
                            <a:schemeClr val="tx1"/>
                          </a:solidFill>
                          <a:effectLst/>
                          <a:latin typeface="+mj-lt"/>
                        </a:rPr>
                        <a:t> </a:t>
                      </a:r>
                      <a:r>
                        <a:rPr lang="en-US" sz="1400" cap="none" spc="0" dirty="0" err="1">
                          <a:solidFill>
                            <a:schemeClr val="tx1"/>
                          </a:solidFill>
                          <a:effectLst/>
                          <a:latin typeface="+mj-lt"/>
                        </a:rPr>
                        <a:t>locorregionales</a:t>
                      </a:r>
                      <a:r>
                        <a:rPr lang="en-US" sz="1400" cap="none" spc="0" dirty="0">
                          <a:solidFill>
                            <a:schemeClr val="tx1"/>
                          </a:solidFill>
                          <a:effectLst/>
                          <a:latin typeface="+mj-lt"/>
                        </a:rPr>
                        <a:t> es </a:t>
                      </a:r>
                      <a:r>
                        <a:rPr lang="en-US" sz="1400" cap="none" spc="0" dirty="0" err="1">
                          <a:solidFill>
                            <a:schemeClr val="tx1"/>
                          </a:solidFill>
                          <a:effectLst/>
                          <a:latin typeface="+mj-lt"/>
                        </a:rPr>
                        <a:t>valorada</a:t>
                      </a:r>
                      <a:r>
                        <a:rPr lang="en-US" sz="1400" cap="none" spc="0" dirty="0">
                          <a:solidFill>
                            <a:schemeClr val="tx1"/>
                          </a:solidFill>
                          <a:effectLst/>
                          <a:latin typeface="+mj-lt"/>
                        </a:rPr>
                        <a:t> </a:t>
                      </a:r>
                      <a:r>
                        <a:rPr lang="en-US" sz="1400" cap="none" spc="0" dirty="0" err="1">
                          <a:solidFill>
                            <a:schemeClr val="tx1"/>
                          </a:solidFill>
                          <a:effectLst/>
                          <a:latin typeface="+mj-lt"/>
                        </a:rPr>
                        <a:t>como</a:t>
                      </a:r>
                      <a:r>
                        <a:rPr lang="en-US" sz="1400" cap="none" spc="0" dirty="0">
                          <a:solidFill>
                            <a:schemeClr val="tx1"/>
                          </a:solidFill>
                          <a:effectLst/>
                          <a:latin typeface="+mj-lt"/>
                        </a:rPr>
                        <a:t> </a:t>
                      </a:r>
                      <a:r>
                        <a:rPr lang="en-US" sz="1400" cap="none" spc="0" dirty="0" err="1">
                          <a:solidFill>
                            <a:schemeClr val="tx1"/>
                          </a:solidFill>
                          <a:effectLst/>
                          <a:latin typeface="+mj-lt"/>
                        </a:rPr>
                        <a:t>indicador</a:t>
                      </a:r>
                      <a:r>
                        <a:rPr lang="en-US" sz="1400" cap="none" spc="0" dirty="0">
                          <a:solidFill>
                            <a:schemeClr val="tx1"/>
                          </a:solidFill>
                          <a:effectLst/>
                          <a:latin typeface="+mj-lt"/>
                        </a:rPr>
                        <a:t> </a:t>
                      </a:r>
                      <a:r>
                        <a:rPr lang="en-US" sz="1400" cap="none" spc="0" dirty="0" err="1">
                          <a:solidFill>
                            <a:schemeClr val="tx1"/>
                          </a:solidFill>
                          <a:effectLst/>
                          <a:latin typeface="+mj-lt"/>
                        </a:rPr>
                        <a:t>biológico</a:t>
                      </a:r>
                      <a:r>
                        <a:rPr lang="en-US" sz="1400" cap="none" spc="0" dirty="0">
                          <a:solidFill>
                            <a:schemeClr val="tx1"/>
                          </a:solidFill>
                          <a:effectLst/>
                          <a:latin typeface="+mj-lt"/>
                        </a:rPr>
                        <a:t> de </a:t>
                      </a:r>
                      <a:r>
                        <a:rPr lang="en-US" sz="1400" cap="none" spc="0" dirty="0" err="1">
                          <a:solidFill>
                            <a:schemeClr val="tx1"/>
                          </a:solidFill>
                          <a:effectLst/>
                          <a:latin typeface="+mj-lt"/>
                        </a:rPr>
                        <a:t>agresividad</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56990" marR="85485" marT="0" marB="0" anchor="ctr">
                    <a:solidFill>
                      <a:schemeClr val="bg1"/>
                    </a:solidFill>
                  </a:tcPr>
                </a:tc>
                <a:extLst>
                  <a:ext uri="{0D108BD9-81ED-4DB2-BD59-A6C34878D82A}">
                    <a16:rowId xmlns:a16="http://schemas.microsoft.com/office/drawing/2014/main" val="473852561"/>
                  </a:ext>
                </a:extLst>
              </a:tr>
              <a:tr h="756288">
                <a:tc>
                  <a:txBody>
                    <a:bodyPr/>
                    <a:lstStyle/>
                    <a:p>
                      <a:pPr algn="ctr">
                        <a:lnSpc>
                          <a:spcPct val="100000"/>
                        </a:lnSpc>
                        <a:spcAft>
                          <a:spcPts val="1000"/>
                        </a:spcAft>
                        <a:buNone/>
                      </a:pPr>
                      <a:r>
                        <a:rPr lang="en-US" sz="1600" b="1" cap="none" spc="0" dirty="0" err="1">
                          <a:solidFill>
                            <a:schemeClr val="tx1"/>
                          </a:solidFill>
                          <a:effectLst/>
                          <a:latin typeface="+mj-lt"/>
                        </a:rPr>
                        <a:t>Estudios</a:t>
                      </a:r>
                      <a:r>
                        <a:rPr lang="en-US" sz="1600" b="1" cap="none" spc="0" dirty="0">
                          <a:solidFill>
                            <a:schemeClr val="tx1"/>
                          </a:solidFill>
                          <a:effectLst/>
                          <a:latin typeface="+mj-lt"/>
                        </a:rPr>
                        <a:t> “</a:t>
                      </a:r>
                      <a:r>
                        <a:rPr lang="en-US" sz="1600" b="1" i="1" cap="none" spc="0" dirty="0">
                          <a:solidFill>
                            <a:schemeClr val="tx1"/>
                          </a:solidFill>
                          <a:effectLst/>
                          <a:latin typeface="+mj-lt"/>
                        </a:rPr>
                        <a:t>ab initio</a:t>
                      </a:r>
                      <a:r>
                        <a:rPr lang="en-US" sz="1600" b="1" cap="none" spc="0" dirty="0">
                          <a:solidFill>
                            <a:schemeClr val="tx1"/>
                          </a:solidFill>
                          <a:effectLst/>
                          <a:latin typeface="+mj-lt"/>
                        </a:rPr>
                        <a:t>”</a:t>
                      </a:r>
                      <a:endParaRPr lang="es-ES" sz="1600" b="1"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accent1">
                        <a:lumMod val="20000"/>
                        <a:lumOff val="80000"/>
                      </a:schemeClr>
                    </a:solidFill>
                  </a:tcPr>
                </a:tc>
                <a:tc>
                  <a:txBody>
                    <a:bodyPr/>
                    <a:lstStyle/>
                    <a:p>
                      <a:pPr algn="l">
                        <a:lnSpc>
                          <a:spcPct val="100000"/>
                        </a:lnSpc>
                        <a:spcAft>
                          <a:spcPts val="1000"/>
                        </a:spcAft>
                        <a:buNone/>
                      </a:pPr>
                      <a:r>
                        <a:rPr lang="en-US" sz="1400" cap="none" spc="0" dirty="0">
                          <a:solidFill>
                            <a:schemeClr val="tx1"/>
                          </a:solidFill>
                          <a:effectLst/>
                          <a:latin typeface="+mj-lt"/>
                          <a:ea typeface="MS Mincho" panose="02020609040205080304" pitchFamily="49" charset="-128"/>
                          <a:cs typeface="Arial" panose="020B0604020202020204" pitchFamily="34" charset="0"/>
                        </a:rPr>
                        <a:t> - No</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bg1"/>
                    </a:solidFill>
                  </a:tcPr>
                </a:tc>
                <a:tc>
                  <a:txBody>
                    <a:bodyPr/>
                    <a:lstStyle/>
                    <a:p>
                      <a:pPr algn="l">
                        <a:lnSpc>
                          <a:spcPct val="100000"/>
                        </a:lnSpc>
                        <a:spcAft>
                          <a:spcPts val="1000"/>
                        </a:spcAft>
                        <a:buNone/>
                      </a:pPr>
                      <a:r>
                        <a:rPr lang="en-US" sz="1400" cap="none" spc="0" dirty="0">
                          <a:solidFill>
                            <a:schemeClr val="tx1"/>
                          </a:solidFill>
                          <a:effectLst/>
                          <a:latin typeface="+mj-lt"/>
                        </a:rPr>
                        <a:t>- </a:t>
                      </a:r>
                      <a:r>
                        <a:rPr lang="en-US" sz="1400" cap="none" spc="0" dirty="0" err="1">
                          <a:solidFill>
                            <a:schemeClr val="tx1"/>
                          </a:solidFill>
                          <a:effectLst/>
                          <a:latin typeface="+mj-lt"/>
                        </a:rPr>
                        <a:t>Existe</a:t>
                      </a:r>
                      <a:r>
                        <a:rPr lang="en-US" sz="1400" cap="none" spc="0" dirty="0">
                          <a:solidFill>
                            <a:schemeClr val="tx1"/>
                          </a:solidFill>
                          <a:effectLst/>
                          <a:latin typeface="+mj-lt"/>
                        </a:rPr>
                        <a:t> al </a:t>
                      </a:r>
                      <a:r>
                        <a:rPr lang="en-US" sz="1400" cap="none" spc="0" dirty="0" err="1">
                          <a:solidFill>
                            <a:schemeClr val="tx1"/>
                          </a:solidFill>
                          <a:effectLst/>
                          <a:latin typeface="+mj-lt"/>
                        </a:rPr>
                        <a:t>menos</a:t>
                      </a:r>
                      <a:r>
                        <a:rPr lang="en-US" sz="1400" cap="none" spc="0" dirty="0">
                          <a:solidFill>
                            <a:schemeClr val="tx1"/>
                          </a:solidFill>
                          <a:effectLst/>
                          <a:latin typeface="+mj-lt"/>
                        </a:rPr>
                        <a:t> un </a:t>
                      </a:r>
                      <a:r>
                        <a:rPr lang="en-US" sz="1400" cap="none" spc="0" dirty="0" err="1">
                          <a:solidFill>
                            <a:schemeClr val="tx1"/>
                          </a:solidFill>
                          <a:effectLst/>
                          <a:latin typeface="+mj-lt"/>
                        </a:rPr>
                        <a:t>estudio</a:t>
                      </a:r>
                      <a:r>
                        <a:rPr lang="en-US" sz="1400" cap="none" spc="0" dirty="0">
                          <a:solidFill>
                            <a:schemeClr val="tx1"/>
                          </a:solidFill>
                          <a:effectLst/>
                          <a:latin typeface="+mj-lt"/>
                        </a:rPr>
                        <a:t> </a:t>
                      </a:r>
                      <a:r>
                        <a:rPr lang="en-US" sz="1400" cap="none" spc="0" dirty="0" err="1">
                          <a:solidFill>
                            <a:schemeClr val="tx1"/>
                          </a:solidFill>
                          <a:effectLst/>
                          <a:latin typeface="+mj-lt"/>
                        </a:rPr>
                        <a:t>prospectivo</a:t>
                      </a:r>
                      <a:r>
                        <a:rPr lang="en-US" sz="1400" cap="none" spc="0" dirty="0">
                          <a:solidFill>
                            <a:schemeClr val="tx1"/>
                          </a:solidFill>
                          <a:effectLst/>
                          <a:latin typeface="+mj-lt"/>
                        </a:rPr>
                        <a:t>, </a:t>
                      </a:r>
                      <a:r>
                        <a:rPr lang="en-US" sz="1400" cap="none" spc="0" dirty="0" err="1">
                          <a:solidFill>
                            <a:schemeClr val="tx1"/>
                          </a:solidFill>
                          <a:effectLst/>
                          <a:latin typeface="+mj-lt"/>
                        </a:rPr>
                        <a:t>pero</a:t>
                      </a:r>
                      <a:r>
                        <a:rPr lang="en-US" sz="1400" cap="none" spc="0" dirty="0">
                          <a:solidFill>
                            <a:schemeClr val="tx1"/>
                          </a:solidFill>
                          <a:effectLst/>
                          <a:latin typeface="+mj-lt"/>
                        </a:rPr>
                        <a:t> sin </a:t>
                      </a:r>
                      <a:r>
                        <a:rPr lang="en-US" sz="1400" cap="none" spc="0" dirty="0" err="1">
                          <a:solidFill>
                            <a:schemeClr val="tx1"/>
                          </a:solidFill>
                          <a:effectLst/>
                          <a:latin typeface="+mj-lt"/>
                        </a:rPr>
                        <a:t>adopción</a:t>
                      </a:r>
                      <a:r>
                        <a:rPr lang="en-US" sz="1400" cap="none" spc="0" dirty="0">
                          <a:solidFill>
                            <a:schemeClr val="tx1"/>
                          </a:solidFill>
                          <a:effectLst/>
                          <a:latin typeface="+mj-lt"/>
                        </a:rPr>
                        <a:t> general</a:t>
                      </a:r>
                      <a:endParaRPr lang="es-ES" sz="1400" cap="none" spc="0" dirty="0">
                        <a:solidFill>
                          <a:schemeClr val="tx1"/>
                        </a:solidFill>
                        <a:effectLst/>
                        <a:latin typeface="+mj-lt"/>
                        <a:ea typeface="MS Mincho" panose="02020609040205080304" pitchFamily="49" charset="-128"/>
                        <a:cs typeface="Arial" panose="020B0604020202020204" pitchFamily="34" charset="0"/>
                      </a:endParaRPr>
                    </a:p>
                  </a:txBody>
                  <a:tcPr marL="0" marR="85485" marT="0" marB="0" anchor="ctr">
                    <a:solidFill>
                      <a:schemeClr val="bg1"/>
                    </a:solidFill>
                  </a:tcPr>
                </a:tc>
                <a:extLst>
                  <a:ext uri="{0D108BD9-81ED-4DB2-BD59-A6C34878D82A}">
                    <a16:rowId xmlns:a16="http://schemas.microsoft.com/office/drawing/2014/main" val="345014503"/>
                  </a:ext>
                </a:extLst>
              </a:tr>
            </a:tbl>
          </a:graphicData>
        </a:graphic>
      </p:graphicFrame>
    </p:spTree>
    <p:extLst>
      <p:ext uri="{BB962C8B-B14F-4D97-AF65-F5344CB8AC3E}">
        <p14:creationId xmlns:p14="http://schemas.microsoft.com/office/powerpoint/2010/main" val="2857173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EBF1-9738-A423-725C-21E72716999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BDA5EB1E-7463-F380-4242-824DFA3D0A77}"/>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01F2B4F-8CE2-BAFD-53DA-E8849B399D3E}"/>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951D58E3-47CC-A061-772F-51FC203769A0}"/>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61AC7B3-69AE-C8A9-EFF6-FF31AFFEDE5C}"/>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C6F2685A-2939-CED9-BECE-C284E17B4707}"/>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FED55909-B43F-8E94-DA4D-18D4C777CD8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12BBFF29-AD4F-64D4-87E9-C3A18E796033}"/>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0B113B2-3CD1-2F32-3234-5FE054E81F09}"/>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E0F96A0E-9FD1-0C4B-9AC5-05118887F75B}"/>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6ED2DE8E-802E-B4E7-0C71-652D74FA51D3}"/>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5AFA069-A409-8EDC-2269-51FDE682BAFB}"/>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E973FC5-BC88-3543-C385-A7F5BA8246F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A3EFC6A8-A9DC-C3B0-179F-CE91EA70DF99}"/>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Shape 1">
            <a:extLst>
              <a:ext uri="{FF2B5EF4-FFF2-40B4-BE49-F238E27FC236}">
                <a16:creationId xmlns:a16="http://schemas.microsoft.com/office/drawing/2014/main" id="{CAF11621-6B4B-EC09-3A5A-969FDC457C33}"/>
              </a:ext>
            </a:extLst>
          </p:cNvPr>
          <p:cNvSpPr/>
          <p:nvPr/>
        </p:nvSpPr>
        <p:spPr>
          <a:xfrm>
            <a:off x="4216187" y="4098861"/>
            <a:ext cx="3356661" cy="1838325"/>
          </a:xfrm>
          <a:prstGeom prst="roundRect">
            <a:avLst>
              <a:gd name="adj" fmla="val 22393"/>
            </a:avLst>
          </a:prstGeom>
          <a:solidFill>
            <a:srgbClr val="D5DCF6"/>
          </a:solidFill>
          <a:ln w="7620">
            <a:solidFill>
              <a:srgbClr val="BBC2DC"/>
            </a:solidFill>
            <a:prstDash val="solid"/>
          </a:ln>
        </p:spPr>
        <p:txBody>
          <a:bodyPr/>
          <a:lstStyle/>
          <a:p>
            <a:pPr algn="ctr"/>
            <a:endParaRPr lang="es-ES">
              <a:latin typeface="+mj-lt"/>
            </a:endParaRPr>
          </a:p>
        </p:txBody>
      </p:sp>
      <p:sp>
        <p:nvSpPr>
          <p:cNvPr id="10" name="Text 2">
            <a:extLst>
              <a:ext uri="{FF2B5EF4-FFF2-40B4-BE49-F238E27FC236}">
                <a16:creationId xmlns:a16="http://schemas.microsoft.com/office/drawing/2014/main" id="{75FB9A9D-E91C-6A92-5C59-95DCC779D059}"/>
              </a:ext>
            </a:extLst>
          </p:cNvPr>
          <p:cNvSpPr/>
          <p:nvPr/>
        </p:nvSpPr>
        <p:spPr>
          <a:xfrm>
            <a:off x="4658296" y="4230764"/>
            <a:ext cx="2466082" cy="282079"/>
          </a:xfrm>
          <a:prstGeom prst="rect">
            <a:avLst/>
          </a:prstGeom>
          <a:noFill/>
          <a:ln/>
        </p:spPr>
        <p:txBody>
          <a:bodyPr wrap="none" lIns="0" tIns="0" rIns="0" bIns="0" rtlCol="0" anchor="t"/>
          <a:lstStyle/>
          <a:p>
            <a:pPr algn="ctr">
              <a:lnSpc>
                <a:spcPts val="2208"/>
              </a:lnSpc>
            </a:pPr>
            <a:r>
              <a:rPr lang="en-US" sz="2200" b="1" dirty="0">
                <a:solidFill>
                  <a:schemeClr val="accent1">
                    <a:lumMod val="50000"/>
                  </a:schemeClr>
                </a:solidFill>
                <a:latin typeface="+mj-lt"/>
                <a:ea typeface="Alexandria Semi Bold" pitchFamily="34" charset="-122"/>
                <a:cs typeface="Alexandria Semi Bold" pitchFamily="34" charset="-120"/>
              </a:rPr>
              <a:t>Supervivencia por ITT</a:t>
            </a:r>
            <a:endParaRPr lang="en-US" sz="2200" b="1" dirty="0">
              <a:solidFill>
                <a:schemeClr val="accent1">
                  <a:lumMod val="50000"/>
                </a:schemeClr>
              </a:solidFill>
              <a:latin typeface="+mj-lt"/>
            </a:endParaRPr>
          </a:p>
        </p:txBody>
      </p:sp>
      <p:sp>
        <p:nvSpPr>
          <p:cNvPr id="11" name="Text 3">
            <a:extLst>
              <a:ext uri="{FF2B5EF4-FFF2-40B4-BE49-F238E27FC236}">
                <a16:creationId xmlns:a16="http://schemas.microsoft.com/office/drawing/2014/main" id="{E1E04D90-82AC-49F0-7CB1-E8808023EF37}"/>
              </a:ext>
            </a:extLst>
          </p:cNvPr>
          <p:cNvSpPr/>
          <p:nvPr/>
        </p:nvSpPr>
        <p:spPr>
          <a:xfrm>
            <a:off x="4170953" y="4700259"/>
            <a:ext cx="3154431" cy="850133"/>
          </a:xfrm>
          <a:prstGeom prst="rect">
            <a:avLst/>
          </a:prstGeom>
          <a:noFill/>
          <a:ln/>
        </p:spPr>
        <p:txBody>
          <a:bodyPr wrap="square" lIns="0" tIns="0" rIns="0" bIns="0" rtlCol="0" anchor="t"/>
          <a:lstStyle/>
          <a:p>
            <a:pPr algn="ctr">
              <a:lnSpc>
                <a:spcPts val="2125"/>
              </a:lnSpc>
            </a:pPr>
            <a:r>
              <a:rPr lang="en-US" sz="1600" dirty="0" err="1">
                <a:solidFill>
                  <a:srgbClr val="3B3535"/>
                </a:solidFill>
                <a:latin typeface="+mj-lt"/>
                <a:ea typeface="Sora Light" pitchFamily="34" charset="-122"/>
                <a:cs typeface="Sora Light" pitchFamily="34" charset="-120"/>
              </a:rPr>
              <a:t>Análisis</a:t>
            </a:r>
            <a:r>
              <a:rPr lang="en-US" sz="1600" dirty="0">
                <a:solidFill>
                  <a:srgbClr val="3B3535"/>
                </a:solidFill>
                <a:latin typeface="+mj-lt"/>
                <a:ea typeface="Sora Light" pitchFamily="34" charset="-122"/>
                <a:cs typeface="Sora Light" pitchFamily="34" charset="-120"/>
              </a:rPr>
              <a:t> de supervivencia por intención de </a:t>
            </a:r>
            <a:r>
              <a:rPr lang="en-US" sz="1600" dirty="0" err="1">
                <a:solidFill>
                  <a:srgbClr val="3B3535"/>
                </a:solidFill>
                <a:latin typeface="+mj-lt"/>
                <a:ea typeface="Sora Light" pitchFamily="34" charset="-122"/>
                <a:cs typeface="Sora Light" pitchFamily="34" charset="-120"/>
              </a:rPr>
              <a:t>tratar</a:t>
            </a:r>
            <a:r>
              <a:rPr lang="en-US" sz="1600" dirty="0">
                <a:solidFill>
                  <a:srgbClr val="3B3535"/>
                </a:solidFill>
                <a:latin typeface="+mj-lt"/>
                <a:ea typeface="Sora Light" pitchFamily="34" charset="-122"/>
                <a:cs typeface="Sora Light" pitchFamily="34" charset="-120"/>
              </a:rPr>
              <a:t> y </a:t>
            </a:r>
            <a:r>
              <a:rPr lang="en-US" sz="1600" dirty="0" err="1">
                <a:solidFill>
                  <a:srgbClr val="3B3535"/>
                </a:solidFill>
                <a:latin typeface="+mj-lt"/>
                <a:ea typeface="Sora Light" pitchFamily="34" charset="-122"/>
                <a:cs typeface="Sora Light" pitchFamily="34" charset="-120"/>
              </a:rPr>
              <a:t>recursos</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asociados</a:t>
            </a:r>
            <a:endParaRPr lang="en-US" sz="1600" dirty="0">
              <a:latin typeface="+mj-lt"/>
            </a:endParaRPr>
          </a:p>
        </p:txBody>
      </p:sp>
      <p:sp>
        <p:nvSpPr>
          <p:cNvPr id="20" name="Shape 4">
            <a:extLst>
              <a:ext uri="{FF2B5EF4-FFF2-40B4-BE49-F238E27FC236}">
                <a16:creationId xmlns:a16="http://schemas.microsoft.com/office/drawing/2014/main" id="{3AC3B375-7E3E-47E6-4E66-777A574FD895}"/>
              </a:ext>
            </a:extLst>
          </p:cNvPr>
          <p:cNvSpPr/>
          <p:nvPr/>
        </p:nvSpPr>
        <p:spPr>
          <a:xfrm>
            <a:off x="703690" y="4066629"/>
            <a:ext cx="3092351" cy="1838325"/>
          </a:xfrm>
          <a:prstGeom prst="roundRect">
            <a:avLst>
              <a:gd name="adj" fmla="val 22393"/>
            </a:avLst>
          </a:prstGeom>
          <a:solidFill>
            <a:srgbClr val="D5DCF6"/>
          </a:solidFill>
          <a:ln w="7620">
            <a:solidFill>
              <a:srgbClr val="BBC2DC"/>
            </a:solidFill>
            <a:prstDash val="solid"/>
          </a:ln>
        </p:spPr>
        <p:txBody>
          <a:bodyPr/>
          <a:lstStyle/>
          <a:p>
            <a:pPr algn="ctr"/>
            <a:endParaRPr lang="es-ES">
              <a:latin typeface="+mj-lt"/>
            </a:endParaRPr>
          </a:p>
        </p:txBody>
      </p:sp>
      <p:sp>
        <p:nvSpPr>
          <p:cNvPr id="21" name="Text 5">
            <a:extLst>
              <a:ext uri="{FF2B5EF4-FFF2-40B4-BE49-F238E27FC236}">
                <a16:creationId xmlns:a16="http://schemas.microsoft.com/office/drawing/2014/main" id="{1B32F9D6-01FB-45D2-C5D2-7F3F785480A7}"/>
              </a:ext>
            </a:extLst>
          </p:cNvPr>
          <p:cNvSpPr/>
          <p:nvPr/>
        </p:nvSpPr>
        <p:spPr>
          <a:xfrm>
            <a:off x="967215" y="4230764"/>
            <a:ext cx="2718395" cy="282079"/>
          </a:xfrm>
          <a:prstGeom prst="rect">
            <a:avLst/>
          </a:prstGeom>
          <a:noFill/>
          <a:ln/>
        </p:spPr>
        <p:txBody>
          <a:bodyPr wrap="none" lIns="0" tIns="0" rIns="0" bIns="0" rtlCol="0" anchor="t"/>
          <a:lstStyle/>
          <a:p>
            <a:pPr algn="ctr">
              <a:lnSpc>
                <a:spcPts val="2208"/>
              </a:lnSpc>
            </a:pPr>
            <a:r>
              <a:rPr lang="en-US" sz="2200" b="1" dirty="0">
                <a:solidFill>
                  <a:schemeClr val="accent1">
                    <a:lumMod val="50000"/>
                  </a:schemeClr>
                </a:solidFill>
                <a:latin typeface="+mj-lt"/>
                <a:ea typeface="Alexandria Semi Bold" pitchFamily="34" charset="-122"/>
                <a:cs typeface="Alexandria Semi Bold" pitchFamily="34" charset="-120"/>
              </a:rPr>
              <a:t>Medicina Personalizada</a:t>
            </a:r>
            <a:endParaRPr lang="en-US" sz="2200" b="1" dirty="0">
              <a:solidFill>
                <a:schemeClr val="accent1">
                  <a:lumMod val="50000"/>
                </a:schemeClr>
              </a:solidFill>
              <a:latin typeface="+mj-lt"/>
            </a:endParaRPr>
          </a:p>
        </p:txBody>
      </p:sp>
      <p:sp>
        <p:nvSpPr>
          <p:cNvPr id="22" name="Text 6">
            <a:extLst>
              <a:ext uri="{FF2B5EF4-FFF2-40B4-BE49-F238E27FC236}">
                <a16:creationId xmlns:a16="http://schemas.microsoft.com/office/drawing/2014/main" id="{B497F173-422A-8CF3-0718-F6C6DB47EF59}"/>
              </a:ext>
            </a:extLst>
          </p:cNvPr>
          <p:cNvSpPr/>
          <p:nvPr/>
        </p:nvSpPr>
        <p:spPr>
          <a:xfrm>
            <a:off x="745851" y="4562918"/>
            <a:ext cx="3050190" cy="1097757"/>
          </a:xfrm>
          <a:prstGeom prst="rect">
            <a:avLst/>
          </a:prstGeom>
          <a:noFill/>
          <a:ln/>
        </p:spPr>
        <p:txBody>
          <a:bodyPr wrap="square" lIns="0" tIns="0" rIns="0" bIns="0" rtlCol="0" anchor="t"/>
          <a:lstStyle/>
          <a:p>
            <a:pPr algn="ctr">
              <a:lnSpc>
                <a:spcPts val="2125"/>
              </a:lnSpc>
            </a:pPr>
            <a:endParaRPr lang="en-US" dirty="0">
              <a:latin typeface="+mj-lt"/>
            </a:endParaRPr>
          </a:p>
        </p:txBody>
      </p:sp>
      <p:sp>
        <p:nvSpPr>
          <p:cNvPr id="26" name="Text 10">
            <a:extLst>
              <a:ext uri="{FF2B5EF4-FFF2-40B4-BE49-F238E27FC236}">
                <a16:creationId xmlns:a16="http://schemas.microsoft.com/office/drawing/2014/main" id="{16386385-E47B-48C7-04C0-C817A88246E4}"/>
              </a:ext>
            </a:extLst>
          </p:cNvPr>
          <p:cNvSpPr/>
          <p:nvPr/>
        </p:nvSpPr>
        <p:spPr>
          <a:xfrm>
            <a:off x="1413164" y="1035518"/>
            <a:ext cx="9637420" cy="646325"/>
          </a:xfrm>
          <a:prstGeom prst="rect">
            <a:avLst/>
          </a:prstGeom>
          <a:noFill/>
          <a:ln/>
        </p:spPr>
        <p:txBody>
          <a:bodyPr wrap="square" lIns="0" tIns="0" rIns="0" bIns="0" rtlCol="0" anchor="t"/>
          <a:lstStyle/>
          <a:p>
            <a:pPr marL="342900" indent="-342900">
              <a:buFont typeface="Arial" panose="020B0604020202020204" pitchFamily="34" charset="0"/>
              <a:buChar char="•"/>
            </a:pPr>
            <a:r>
              <a:rPr lang="en-US" sz="2000" b="1" dirty="0">
                <a:solidFill>
                  <a:srgbClr val="3B3535"/>
                </a:solidFill>
                <a:latin typeface="+mj-lt"/>
                <a:ea typeface="Sora Light" pitchFamily="34" charset="-122"/>
                <a:cs typeface="Sora Light" pitchFamily="34" charset="-120"/>
              </a:rPr>
              <a:t>El downstaging </a:t>
            </a:r>
            <a:r>
              <a:rPr lang="en-US" sz="2000" dirty="0">
                <a:solidFill>
                  <a:srgbClr val="3B3535"/>
                </a:solidFill>
                <a:latin typeface="+mj-lt"/>
                <a:ea typeface="Sora Light" pitchFamily="34" charset="-122"/>
                <a:cs typeface="Sora Light" pitchFamily="34" charset="-120"/>
              </a:rPr>
              <a:t>representa una oportunidad única para expandir el </a:t>
            </a:r>
            <a:r>
              <a:rPr lang="en-US" sz="2000" dirty="0" err="1">
                <a:solidFill>
                  <a:srgbClr val="3B3535"/>
                </a:solidFill>
                <a:latin typeface="+mj-lt"/>
                <a:ea typeface="Sora Light" pitchFamily="34" charset="-122"/>
                <a:cs typeface="Sora Light" pitchFamily="34" charset="-120"/>
              </a:rPr>
              <a:t>acceso</a:t>
            </a:r>
            <a:r>
              <a:rPr lang="en-US" sz="2000" dirty="0">
                <a:solidFill>
                  <a:srgbClr val="3B3535"/>
                </a:solidFill>
                <a:latin typeface="+mj-lt"/>
                <a:ea typeface="Sora Light" pitchFamily="34" charset="-122"/>
                <a:cs typeface="Sora Light" pitchFamily="34" charset="-120"/>
              </a:rPr>
              <a:t> al TH, </a:t>
            </a:r>
            <a:r>
              <a:rPr lang="en-US" sz="2000" dirty="0" err="1">
                <a:solidFill>
                  <a:srgbClr val="3B3535"/>
                </a:solidFill>
                <a:latin typeface="+mj-lt"/>
                <a:ea typeface="Sora Light" pitchFamily="34" charset="-122"/>
                <a:cs typeface="Sora Light" pitchFamily="34" charset="-120"/>
              </a:rPr>
              <a:t>posibilitándolo</a:t>
            </a:r>
            <a:r>
              <a:rPr lang="en-US" sz="2000" dirty="0">
                <a:solidFill>
                  <a:srgbClr val="3B3535"/>
                </a:solidFill>
                <a:latin typeface="+mj-lt"/>
                <a:ea typeface="Sora Light" pitchFamily="34" charset="-122"/>
                <a:cs typeface="Sora Light" pitchFamily="34" charset="-120"/>
              </a:rPr>
              <a:t>, con buenos </a:t>
            </a:r>
            <a:r>
              <a:rPr lang="en-US" sz="2000" dirty="0" err="1">
                <a:solidFill>
                  <a:srgbClr val="3B3535"/>
                </a:solidFill>
                <a:latin typeface="+mj-lt"/>
                <a:ea typeface="Sora Light" pitchFamily="34" charset="-122"/>
                <a:cs typeface="Sora Light" pitchFamily="34" charset="-120"/>
              </a:rPr>
              <a:t>resultados</a:t>
            </a:r>
            <a:r>
              <a:rPr lang="en-US" sz="2000" dirty="0">
                <a:solidFill>
                  <a:srgbClr val="3B3535"/>
                </a:solidFill>
                <a:latin typeface="+mj-lt"/>
                <a:ea typeface="Sora Light" pitchFamily="34" charset="-122"/>
                <a:cs typeface="Sora Light" pitchFamily="34" charset="-120"/>
              </a:rPr>
              <a:t>,  a </a:t>
            </a:r>
            <a:r>
              <a:rPr lang="en-US" sz="2000" dirty="0" err="1">
                <a:solidFill>
                  <a:srgbClr val="3B3535"/>
                </a:solidFill>
                <a:latin typeface="+mj-lt"/>
                <a:ea typeface="Sora Light" pitchFamily="34" charset="-122"/>
                <a:cs typeface="Sora Light" pitchFamily="34" charset="-120"/>
              </a:rPr>
              <a:t>pacientes</a:t>
            </a:r>
            <a:r>
              <a:rPr lang="en-US" sz="2000" dirty="0">
                <a:solidFill>
                  <a:srgbClr val="3B3535"/>
                </a:solidFill>
                <a:latin typeface="+mj-lt"/>
                <a:ea typeface="Sora Light" pitchFamily="34" charset="-122"/>
                <a:cs typeface="Sora Light" pitchFamily="34" charset="-120"/>
              </a:rPr>
              <a:t> </a:t>
            </a:r>
            <a:r>
              <a:rPr lang="en-US" sz="2000" dirty="0" err="1">
                <a:solidFill>
                  <a:srgbClr val="3B3535"/>
                </a:solidFill>
                <a:latin typeface="+mj-lt"/>
                <a:ea typeface="Sora Light" pitchFamily="34" charset="-122"/>
                <a:cs typeface="Sora Light" pitchFamily="34" charset="-120"/>
              </a:rPr>
              <a:t>inicialmente</a:t>
            </a:r>
            <a:r>
              <a:rPr lang="en-US" sz="2000" dirty="0">
                <a:solidFill>
                  <a:srgbClr val="3B3535"/>
                </a:solidFill>
                <a:latin typeface="+mj-lt"/>
                <a:ea typeface="Sora Light" pitchFamily="34" charset="-122"/>
                <a:cs typeface="Sora Light" pitchFamily="34" charset="-120"/>
              </a:rPr>
              <a:t> </a:t>
            </a:r>
            <a:r>
              <a:rPr lang="en-US" sz="2000" dirty="0" err="1">
                <a:solidFill>
                  <a:srgbClr val="3B3535"/>
                </a:solidFill>
                <a:latin typeface="+mj-lt"/>
                <a:ea typeface="Sora Light" pitchFamily="34" charset="-122"/>
                <a:cs typeface="Sora Light" pitchFamily="34" charset="-120"/>
              </a:rPr>
              <a:t>inelegibles</a:t>
            </a:r>
            <a:endParaRPr lang="en-US" sz="2000" dirty="0">
              <a:latin typeface="+mj-lt"/>
            </a:endParaRPr>
          </a:p>
        </p:txBody>
      </p:sp>
      <p:sp>
        <p:nvSpPr>
          <p:cNvPr id="2" name="CuadroTexto 1">
            <a:extLst>
              <a:ext uri="{FF2B5EF4-FFF2-40B4-BE49-F238E27FC236}">
                <a16:creationId xmlns:a16="http://schemas.microsoft.com/office/drawing/2014/main" id="{BAEB4DA3-F509-0A6F-23D0-35423391ACE0}"/>
              </a:ext>
            </a:extLst>
          </p:cNvPr>
          <p:cNvSpPr txBox="1"/>
          <p:nvPr/>
        </p:nvSpPr>
        <p:spPr>
          <a:xfrm>
            <a:off x="1277290" y="1736534"/>
            <a:ext cx="9637419" cy="400110"/>
          </a:xfrm>
          <a:prstGeom prst="rect">
            <a:avLst/>
          </a:prstGeom>
          <a:noFill/>
        </p:spPr>
        <p:txBody>
          <a:bodyPr wrap="square" rtlCol="0">
            <a:spAutoFit/>
          </a:bodyPr>
          <a:lstStyle/>
          <a:p>
            <a:pPr marL="342900" indent="-342900">
              <a:buFont typeface="Arial" panose="020B0604020202020204" pitchFamily="34" charset="0"/>
              <a:buChar char="•"/>
            </a:pPr>
            <a:r>
              <a:rPr lang="es-ES" sz="2000" b="1" dirty="0">
                <a:latin typeface="+mj-lt"/>
              </a:rPr>
              <a:t>TH “</a:t>
            </a:r>
            <a:r>
              <a:rPr lang="es-ES" sz="2000" b="1" i="1" dirty="0">
                <a:latin typeface="+mj-lt"/>
              </a:rPr>
              <a:t>ab initio” </a:t>
            </a:r>
            <a:r>
              <a:rPr lang="es-ES" sz="2000" dirty="0">
                <a:latin typeface="+mj-lt"/>
              </a:rPr>
              <a:t>representa una estrategia racional de optimización de recursos y eficiencia </a:t>
            </a:r>
          </a:p>
        </p:txBody>
      </p:sp>
      <p:sp>
        <p:nvSpPr>
          <p:cNvPr id="28" name="Shape 1">
            <a:extLst>
              <a:ext uri="{FF2B5EF4-FFF2-40B4-BE49-F238E27FC236}">
                <a16:creationId xmlns:a16="http://schemas.microsoft.com/office/drawing/2014/main" id="{ECF087EE-99AF-A34E-CF20-251D98E8AF2C}"/>
              </a:ext>
            </a:extLst>
          </p:cNvPr>
          <p:cNvSpPr/>
          <p:nvPr/>
        </p:nvSpPr>
        <p:spPr>
          <a:xfrm>
            <a:off x="7870851" y="4077892"/>
            <a:ext cx="3356661" cy="1838325"/>
          </a:xfrm>
          <a:prstGeom prst="roundRect">
            <a:avLst>
              <a:gd name="adj" fmla="val 22393"/>
            </a:avLst>
          </a:prstGeom>
          <a:solidFill>
            <a:srgbClr val="D5DCF6"/>
          </a:solidFill>
          <a:ln w="7620">
            <a:solidFill>
              <a:srgbClr val="BBC2DC"/>
            </a:solidFill>
            <a:prstDash val="solid"/>
          </a:ln>
        </p:spPr>
        <p:txBody>
          <a:bodyPr/>
          <a:lstStyle/>
          <a:p>
            <a:pPr algn="ctr"/>
            <a:endParaRPr lang="es-ES">
              <a:latin typeface="+mj-lt"/>
            </a:endParaRPr>
          </a:p>
        </p:txBody>
      </p:sp>
      <p:sp>
        <p:nvSpPr>
          <p:cNvPr id="29" name="Text 2">
            <a:extLst>
              <a:ext uri="{FF2B5EF4-FFF2-40B4-BE49-F238E27FC236}">
                <a16:creationId xmlns:a16="http://schemas.microsoft.com/office/drawing/2014/main" id="{3C45CFEA-DC47-27B2-813F-364875142F6D}"/>
              </a:ext>
            </a:extLst>
          </p:cNvPr>
          <p:cNvSpPr/>
          <p:nvPr/>
        </p:nvSpPr>
        <p:spPr>
          <a:xfrm>
            <a:off x="8316141" y="4230764"/>
            <a:ext cx="2466082" cy="282079"/>
          </a:xfrm>
          <a:prstGeom prst="rect">
            <a:avLst/>
          </a:prstGeom>
          <a:noFill/>
          <a:ln/>
        </p:spPr>
        <p:txBody>
          <a:bodyPr wrap="none" lIns="0" tIns="0" rIns="0" bIns="0" rtlCol="0" anchor="t"/>
          <a:lstStyle/>
          <a:p>
            <a:pPr algn="ctr">
              <a:lnSpc>
                <a:spcPts val="2208"/>
              </a:lnSpc>
            </a:pPr>
            <a:r>
              <a:rPr lang="en-US" sz="2200" b="1" dirty="0" err="1">
                <a:solidFill>
                  <a:schemeClr val="accent1">
                    <a:lumMod val="50000"/>
                  </a:schemeClr>
                </a:solidFill>
                <a:latin typeface="+mj-lt"/>
              </a:rPr>
              <a:t>Casuística</a:t>
            </a:r>
            <a:r>
              <a:rPr lang="en-US" sz="2200" b="1" dirty="0">
                <a:solidFill>
                  <a:schemeClr val="accent1">
                    <a:lumMod val="50000"/>
                  </a:schemeClr>
                </a:solidFill>
                <a:latin typeface="+mj-lt"/>
              </a:rPr>
              <a:t> </a:t>
            </a:r>
            <a:r>
              <a:rPr lang="en-US" sz="2200" b="1" dirty="0" err="1">
                <a:solidFill>
                  <a:schemeClr val="accent1">
                    <a:lumMod val="50000"/>
                  </a:schemeClr>
                </a:solidFill>
                <a:latin typeface="+mj-lt"/>
              </a:rPr>
              <a:t>propia</a:t>
            </a:r>
            <a:endParaRPr lang="en-US" sz="2200" b="1" dirty="0">
              <a:solidFill>
                <a:schemeClr val="accent1">
                  <a:lumMod val="50000"/>
                </a:schemeClr>
              </a:solidFill>
              <a:latin typeface="+mj-lt"/>
            </a:endParaRPr>
          </a:p>
        </p:txBody>
      </p:sp>
      <p:sp>
        <p:nvSpPr>
          <p:cNvPr id="30" name="Text 3">
            <a:extLst>
              <a:ext uri="{FF2B5EF4-FFF2-40B4-BE49-F238E27FC236}">
                <a16:creationId xmlns:a16="http://schemas.microsoft.com/office/drawing/2014/main" id="{DAA69BD0-4CF0-491B-2D56-8A5646F46C46}"/>
              </a:ext>
            </a:extLst>
          </p:cNvPr>
          <p:cNvSpPr/>
          <p:nvPr/>
        </p:nvSpPr>
        <p:spPr>
          <a:xfrm>
            <a:off x="7981558" y="4603542"/>
            <a:ext cx="3135245" cy="1106977"/>
          </a:xfrm>
          <a:prstGeom prst="rect">
            <a:avLst/>
          </a:prstGeom>
          <a:noFill/>
          <a:ln/>
        </p:spPr>
        <p:txBody>
          <a:bodyPr wrap="square" lIns="0" tIns="0" rIns="0" bIns="0" rtlCol="0" anchor="t"/>
          <a:lstStyle/>
          <a:p>
            <a:pPr algn="ctr">
              <a:lnSpc>
                <a:spcPts val="2125"/>
              </a:lnSpc>
            </a:pPr>
            <a:r>
              <a:rPr lang="en-US" sz="1600" dirty="0" err="1">
                <a:solidFill>
                  <a:srgbClr val="3B3535"/>
                </a:solidFill>
                <a:latin typeface="+mj-lt"/>
                <a:ea typeface="Sora Light" pitchFamily="34" charset="-122"/>
                <a:cs typeface="Sora Light" pitchFamily="34" charset="-120"/>
              </a:rPr>
              <a:t>Validación</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prospectiva</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Optimización</a:t>
            </a:r>
            <a:r>
              <a:rPr lang="en-US" sz="1600" dirty="0">
                <a:solidFill>
                  <a:srgbClr val="3B3535"/>
                </a:solidFill>
                <a:latin typeface="+mj-lt"/>
                <a:ea typeface="Sora Light" pitchFamily="34" charset="-122"/>
                <a:cs typeface="Sora Light" pitchFamily="34" charset="-120"/>
              </a:rPr>
              <a:t> de </a:t>
            </a:r>
            <a:r>
              <a:rPr lang="en-US" sz="1600" dirty="0" err="1">
                <a:solidFill>
                  <a:srgbClr val="3B3535"/>
                </a:solidFill>
                <a:latin typeface="+mj-lt"/>
                <a:ea typeface="Sora Light" pitchFamily="34" charset="-122"/>
                <a:cs typeface="Sora Light" pitchFamily="34" charset="-120"/>
              </a:rPr>
              <a:t>protocolos</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homogéneos</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consensuados</a:t>
            </a:r>
            <a:r>
              <a:rPr lang="en-US" sz="1600" dirty="0">
                <a:solidFill>
                  <a:srgbClr val="3B3535"/>
                </a:solidFill>
                <a:latin typeface="+mj-lt"/>
                <a:ea typeface="Sora Light" pitchFamily="34" charset="-122"/>
                <a:cs typeface="Sora Light" pitchFamily="34" charset="-120"/>
              </a:rPr>
              <a:t>, y </a:t>
            </a:r>
            <a:r>
              <a:rPr lang="en-US" sz="1600" dirty="0" err="1">
                <a:solidFill>
                  <a:srgbClr val="3B3535"/>
                </a:solidFill>
                <a:latin typeface="+mj-lt"/>
                <a:ea typeface="Sora Light" pitchFamily="34" charset="-122"/>
                <a:cs typeface="Sora Light" pitchFamily="34" charset="-120"/>
              </a:rPr>
              <a:t>análisis</a:t>
            </a:r>
            <a:r>
              <a:rPr lang="en-US" sz="1600" dirty="0">
                <a:solidFill>
                  <a:srgbClr val="3B3535"/>
                </a:solidFill>
                <a:latin typeface="+mj-lt"/>
                <a:ea typeface="Sora Light" pitchFamily="34" charset="-122"/>
                <a:cs typeface="Sora Light" pitchFamily="34" charset="-120"/>
              </a:rPr>
              <a:t> de </a:t>
            </a:r>
            <a:r>
              <a:rPr lang="en-US" sz="1600" dirty="0" err="1">
                <a:solidFill>
                  <a:srgbClr val="3B3535"/>
                </a:solidFill>
                <a:latin typeface="+mj-lt"/>
                <a:ea typeface="Sora Light" pitchFamily="34" charset="-122"/>
                <a:cs typeface="Sora Light" pitchFamily="34" charset="-120"/>
              </a:rPr>
              <a:t>resultados</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en</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estudios</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multicéntricos</a:t>
            </a:r>
            <a:endParaRPr lang="en-US" sz="1600" dirty="0">
              <a:latin typeface="+mj-lt"/>
            </a:endParaRPr>
          </a:p>
        </p:txBody>
      </p:sp>
      <p:sp>
        <p:nvSpPr>
          <p:cNvPr id="31" name="Text 0">
            <a:extLst>
              <a:ext uri="{FF2B5EF4-FFF2-40B4-BE49-F238E27FC236}">
                <a16:creationId xmlns:a16="http://schemas.microsoft.com/office/drawing/2014/main" id="{F4406B2C-6892-FFB5-D781-D6CC66BC5F33}"/>
              </a:ext>
            </a:extLst>
          </p:cNvPr>
          <p:cNvSpPr/>
          <p:nvPr/>
        </p:nvSpPr>
        <p:spPr>
          <a:xfrm>
            <a:off x="528266" y="139896"/>
            <a:ext cx="8562700" cy="638668"/>
          </a:xfrm>
          <a:prstGeom prst="rect">
            <a:avLst/>
          </a:prstGeom>
          <a:noFill/>
          <a:ln/>
        </p:spPr>
        <p:txBody>
          <a:bodyPr wrap="square" lIns="0" tIns="0" rIns="0" bIns="0" rtlCol="0" anchor="t"/>
          <a:lstStyle/>
          <a:p>
            <a:pPr marL="0" indent="0" algn="l">
              <a:lnSpc>
                <a:spcPts val="4950"/>
              </a:lnSpc>
              <a:buNone/>
            </a:pPr>
            <a:r>
              <a:rPr lang="en-US" sz="3950" dirty="0" err="1">
                <a:solidFill>
                  <a:schemeClr val="accent1">
                    <a:lumMod val="75000"/>
                  </a:schemeClr>
                </a:solidFill>
                <a:latin typeface="+mj-lt"/>
                <a:ea typeface="Alexandria Semi Bold" pitchFamily="34" charset="-122"/>
                <a:cs typeface="Alexandria Semi Bold" pitchFamily="34" charset="-120"/>
              </a:rPr>
              <a:t>Conclusiones</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prácticas</a:t>
            </a:r>
            <a:r>
              <a:rPr lang="en-US" sz="3950" dirty="0">
                <a:solidFill>
                  <a:schemeClr val="accent1">
                    <a:lumMod val="75000"/>
                  </a:schemeClr>
                </a:solidFill>
                <a:latin typeface="+mj-lt"/>
                <a:ea typeface="Alexandria Semi Bold" pitchFamily="34" charset="-122"/>
                <a:cs typeface="Alexandria Semi Bold" pitchFamily="34" charset="-120"/>
              </a:rPr>
              <a:t> DS &amp; “</a:t>
            </a:r>
            <a:r>
              <a:rPr lang="en-US" sz="3950" i="1" dirty="0">
                <a:solidFill>
                  <a:schemeClr val="accent1">
                    <a:lumMod val="75000"/>
                  </a:schemeClr>
                </a:solidFill>
                <a:latin typeface="+mj-lt"/>
                <a:ea typeface="Alexandria Semi Bold" pitchFamily="34" charset="-122"/>
                <a:cs typeface="Alexandria Semi Bold" pitchFamily="34" charset="-120"/>
              </a:rPr>
              <a:t>Ab Initio”</a:t>
            </a:r>
            <a:endParaRPr lang="en-US" sz="3950" i="1" dirty="0">
              <a:solidFill>
                <a:schemeClr val="accent1">
                  <a:lumMod val="75000"/>
                </a:schemeClr>
              </a:solidFill>
              <a:latin typeface="+mj-lt"/>
            </a:endParaRPr>
          </a:p>
        </p:txBody>
      </p:sp>
      <p:pic>
        <p:nvPicPr>
          <p:cNvPr id="32" name="Imagen 31" descr="Un dibujo en blanco y negro&#10;&#10;El contenido generado por IA puede ser incorrecto.">
            <a:extLst>
              <a:ext uri="{FF2B5EF4-FFF2-40B4-BE49-F238E27FC236}">
                <a16:creationId xmlns:a16="http://schemas.microsoft.com/office/drawing/2014/main" id="{AC0A9427-0503-9D50-B51E-1D0C98F261C6}"/>
              </a:ext>
            </a:extLst>
          </p:cNvPr>
          <p:cNvPicPr>
            <a:picLocks noChangeAspect="1"/>
          </p:cNvPicPr>
          <p:nvPr/>
        </p:nvPicPr>
        <p:blipFill>
          <a:blip r:embed="rId6"/>
          <a:stretch>
            <a:fillRect/>
          </a:stretch>
        </p:blipFill>
        <p:spPr>
          <a:xfrm>
            <a:off x="6295423" y="2477187"/>
            <a:ext cx="3680418" cy="1466714"/>
          </a:xfrm>
          <a:prstGeom prst="rect">
            <a:avLst/>
          </a:prstGeom>
          <a:noFill/>
        </p:spPr>
      </p:pic>
      <p:sp>
        <p:nvSpPr>
          <p:cNvPr id="33" name="CuadroTexto 32">
            <a:extLst>
              <a:ext uri="{FF2B5EF4-FFF2-40B4-BE49-F238E27FC236}">
                <a16:creationId xmlns:a16="http://schemas.microsoft.com/office/drawing/2014/main" id="{F9B196E5-8455-25EC-C171-FE96AB113075}"/>
              </a:ext>
            </a:extLst>
          </p:cNvPr>
          <p:cNvSpPr txBox="1"/>
          <p:nvPr/>
        </p:nvSpPr>
        <p:spPr>
          <a:xfrm>
            <a:off x="1277290" y="2586782"/>
            <a:ext cx="5330314" cy="1015663"/>
          </a:xfrm>
          <a:prstGeom prst="rect">
            <a:avLst/>
          </a:prstGeom>
          <a:noFill/>
        </p:spPr>
        <p:txBody>
          <a:bodyPr wrap="square" rtlCol="0">
            <a:spAutoFit/>
          </a:bodyPr>
          <a:lstStyle/>
          <a:p>
            <a:pPr marL="342900" indent="-342900">
              <a:buFont typeface="Arial" panose="020B0604020202020204" pitchFamily="34" charset="0"/>
              <a:buChar char="•"/>
            </a:pPr>
            <a:r>
              <a:rPr lang="es-ES" sz="2000" i="1" dirty="0">
                <a:solidFill>
                  <a:schemeClr val="accent1">
                    <a:lumMod val="50000"/>
                  </a:schemeClr>
                </a:solidFill>
                <a:latin typeface="+mj-lt"/>
              </a:rPr>
              <a:t>Beneficio individual Vs. Colectivo</a:t>
            </a:r>
          </a:p>
          <a:p>
            <a:pPr marL="342900" indent="-342900">
              <a:buFont typeface="Arial" panose="020B0604020202020204" pitchFamily="34" charset="0"/>
              <a:buChar char="•"/>
            </a:pPr>
            <a:r>
              <a:rPr lang="es-ES" sz="2000" i="1" dirty="0">
                <a:solidFill>
                  <a:schemeClr val="accent1">
                    <a:lumMod val="50000"/>
                  </a:schemeClr>
                </a:solidFill>
                <a:latin typeface="+mj-lt"/>
              </a:rPr>
              <a:t>Futilidad Vs Ventana de oportunidad</a:t>
            </a:r>
          </a:p>
          <a:p>
            <a:pPr marL="342900" indent="-342900">
              <a:buFont typeface="Arial" panose="020B0604020202020204" pitchFamily="34" charset="0"/>
              <a:buChar char="•"/>
            </a:pPr>
            <a:r>
              <a:rPr lang="es-ES" sz="2000" i="1" dirty="0">
                <a:solidFill>
                  <a:schemeClr val="accent1">
                    <a:lumMod val="50000"/>
                  </a:schemeClr>
                </a:solidFill>
                <a:latin typeface="+mj-lt"/>
              </a:rPr>
              <a:t>Eficacia-Efectividad-Eficiencia-Sostenibilidad </a:t>
            </a:r>
          </a:p>
        </p:txBody>
      </p:sp>
      <p:sp>
        <p:nvSpPr>
          <p:cNvPr id="24" name="Text 25">
            <a:extLst>
              <a:ext uri="{FF2B5EF4-FFF2-40B4-BE49-F238E27FC236}">
                <a16:creationId xmlns:a16="http://schemas.microsoft.com/office/drawing/2014/main" id="{23B2A129-82CE-D87B-D7D2-F2AA94B49033}"/>
              </a:ext>
            </a:extLst>
          </p:cNvPr>
          <p:cNvSpPr/>
          <p:nvPr/>
        </p:nvSpPr>
        <p:spPr>
          <a:xfrm>
            <a:off x="1120763" y="4607462"/>
            <a:ext cx="2168280" cy="1017652"/>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Decisión individualizada basada en biología tumoral y respuesta terapéutica</a:t>
            </a:r>
            <a:endParaRPr lang="en-US" sz="1600" dirty="0">
              <a:latin typeface="+mj-lt"/>
            </a:endParaRPr>
          </a:p>
        </p:txBody>
      </p:sp>
    </p:spTree>
    <p:extLst>
      <p:ext uri="{BB962C8B-B14F-4D97-AF65-F5344CB8AC3E}">
        <p14:creationId xmlns:p14="http://schemas.microsoft.com/office/powerpoint/2010/main" val="263680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FA5CF-7513-CDBB-E2CC-B66E2D24865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E07B4052-CE92-0312-8579-8ECD86D0778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C6BB6457-BB2F-9DFE-A884-59566543519A}"/>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EF8BB58B-597E-4677-3EB0-E5C651A0BD5C}"/>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EDE0B13-7385-5383-65FE-E93BDD3BEC6D}"/>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B062E25-139C-F99E-563D-BEA291B5360E}"/>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77A9CAD-1103-95F3-B936-01BE060254D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E4B6397-2B6C-97FD-FE48-3911D033F93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37B5A686-57F4-55AE-1C43-5D2C462C4671}"/>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A9D30DB9-172D-3E34-A140-6231CAD7DA9C}"/>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47949DD9-7EF4-CD55-DBDE-744DE508F447}"/>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0B7B25F-A5BF-83EF-DF1C-CCD731C6DBDB}"/>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DA07EB6-665D-8020-C5AF-28D88451014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ADF18729-B830-9024-B2D5-E16FD49F3B8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1" name="Text 0">
            <a:extLst>
              <a:ext uri="{FF2B5EF4-FFF2-40B4-BE49-F238E27FC236}">
                <a16:creationId xmlns:a16="http://schemas.microsoft.com/office/drawing/2014/main" id="{592FEDAA-40C0-712F-F2D7-623A4296974B}"/>
              </a:ext>
            </a:extLst>
          </p:cNvPr>
          <p:cNvSpPr/>
          <p:nvPr/>
        </p:nvSpPr>
        <p:spPr>
          <a:xfrm>
            <a:off x="528266" y="139896"/>
            <a:ext cx="11095698" cy="638668"/>
          </a:xfrm>
          <a:prstGeom prst="rect">
            <a:avLst/>
          </a:prstGeom>
          <a:noFill/>
          <a:ln/>
        </p:spPr>
        <p:txBody>
          <a:bodyPr wrap="square" lIns="0" tIns="0" rIns="0" bIns="0" rtlCol="0" anchor="t"/>
          <a:lstStyle/>
          <a:p>
            <a:pPr marL="0" indent="0" algn="l">
              <a:lnSpc>
                <a:spcPts val="4950"/>
              </a:lnSpc>
              <a:buNone/>
            </a:pPr>
            <a:r>
              <a:rPr lang="en-US" sz="3950" dirty="0">
                <a:solidFill>
                  <a:schemeClr val="accent1">
                    <a:lumMod val="75000"/>
                  </a:schemeClr>
                </a:solidFill>
                <a:latin typeface="+mj-lt"/>
                <a:ea typeface="Alexandria Semi Bold" pitchFamily="34" charset="-122"/>
                <a:cs typeface="Alexandria Semi Bold" pitchFamily="34" charset="-120"/>
              </a:rPr>
              <a:t>¿</a:t>
            </a:r>
            <a:r>
              <a:rPr lang="en-US" sz="3950" dirty="0" err="1">
                <a:solidFill>
                  <a:schemeClr val="accent1">
                    <a:lumMod val="75000"/>
                  </a:schemeClr>
                </a:solidFill>
                <a:latin typeface="+mj-lt"/>
                <a:ea typeface="Alexandria Semi Bold" pitchFamily="34" charset="-122"/>
                <a:cs typeface="Alexandria Semi Bold" pitchFamily="34" charset="-120"/>
              </a:rPr>
              <a:t>Qué</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estamos</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haciendo</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en</a:t>
            </a:r>
            <a:r>
              <a:rPr lang="en-US" sz="3950" dirty="0">
                <a:solidFill>
                  <a:schemeClr val="accent1">
                    <a:lumMod val="75000"/>
                  </a:schemeClr>
                </a:solidFill>
                <a:latin typeface="+mj-lt"/>
                <a:ea typeface="Alexandria Semi Bold" pitchFamily="34" charset="-122"/>
                <a:cs typeface="Alexandria Semi Bold" pitchFamily="34" charset="-120"/>
              </a:rPr>
              <a:t> DS &amp; “</a:t>
            </a:r>
            <a:r>
              <a:rPr lang="en-US" sz="3950" i="1" dirty="0">
                <a:solidFill>
                  <a:schemeClr val="accent1">
                    <a:lumMod val="75000"/>
                  </a:schemeClr>
                </a:solidFill>
                <a:latin typeface="+mj-lt"/>
                <a:ea typeface="Alexandria Semi Bold" pitchFamily="34" charset="-122"/>
                <a:cs typeface="Alexandria Semi Bold" pitchFamily="34" charset="-120"/>
              </a:rPr>
              <a:t>Ab Initio”?</a:t>
            </a:r>
            <a:endParaRPr lang="en-US" sz="3950" i="1" dirty="0">
              <a:solidFill>
                <a:schemeClr val="accent1">
                  <a:lumMod val="75000"/>
                </a:schemeClr>
              </a:solidFill>
              <a:latin typeface="+mj-lt"/>
            </a:endParaRPr>
          </a:p>
        </p:txBody>
      </p:sp>
      <p:sp>
        <p:nvSpPr>
          <p:cNvPr id="25" name="CuadroTexto 24">
            <a:extLst>
              <a:ext uri="{FF2B5EF4-FFF2-40B4-BE49-F238E27FC236}">
                <a16:creationId xmlns:a16="http://schemas.microsoft.com/office/drawing/2014/main" id="{AA10D110-C4C1-2742-2050-ED5E5F1032BA}"/>
              </a:ext>
            </a:extLst>
          </p:cNvPr>
          <p:cNvSpPr txBox="1"/>
          <p:nvPr/>
        </p:nvSpPr>
        <p:spPr>
          <a:xfrm>
            <a:off x="687613" y="1358338"/>
            <a:ext cx="5376302" cy="1477328"/>
          </a:xfrm>
          <a:prstGeom prst="rect">
            <a:avLst/>
          </a:prstGeom>
          <a:noFill/>
          <a:ln w="19050">
            <a:solidFill>
              <a:schemeClr val="accent1">
                <a:lumMod val="20000"/>
                <a:lumOff val="80000"/>
              </a:schemeClr>
            </a:solidFill>
          </a:ln>
        </p:spPr>
        <p:txBody>
          <a:bodyPr wrap="square" rtlCol="0">
            <a:spAutoFit/>
          </a:bodyPr>
          <a:lstStyle/>
          <a:p>
            <a:r>
              <a:rPr lang="es-ES" dirty="0">
                <a:latin typeface="+mj-lt"/>
              </a:rPr>
              <a:t>Respuestas: n=23</a:t>
            </a:r>
          </a:p>
          <a:p>
            <a:r>
              <a:rPr lang="es-ES" dirty="0">
                <a:latin typeface="+mj-lt"/>
              </a:rPr>
              <a:t>Hepatólogos: 78.3%, Cirujanos 21.7%</a:t>
            </a:r>
          </a:p>
          <a:p>
            <a:r>
              <a:rPr lang="es-ES" dirty="0">
                <a:latin typeface="+mj-lt"/>
              </a:rPr>
              <a:t>Tipo de Donación:</a:t>
            </a:r>
          </a:p>
          <a:p>
            <a:r>
              <a:rPr lang="es-ES" dirty="0">
                <a:latin typeface="+mj-lt"/>
              </a:rPr>
              <a:t>ME predominante en 82.6% , DAC: mayoritaria en 17.4%</a:t>
            </a:r>
          </a:p>
          <a:p>
            <a:endParaRPr lang="es-ES" dirty="0">
              <a:latin typeface="+mj-lt"/>
            </a:endParaRPr>
          </a:p>
        </p:txBody>
      </p:sp>
      <p:pic>
        <p:nvPicPr>
          <p:cNvPr id="34" name="Imagen 33" descr="Gráfico de respuestas de formularios. Título de la pregunta: ¿Tenéis disponibilidad y utilizáis perfusión &quot;ex-situ&quot; del injerto?. Número de respuestas: 22 respuestas.">
            <a:extLst>
              <a:ext uri="{FF2B5EF4-FFF2-40B4-BE49-F238E27FC236}">
                <a16:creationId xmlns:a16="http://schemas.microsoft.com/office/drawing/2014/main" id="{A8315FDB-0622-0327-B21F-E526D7006E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8575" y="3377901"/>
            <a:ext cx="5400040" cy="2268855"/>
          </a:xfrm>
          <a:prstGeom prst="rect">
            <a:avLst/>
          </a:prstGeom>
          <a:noFill/>
          <a:ln>
            <a:noFill/>
          </a:ln>
        </p:spPr>
      </p:pic>
      <p:pic>
        <p:nvPicPr>
          <p:cNvPr id="35" name="Imagen 34" descr="Gráfico de respuestas de formularios. Título de la pregunta: ¿Cuál es volumen anual promedio de TH en adultos en tu Unidad?. Número de respuestas: 23 respuestas.">
            <a:extLst>
              <a:ext uri="{FF2B5EF4-FFF2-40B4-BE49-F238E27FC236}">
                <a16:creationId xmlns:a16="http://schemas.microsoft.com/office/drawing/2014/main" id="{B8BA0801-881D-9A24-8F65-3932FA17EAA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5455" y="1013207"/>
            <a:ext cx="5400040" cy="2268855"/>
          </a:xfrm>
          <a:prstGeom prst="rect">
            <a:avLst/>
          </a:prstGeom>
          <a:noFill/>
          <a:ln>
            <a:noFill/>
          </a:ln>
        </p:spPr>
      </p:pic>
      <p:pic>
        <p:nvPicPr>
          <p:cNvPr id="36" name="Imagen 35" descr="Gráfico de respuestas de formularios. Título de la pregunta: ¿Existe comité multidisciplinar de Hepatocarcinoma  con criterios escritos y acordados con la Unidad de TH para downstaging/ab initio?. Número de respuestas: 23 respuestas.">
            <a:extLst>
              <a:ext uri="{FF2B5EF4-FFF2-40B4-BE49-F238E27FC236}">
                <a16:creationId xmlns:a16="http://schemas.microsoft.com/office/drawing/2014/main" id="{4441E792-01B0-E6C5-AFFF-5F51CF149CD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8615" y="3481722"/>
            <a:ext cx="5400040" cy="2446020"/>
          </a:xfrm>
          <a:prstGeom prst="rect">
            <a:avLst/>
          </a:prstGeom>
          <a:noFill/>
          <a:ln>
            <a:noFill/>
          </a:ln>
        </p:spPr>
      </p:pic>
    </p:spTree>
    <p:extLst>
      <p:ext uri="{BB962C8B-B14F-4D97-AF65-F5344CB8AC3E}">
        <p14:creationId xmlns:p14="http://schemas.microsoft.com/office/powerpoint/2010/main" val="1543570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9E10A-6B87-5D8E-7726-D3AE59F8D7A9}"/>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9E49DF6-665D-6EDD-72C6-1FFE5F923287}"/>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FBA0215E-3C35-C275-0AB7-2B0B45D140D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44E0F43-A2E6-2B68-C1E4-401606219460}"/>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808F34F8-E904-DFA6-58A8-B43811AD2DEC}"/>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C14BCFAD-C1E8-8BAF-8FE0-EB4EEF0DFD2A}"/>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1B618D5-D1DA-8A03-8D1F-4D4A97AF30CC}"/>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77F12A2-B98D-15BE-6F0F-76FB85EE7CFE}"/>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63B05DB4-EF14-0913-8EC2-EEE156679A2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20CC839F-F86C-55AE-D75F-633597ABBED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7E7643E6-B2D5-8082-6D87-9CEC0B50DC9F}"/>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DAD648F-3E5C-9584-DAC8-3EF5F23CC611}"/>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B67DB2D-FE86-B652-11DA-27440F1CFDE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226EFA92-FF9C-3069-59B2-AE89F9D3CCE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1" name="Text 0">
            <a:extLst>
              <a:ext uri="{FF2B5EF4-FFF2-40B4-BE49-F238E27FC236}">
                <a16:creationId xmlns:a16="http://schemas.microsoft.com/office/drawing/2014/main" id="{734AD9D5-64B9-3E5A-619A-79ED7AFD84B3}"/>
              </a:ext>
            </a:extLst>
          </p:cNvPr>
          <p:cNvSpPr/>
          <p:nvPr/>
        </p:nvSpPr>
        <p:spPr>
          <a:xfrm>
            <a:off x="528266" y="139896"/>
            <a:ext cx="11095698" cy="638668"/>
          </a:xfrm>
          <a:prstGeom prst="rect">
            <a:avLst/>
          </a:prstGeom>
          <a:noFill/>
          <a:ln/>
        </p:spPr>
        <p:txBody>
          <a:bodyPr wrap="square" lIns="0" tIns="0" rIns="0" bIns="0" rtlCol="0" anchor="t"/>
          <a:lstStyle/>
          <a:p>
            <a:pPr marL="0" indent="0" algn="l">
              <a:lnSpc>
                <a:spcPts val="4950"/>
              </a:lnSpc>
              <a:buNone/>
            </a:pPr>
            <a:r>
              <a:rPr lang="en-US" sz="3950" dirty="0">
                <a:solidFill>
                  <a:schemeClr val="accent1">
                    <a:lumMod val="75000"/>
                  </a:schemeClr>
                </a:solidFill>
                <a:latin typeface="+mj-lt"/>
                <a:ea typeface="Alexandria Semi Bold" pitchFamily="34" charset="-122"/>
                <a:cs typeface="Alexandria Semi Bold" pitchFamily="34" charset="-120"/>
              </a:rPr>
              <a:t>¿</a:t>
            </a:r>
            <a:r>
              <a:rPr lang="en-US" sz="3950" dirty="0" err="1">
                <a:solidFill>
                  <a:schemeClr val="accent1">
                    <a:lumMod val="75000"/>
                  </a:schemeClr>
                </a:solidFill>
                <a:latin typeface="+mj-lt"/>
                <a:ea typeface="Alexandria Semi Bold" pitchFamily="34" charset="-122"/>
                <a:cs typeface="Alexandria Semi Bold" pitchFamily="34" charset="-120"/>
              </a:rPr>
              <a:t>Qué</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estamos</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haciendo</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en</a:t>
            </a:r>
            <a:r>
              <a:rPr lang="en-US" sz="3950" dirty="0">
                <a:solidFill>
                  <a:schemeClr val="accent1">
                    <a:lumMod val="75000"/>
                  </a:schemeClr>
                </a:solidFill>
                <a:latin typeface="+mj-lt"/>
                <a:ea typeface="Alexandria Semi Bold" pitchFamily="34" charset="-122"/>
                <a:cs typeface="Alexandria Semi Bold" pitchFamily="34" charset="-120"/>
              </a:rPr>
              <a:t> DS? </a:t>
            </a:r>
            <a:endParaRPr lang="en-US" sz="3950" i="1" dirty="0">
              <a:solidFill>
                <a:schemeClr val="accent1">
                  <a:lumMod val="75000"/>
                </a:schemeClr>
              </a:solidFill>
              <a:latin typeface="+mj-lt"/>
            </a:endParaRPr>
          </a:p>
        </p:txBody>
      </p:sp>
      <p:pic>
        <p:nvPicPr>
          <p:cNvPr id="2" name="Imagen 1" descr="Gráfico de respuestas de formularios. Título de la pregunta: LOS CRITERIOS de carga tumoral máxima para iniciar downstaging (marque todas las que apliquen). Número de respuestas: 23 respuestas.">
            <a:extLst>
              <a:ext uri="{FF2B5EF4-FFF2-40B4-BE49-F238E27FC236}">
                <a16:creationId xmlns:a16="http://schemas.microsoft.com/office/drawing/2014/main" id="{9540D99F-046D-589C-4A76-F1E570A1AE3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731" y="1051399"/>
            <a:ext cx="5400040" cy="2566670"/>
          </a:xfrm>
          <a:prstGeom prst="rect">
            <a:avLst/>
          </a:prstGeom>
          <a:noFill/>
          <a:ln>
            <a:noFill/>
          </a:ln>
        </p:spPr>
      </p:pic>
      <p:pic>
        <p:nvPicPr>
          <p:cNvPr id="3" name="Imagen 2" descr="Gráfico de respuestas de formularios. Título de la pregunta: Para evaluar la respuesta al downstaging, ¿qué criterio-objetivo terapéutico aplican principalmente?. Número de respuestas: 22 respuestas.">
            <a:extLst>
              <a:ext uri="{FF2B5EF4-FFF2-40B4-BE49-F238E27FC236}">
                <a16:creationId xmlns:a16="http://schemas.microsoft.com/office/drawing/2014/main" id="{DA968267-7565-E4AB-C467-9CE66A9FC49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924" y="1173749"/>
            <a:ext cx="5400040" cy="2268855"/>
          </a:xfrm>
          <a:prstGeom prst="rect">
            <a:avLst/>
          </a:prstGeom>
          <a:noFill/>
          <a:ln>
            <a:noFill/>
          </a:ln>
        </p:spPr>
      </p:pic>
      <p:pic>
        <p:nvPicPr>
          <p:cNvPr id="4" name="Imagen 3" descr="Gráfico de respuestas de formularios. Título de la pregunta: Selecciones las Modalidades terapéuticas de downstaging en su Unidad. Número de respuestas: 23 respuestas.">
            <a:extLst>
              <a:ext uri="{FF2B5EF4-FFF2-40B4-BE49-F238E27FC236}">
                <a16:creationId xmlns:a16="http://schemas.microsoft.com/office/drawing/2014/main" id="{6C88B6B8-B541-6890-3631-0DE4391702A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526" y="3579022"/>
            <a:ext cx="5400040" cy="2566670"/>
          </a:xfrm>
          <a:prstGeom prst="rect">
            <a:avLst/>
          </a:prstGeom>
          <a:noFill/>
          <a:ln>
            <a:noFill/>
          </a:ln>
        </p:spPr>
      </p:pic>
      <p:pic>
        <p:nvPicPr>
          <p:cNvPr id="10" name="Imagen 9" descr="Gráfico de respuestas de formularios. Título de la pregunta: ¿Consideran la terapia sistémica como método para downstaging?. Número de respuestas: 23 respuestas.">
            <a:extLst>
              <a:ext uri="{FF2B5EF4-FFF2-40B4-BE49-F238E27FC236}">
                <a16:creationId xmlns:a16="http://schemas.microsoft.com/office/drawing/2014/main" id="{713D1714-12C9-B025-9255-7CEF56C6CA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8018" y="3837790"/>
            <a:ext cx="5400040" cy="2268855"/>
          </a:xfrm>
          <a:prstGeom prst="rect">
            <a:avLst/>
          </a:prstGeom>
          <a:noFill/>
          <a:ln>
            <a:noFill/>
          </a:ln>
        </p:spPr>
      </p:pic>
    </p:spTree>
    <p:extLst>
      <p:ext uri="{BB962C8B-B14F-4D97-AF65-F5344CB8AC3E}">
        <p14:creationId xmlns:p14="http://schemas.microsoft.com/office/powerpoint/2010/main" val="110738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64435-0E3B-A5DA-86FB-95F426D84B4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B859E29E-725B-F690-E6B8-8CAE88D27A1F}"/>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2D24719-3D96-D459-20B6-F0AB4205D4C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93FB5C1-B943-00F4-1F03-B82B69C81D50}"/>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477989F0-CC70-09AC-1E35-622FAE79BDA7}"/>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CFB14FD-A7D2-636E-0161-A7F5105F6394}"/>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D2D53F9-9767-F566-CFDF-0863A18A05F0}"/>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0E2D3DA6-A161-92DB-6071-74281ED124FA}"/>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3E8C9A0-A7D3-F17B-3996-A3346CCE65F2}"/>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632E0052-946B-AC81-D038-9CF48FBFBDF8}"/>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E99CB83D-7F7D-B5A4-ED33-7472CFFD68C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CF0A3A4F-1D44-9C5A-5495-EBD5CB6A7489}"/>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42197FA-E02F-57BD-E1BF-9798881F0EE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545BFAC-3896-A3DA-1EC6-EEB7F80EF612}"/>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1" name="Text 0">
            <a:extLst>
              <a:ext uri="{FF2B5EF4-FFF2-40B4-BE49-F238E27FC236}">
                <a16:creationId xmlns:a16="http://schemas.microsoft.com/office/drawing/2014/main" id="{8E01BFCB-6E79-BA40-E45A-39BCA05508B7}"/>
              </a:ext>
            </a:extLst>
          </p:cNvPr>
          <p:cNvSpPr/>
          <p:nvPr/>
        </p:nvSpPr>
        <p:spPr>
          <a:xfrm>
            <a:off x="528266" y="139896"/>
            <a:ext cx="11095698" cy="638668"/>
          </a:xfrm>
          <a:prstGeom prst="rect">
            <a:avLst/>
          </a:prstGeom>
          <a:noFill/>
          <a:ln/>
        </p:spPr>
        <p:txBody>
          <a:bodyPr wrap="square" lIns="0" tIns="0" rIns="0" bIns="0" rtlCol="0" anchor="t"/>
          <a:lstStyle/>
          <a:p>
            <a:pPr marL="0" indent="0" algn="l">
              <a:lnSpc>
                <a:spcPts val="4950"/>
              </a:lnSpc>
              <a:buNone/>
            </a:pPr>
            <a:r>
              <a:rPr lang="en-US" sz="3950" dirty="0">
                <a:solidFill>
                  <a:schemeClr val="accent1">
                    <a:lumMod val="75000"/>
                  </a:schemeClr>
                </a:solidFill>
                <a:latin typeface="+mj-lt"/>
                <a:ea typeface="Alexandria Semi Bold" pitchFamily="34" charset="-122"/>
                <a:cs typeface="Alexandria Semi Bold" pitchFamily="34" charset="-120"/>
              </a:rPr>
              <a:t>¿</a:t>
            </a:r>
            <a:r>
              <a:rPr lang="en-US" sz="3950" dirty="0" err="1">
                <a:solidFill>
                  <a:schemeClr val="accent1">
                    <a:lumMod val="75000"/>
                  </a:schemeClr>
                </a:solidFill>
                <a:latin typeface="+mj-lt"/>
                <a:ea typeface="Alexandria Semi Bold" pitchFamily="34" charset="-122"/>
                <a:cs typeface="Alexandria Semi Bold" pitchFamily="34" charset="-120"/>
              </a:rPr>
              <a:t>Qué</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estamos</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haciendo</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en</a:t>
            </a:r>
            <a:r>
              <a:rPr lang="en-US" sz="3950" dirty="0">
                <a:solidFill>
                  <a:schemeClr val="accent1">
                    <a:lumMod val="75000"/>
                  </a:schemeClr>
                </a:solidFill>
                <a:latin typeface="+mj-lt"/>
                <a:ea typeface="Alexandria Semi Bold" pitchFamily="34" charset="-122"/>
                <a:cs typeface="Alexandria Semi Bold" pitchFamily="34" charset="-120"/>
              </a:rPr>
              <a:t>  DS</a:t>
            </a:r>
            <a:r>
              <a:rPr lang="en-US" sz="3950" i="1" dirty="0">
                <a:solidFill>
                  <a:schemeClr val="accent1">
                    <a:lumMod val="75000"/>
                  </a:schemeClr>
                </a:solidFill>
                <a:latin typeface="+mj-lt"/>
                <a:ea typeface="Alexandria Semi Bold" pitchFamily="34" charset="-122"/>
                <a:cs typeface="Alexandria Semi Bold" pitchFamily="34" charset="-120"/>
              </a:rPr>
              <a:t>”?</a:t>
            </a:r>
            <a:endParaRPr lang="en-US" sz="3950" i="1" dirty="0">
              <a:solidFill>
                <a:schemeClr val="accent1">
                  <a:lumMod val="75000"/>
                </a:schemeClr>
              </a:solidFill>
              <a:latin typeface="+mj-lt"/>
            </a:endParaRPr>
          </a:p>
        </p:txBody>
      </p:sp>
      <p:pic>
        <p:nvPicPr>
          <p:cNvPr id="11" name="Imagen 10" descr="Gráfico de respuestas de formularios. Título de la pregunta: Política de priorización interna en lista de espera tras downstaging. Número de respuestas: 23 respuestas.">
            <a:extLst>
              <a:ext uri="{FF2B5EF4-FFF2-40B4-BE49-F238E27FC236}">
                <a16:creationId xmlns:a16="http://schemas.microsoft.com/office/drawing/2014/main" id="{973C975E-5366-0848-CFA4-B050D887A85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1" y="2233650"/>
            <a:ext cx="5611091" cy="2347413"/>
          </a:xfrm>
          <a:prstGeom prst="rect">
            <a:avLst/>
          </a:prstGeom>
          <a:noFill/>
          <a:ln>
            <a:noFill/>
          </a:ln>
        </p:spPr>
      </p:pic>
      <p:sp>
        <p:nvSpPr>
          <p:cNvPr id="21" name="CuadroTexto 20">
            <a:extLst>
              <a:ext uri="{FF2B5EF4-FFF2-40B4-BE49-F238E27FC236}">
                <a16:creationId xmlns:a16="http://schemas.microsoft.com/office/drawing/2014/main" id="{9D192B1D-9837-F08A-BCA5-C271FEF1C513}"/>
              </a:ext>
            </a:extLst>
          </p:cNvPr>
          <p:cNvSpPr txBox="1"/>
          <p:nvPr/>
        </p:nvSpPr>
        <p:spPr>
          <a:xfrm>
            <a:off x="5762088" y="1184140"/>
            <a:ext cx="5861876" cy="4685415"/>
          </a:xfrm>
          <a:prstGeom prst="rect">
            <a:avLst/>
          </a:prstGeom>
          <a:noFill/>
          <a:ln w="38100">
            <a:solidFill>
              <a:schemeClr val="accent1">
                <a:lumMod val="60000"/>
                <a:lumOff val="40000"/>
              </a:schemeClr>
            </a:solidFill>
          </a:ln>
        </p:spPr>
        <p:txBody>
          <a:bodyPr wrap="square">
            <a:spAutoFit/>
          </a:bodyPr>
          <a:lstStyle/>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Entrada en lista con MELD 16 (si por función el MELD es menor) y suma de un punto mensual</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MELD ponderado 22 puntos + 1 punto cada 2 meses en lista</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Se asignan los máximos puntos en nuestro centro para el trasplante en hepatocarcinoma</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Puntos MELD de excepción</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prioridad interna según tiempo en lisa de espera</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Sistema de puntuación mediante MELD ponderado acorde con criterios internos</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Preferente en su grupo sanguíneo</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Depende de nivel de </a:t>
            </a:r>
            <a:r>
              <a:rPr lang="es-ES" sz="1400" kern="0" spc="15" dirty="0" err="1">
                <a:solidFill>
                  <a:srgbClr val="202124"/>
                </a:solidFill>
                <a:effectLst/>
                <a:latin typeface="+mj-lt"/>
                <a:ea typeface="Times New Roman" panose="02020603050405020304" pitchFamily="18" charset="0"/>
                <a:cs typeface="Times New Roman" panose="02020603050405020304" pitchFamily="18" charset="0"/>
              </a:rPr>
              <a:t>infreestadillaje</a:t>
            </a: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 a </a:t>
            </a:r>
            <a:r>
              <a:rPr lang="es-ES" sz="1400" kern="0" spc="15" dirty="0" err="1">
                <a:solidFill>
                  <a:srgbClr val="202124"/>
                </a:solidFill>
                <a:effectLst/>
                <a:latin typeface="+mj-lt"/>
                <a:ea typeface="Times New Roman" panose="02020603050405020304" pitchFamily="18" charset="0"/>
                <a:cs typeface="Times New Roman" panose="02020603050405020304" pitchFamily="18" charset="0"/>
              </a:rPr>
              <a:t>milan</a:t>
            </a: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 o </a:t>
            </a:r>
            <a:r>
              <a:rPr lang="es-ES" sz="1400" kern="0" spc="15" dirty="0" err="1">
                <a:solidFill>
                  <a:srgbClr val="202124"/>
                </a:solidFill>
                <a:effectLst/>
                <a:latin typeface="+mj-lt"/>
                <a:ea typeface="Times New Roman" panose="02020603050405020304" pitchFamily="18" charset="0"/>
                <a:cs typeface="Times New Roman" panose="02020603050405020304" pitchFamily="18" charset="0"/>
              </a:rPr>
              <a:t>up´to´seven</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err="1">
                <a:solidFill>
                  <a:srgbClr val="202124"/>
                </a:solidFill>
                <a:effectLst/>
                <a:latin typeface="+mj-lt"/>
                <a:ea typeface="Times New Roman" panose="02020603050405020304" pitchFamily="18" charset="0"/>
                <a:cs typeface="Times New Roman" panose="02020603050405020304" pitchFamily="18" charset="0"/>
              </a:rPr>
              <a:t>Meld</a:t>
            </a: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 19 + 1 puntos/3m</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Se adjudica puntuación MELD de hepatocarcinoma de alto riesgo</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Prioridad relativa según ofertas</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Preferencia local como otros casos de hepatocarcinoma de alto riesgo</a:t>
            </a:r>
            <a:endParaRPr lang="es-ES" sz="1400" kern="100" dirty="0">
              <a:effectLst/>
              <a:latin typeface="+mj-lt"/>
              <a:ea typeface="DengXian" panose="02010600030101010101" pitchFamily="2" charset="-122"/>
              <a:cs typeface="Arial" panose="020B0604020202020204" pitchFamily="34" charset="0"/>
            </a:endParaRPr>
          </a:p>
          <a:p>
            <a:pPr marL="285750" indent="-285750">
              <a:lnSpc>
                <a:spcPts val="1500"/>
              </a:lnSpc>
              <a:spcAft>
                <a:spcPts val="800"/>
              </a:spcAft>
              <a:buFont typeface="Arial" panose="020B0604020202020204" pitchFamily="34" charset="0"/>
              <a:buChar char="•"/>
            </a:pPr>
            <a:r>
              <a:rPr lang="es-ES" sz="1400" kern="0" spc="15" dirty="0">
                <a:solidFill>
                  <a:srgbClr val="202124"/>
                </a:solidFill>
                <a:effectLst/>
                <a:latin typeface="+mj-lt"/>
                <a:ea typeface="Times New Roman" panose="02020603050405020304" pitchFamily="18" charset="0"/>
                <a:cs typeface="Times New Roman" panose="02020603050405020304" pitchFamily="18" charset="0"/>
              </a:rPr>
              <a:t>Se establece prioridad conforme las condiciones del resto de la lista, a igualdad de grupo sanguíneo</a:t>
            </a:r>
            <a:endParaRPr lang="es-ES" sz="1400" kern="100" dirty="0">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989038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CC66F-05DC-1C61-FB43-25F03BF233B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8C874623-148F-3BC5-736F-4BB55DFD6FFC}"/>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8EADA529-133D-A160-2DCA-FBD7BB5C2856}"/>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C9BE4B5-25EB-61FB-B5A5-38E2D8B7EB8F}"/>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B55D8EDC-C65E-AA99-6BFB-3838B186861B}"/>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077A309E-E189-A015-F415-E38242115BA4}"/>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72FDF4A7-EE51-5A87-A14C-C50DCBEB048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AE9AFFA6-ED63-ED67-E854-D9491F4DE52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020C5796-8A35-5E81-31A4-C3D9B6667435}"/>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261BDC43-0FBA-C5E4-A468-2895A78FB9E7}"/>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2B1A5204-CA7D-A48C-1864-F218B2B89949}"/>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6EEBF2FC-2E7A-9AED-4CDF-8660C7982E8A}"/>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B266E0B0-09A0-D6C3-382E-F03C8CB48679}"/>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3F88927F-3579-843C-EB27-FC7F8945B2E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1" name="Text 0">
            <a:extLst>
              <a:ext uri="{FF2B5EF4-FFF2-40B4-BE49-F238E27FC236}">
                <a16:creationId xmlns:a16="http://schemas.microsoft.com/office/drawing/2014/main" id="{0CED7A3D-45C6-D43E-4FD8-26AF2C0ABBC4}"/>
              </a:ext>
            </a:extLst>
          </p:cNvPr>
          <p:cNvSpPr/>
          <p:nvPr/>
        </p:nvSpPr>
        <p:spPr>
          <a:xfrm>
            <a:off x="528266" y="139896"/>
            <a:ext cx="11095698" cy="638668"/>
          </a:xfrm>
          <a:prstGeom prst="rect">
            <a:avLst/>
          </a:prstGeom>
          <a:noFill/>
          <a:ln/>
        </p:spPr>
        <p:txBody>
          <a:bodyPr wrap="square" lIns="0" tIns="0" rIns="0" bIns="0" rtlCol="0" anchor="t"/>
          <a:lstStyle/>
          <a:p>
            <a:pPr marL="0" indent="0" algn="l">
              <a:lnSpc>
                <a:spcPts val="4950"/>
              </a:lnSpc>
              <a:buNone/>
            </a:pPr>
            <a:r>
              <a:rPr lang="en-US" sz="3950" dirty="0">
                <a:solidFill>
                  <a:schemeClr val="accent1">
                    <a:lumMod val="75000"/>
                  </a:schemeClr>
                </a:solidFill>
                <a:latin typeface="+mj-lt"/>
                <a:ea typeface="Alexandria Semi Bold" pitchFamily="34" charset="-122"/>
                <a:cs typeface="Alexandria Semi Bold" pitchFamily="34" charset="-120"/>
              </a:rPr>
              <a:t>¿</a:t>
            </a:r>
            <a:r>
              <a:rPr lang="en-US" sz="3950" dirty="0" err="1">
                <a:solidFill>
                  <a:schemeClr val="accent1">
                    <a:lumMod val="75000"/>
                  </a:schemeClr>
                </a:solidFill>
                <a:latin typeface="+mj-lt"/>
                <a:ea typeface="Alexandria Semi Bold" pitchFamily="34" charset="-122"/>
                <a:cs typeface="Alexandria Semi Bold" pitchFamily="34" charset="-120"/>
              </a:rPr>
              <a:t>Qué</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estamos</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haciendo</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en</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i="1" dirty="0">
                <a:solidFill>
                  <a:schemeClr val="accent1">
                    <a:lumMod val="75000"/>
                  </a:schemeClr>
                </a:solidFill>
                <a:latin typeface="+mj-lt"/>
                <a:ea typeface="Alexandria Semi Bold" pitchFamily="34" charset="-122"/>
                <a:cs typeface="Alexandria Semi Bold" pitchFamily="34" charset="-120"/>
              </a:rPr>
              <a:t>Ab Initio”?</a:t>
            </a:r>
            <a:endParaRPr lang="en-US" sz="3950" i="1" dirty="0">
              <a:solidFill>
                <a:schemeClr val="accent1">
                  <a:lumMod val="75000"/>
                </a:schemeClr>
              </a:solidFill>
              <a:latin typeface="+mj-lt"/>
            </a:endParaRPr>
          </a:p>
        </p:txBody>
      </p:sp>
      <p:pic>
        <p:nvPicPr>
          <p:cNvPr id="2" name="Imagen 1" descr="Gráfico de respuestas de formularios. Título de la pregunta: ¿Su centro contempla TH AB INITIO tras resección con intención preventiva?. Número de respuestas: 23 respuestas.">
            <a:extLst>
              <a:ext uri="{FF2B5EF4-FFF2-40B4-BE49-F238E27FC236}">
                <a16:creationId xmlns:a16="http://schemas.microsoft.com/office/drawing/2014/main" id="{81E9A0E1-7225-3BB7-51E9-707DF86BCC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615" y="1039637"/>
            <a:ext cx="5400040" cy="2268855"/>
          </a:xfrm>
          <a:prstGeom prst="rect">
            <a:avLst/>
          </a:prstGeom>
          <a:noFill/>
          <a:ln>
            <a:noFill/>
          </a:ln>
        </p:spPr>
      </p:pic>
      <p:pic>
        <p:nvPicPr>
          <p:cNvPr id="3" name="Imagen 2" descr="Gráfico de respuestas de formularios. Título de la pregunta: Marque los criterios/factores evaluados  para indicar TH AB INITIO en su centro, si es que lo consideran. Número de respuestas: 18 respuestas.">
            <a:extLst>
              <a:ext uri="{FF2B5EF4-FFF2-40B4-BE49-F238E27FC236}">
                <a16:creationId xmlns:a16="http://schemas.microsoft.com/office/drawing/2014/main" id="{F3CA1733-E5AC-E550-670E-6E6C09532CD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7655" y="919211"/>
            <a:ext cx="5400040" cy="2743200"/>
          </a:xfrm>
          <a:prstGeom prst="rect">
            <a:avLst/>
          </a:prstGeom>
          <a:noFill/>
          <a:ln>
            <a:noFill/>
          </a:ln>
        </p:spPr>
      </p:pic>
      <p:pic>
        <p:nvPicPr>
          <p:cNvPr id="4" name="Imagen 3" descr="Gráfico de respuestas de formularios. Título de la pregunta: ¿Monitorizan tasa de supervivencia global por &amp;apos;Intention-to-treat&amp;apos; (ITT) a los 2 años para pacientes downstaging?. Número de respuestas: 23 respuestas.">
            <a:extLst>
              <a:ext uri="{FF2B5EF4-FFF2-40B4-BE49-F238E27FC236}">
                <a16:creationId xmlns:a16="http://schemas.microsoft.com/office/drawing/2014/main" id="{BDC75D70-E40D-98D0-8C44-71403FDF11F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50" y="3473837"/>
            <a:ext cx="5400040" cy="2446020"/>
          </a:xfrm>
          <a:prstGeom prst="rect">
            <a:avLst/>
          </a:prstGeom>
          <a:noFill/>
          <a:ln>
            <a:noFill/>
          </a:ln>
        </p:spPr>
      </p:pic>
      <p:pic>
        <p:nvPicPr>
          <p:cNvPr id="10" name="Imagen 9" descr="Gráfico de respuestas de formularios. Título de la pregunta: Barreras principales para implementar TH ab initio. Número de respuestas: 16 respuestas.">
            <a:extLst>
              <a:ext uri="{FF2B5EF4-FFF2-40B4-BE49-F238E27FC236}">
                <a16:creationId xmlns:a16="http://schemas.microsoft.com/office/drawing/2014/main" id="{57635E3F-B037-656E-D212-9BB8FFDF0D0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80115" y="3630872"/>
            <a:ext cx="5400040" cy="2566670"/>
          </a:xfrm>
          <a:prstGeom prst="rect">
            <a:avLst/>
          </a:prstGeom>
          <a:noFill/>
          <a:ln>
            <a:noFill/>
          </a:ln>
        </p:spPr>
      </p:pic>
    </p:spTree>
    <p:extLst>
      <p:ext uri="{BB962C8B-B14F-4D97-AF65-F5344CB8AC3E}">
        <p14:creationId xmlns:p14="http://schemas.microsoft.com/office/powerpoint/2010/main" val="3723333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21B391-6AF5-34FD-5EE1-E216D786634B}"/>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DE4D6F9-6BAB-76CB-AA06-5BEBB0B3950E}"/>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166DEAE-D6EA-B667-19CA-6DD2E066FC5A}"/>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69D2E59-EA71-54B2-3C71-034EC6C8E5E5}"/>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3D42966-A4F5-2AFF-32FE-900E3CFFE0AA}"/>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0A4B742F-B5F9-718E-F39A-B83AEE76FE99}"/>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90B346B2-EEB4-2340-0F8E-AE9EB99CE0CF}"/>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966CCCE-1EAC-F36C-632F-7016EAFC6F5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313D450-2BC5-B81A-A113-032199D07747}"/>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CB164BE9-DD49-E261-BE13-B09A841FEBD0}"/>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C789D03-985B-57EE-3E4D-5390DB10B3A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6768921-C014-AB8D-6DE5-AFB393F4B34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213A776-7CE6-26CF-6CFC-0F894AD67AA0}"/>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131A9F9E-06F4-5A02-6BC9-7F3A4B8470BC}"/>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Shape 1">
            <a:extLst>
              <a:ext uri="{FF2B5EF4-FFF2-40B4-BE49-F238E27FC236}">
                <a16:creationId xmlns:a16="http://schemas.microsoft.com/office/drawing/2014/main" id="{C8B9B22C-3280-54FF-AB8C-E2064FEE552B}"/>
              </a:ext>
            </a:extLst>
          </p:cNvPr>
          <p:cNvSpPr/>
          <p:nvPr/>
        </p:nvSpPr>
        <p:spPr>
          <a:xfrm>
            <a:off x="252411" y="964220"/>
            <a:ext cx="5938899" cy="1664409"/>
          </a:xfrm>
          <a:prstGeom prst="roundRect">
            <a:avLst>
              <a:gd name="adj" fmla="val 4003"/>
            </a:avLst>
          </a:prstGeom>
          <a:solidFill>
            <a:schemeClr val="bg1"/>
          </a:solidFill>
          <a:ln w="28575">
            <a:solidFill>
              <a:schemeClr val="accent1">
                <a:lumMod val="75000"/>
              </a:schemeClr>
            </a:solidFill>
            <a:prstDash val="solid"/>
          </a:ln>
        </p:spPr>
        <p:txBody>
          <a:bodyPr/>
          <a:lstStyle/>
          <a:p>
            <a:endParaRPr lang="es-ES" sz="1400">
              <a:latin typeface="+mj-lt"/>
            </a:endParaRPr>
          </a:p>
        </p:txBody>
      </p:sp>
      <p:sp>
        <p:nvSpPr>
          <p:cNvPr id="4" name="Shape 2">
            <a:extLst>
              <a:ext uri="{FF2B5EF4-FFF2-40B4-BE49-F238E27FC236}">
                <a16:creationId xmlns:a16="http://schemas.microsoft.com/office/drawing/2014/main" id="{42B9FEE4-1110-0E79-ECBA-62F81C2B62A9}"/>
              </a:ext>
            </a:extLst>
          </p:cNvPr>
          <p:cNvSpPr/>
          <p:nvPr/>
        </p:nvSpPr>
        <p:spPr>
          <a:xfrm flipH="1">
            <a:off x="253908" y="961216"/>
            <a:ext cx="93167" cy="1672130"/>
          </a:xfrm>
          <a:prstGeom prst="roundRect">
            <a:avLst>
              <a:gd name="adj" fmla="val 96393"/>
            </a:avLst>
          </a:prstGeom>
          <a:solidFill>
            <a:srgbClr val="1A2D7A"/>
          </a:solidFill>
          <a:ln/>
        </p:spPr>
        <p:txBody>
          <a:bodyPr/>
          <a:lstStyle/>
          <a:p>
            <a:endParaRPr lang="es-ES" sz="1400">
              <a:latin typeface="+mj-lt"/>
            </a:endParaRPr>
          </a:p>
        </p:txBody>
      </p:sp>
      <p:sp>
        <p:nvSpPr>
          <p:cNvPr id="10" name="Text 3">
            <a:extLst>
              <a:ext uri="{FF2B5EF4-FFF2-40B4-BE49-F238E27FC236}">
                <a16:creationId xmlns:a16="http://schemas.microsoft.com/office/drawing/2014/main" id="{5FBCAB5F-55E9-0F66-EE69-8CECC4C7DC03}"/>
              </a:ext>
            </a:extLst>
          </p:cNvPr>
          <p:cNvSpPr/>
          <p:nvPr/>
        </p:nvSpPr>
        <p:spPr>
          <a:xfrm>
            <a:off x="477117" y="1037344"/>
            <a:ext cx="964029" cy="515462"/>
          </a:xfrm>
          <a:prstGeom prst="rect">
            <a:avLst/>
          </a:prstGeom>
          <a:noFill/>
          <a:ln/>
        </p:spPr>
        <p:txBody>
          <a:bodyPr wrap="none" lIns="0" tIns="0" rIns="0" bIns="0" rtlCol="0" anchor="t"/>
          <a:lstStyle/>
          <a:p>
            <a:pPr marL="0" indent="0" algn="l">
              <a:lnSpc>
                <a:spcPts val="2700"/>
              </a:lnSpc>
              <a:buNone/>
            </a:pPr>
            <a:r>
              <a:rPr lang="en-US" sz="1600" b="1" dirty="0">
                <a:solidFill>
                  <a:schemeClr val="accent1">
                    <a:lumMod val="75000"/>
                  </a:schemeClr>
                </a:solidFill>
                <a:latin typeface="+mj-lt"/>
                <a:ea typeface="Alexandria Semi Bold" pitchFamily="34" charset="-122"/>
                <a:cs typeface="Alexandria Semi Bold" pitchFamily="34" charset="-120"/>
              </a:rPr>
              <a:t>EASL 2024</a:t>
            </a:r>
            <a:endParaRPr lang="en-US" sz="1600" b="1" dirty="0">
              <a:solidFill>
                <a:schemeClr val="accent1">
                  <a:lumMod val="75000"/>
                </a:schemeClr>
              </a:solidFill>
              <a:latin typeface="+mj-lt"/>
            </a:endParaRPr>
          </a:p>
        </p:txBody>
      </p:sp>
      <p:sp>
        <p:nvSpPr>
          <p:cNvPr id="11" name="Text 4">
            <a:extLst>
              <a:ext uri="{FF2B5EF4-FFF2-40B4-BE49-F238E27FC236}">
                <a16:creationId xmlns:a16="http://schemas.microsoft.com/office/drawing/2014/main" id="{4305852F-CF37-9B0B-9517-032EE5C56F7F}"/>
              </a:ext>
            </a:extLst>
          </p:cNvPr>
          <p:cNvSpPr/>
          <p:nvPr/>
        </p:nvSpPr>
        <p:spPr>
          <a:xfrm>
            <a:off x="1476699" y="1068491"/>
            <a:ext cx="4133513" cy="756639"/>
          </a:xfrm>
          <a:prstGeom prst="rect">
            <a:avLst/>
          </a:prstGeom>
          <a:noFill/>
          <a:ln/>
        </p:spPr>
        <p:txBody>
          <a:bodyPr wrap="square" lIns="0" tIns="0" rIns="0" bIns="0" rtlCol="0" anchor="t"/>
          <a:lstStyle/>
          <a:p>
            <a:pPr marL="0" indent="0" algn="l">
              <a:buNone/>
            </a:pPr>
            <a:r>
              <a:rPr lang="en-US" sz="1400" dirty="0">
                <a:solidFill>
                  <a:srgbClr val="3B3535"/>
                </a:solidFill>
                <a:latin typeface="+mj-lt"/>
                <a:ea typeface="Sora Light" pitchFamily="34" charset="-122"/>
                <a:cs typeface="Sora Light" pitchFamily="34" charset="-120"/>
              </a:rPr>
              <a:t>Mantiene el trasplante como terapia curativa de elección. Reconoce estrategias individualizadas, incluyendo trasplante tras resección en alto riesgo histológico.</a:t>
            </a:r>
            <a:endParaRPr lang="en-US" sz="1400" dirty="0">
              <a:latin typeface="+mj-lt"/>
            </a:endParaRPr>
          </a:p>
        </p:txBody>
      </p:sp>
      <p:sp>
        <p:nvSpPr>
          <p:cNvPr id="20" name="Text 5">
            <a:extLst>
              <a:ext uri="{FF2B5EF4-FFF2-40B4-BE49-F238E27FC236}">
                <a16:creationId xmlns:a16="http://schemas.microsoft.com/office/drawing/2014/main" id="{43963E9D-3CBB-8D87-D9C1-2817EE5172D0}"/>
              </a:ext>
            </a:extLst>
          </p:cNvPr>
          <p:cNvSpPr/>
          <p:nvPr/>
        </p:nvSpPr>
        <p:spPr>
          <a:xfrm>
            <a:off x="423159" y="1893418"/>
            <a:ext cx="5397726" cy="305288"/>
          </a:xfrm>
          <a:prstGeom prst="rect">
            <a:avLst/>
          </a:prstGeom>
          <a:noFill/>
          <a:ln/>
        </p:spPr>
        <p:txBody>
          <a:bodyPr wrap="square" lIns="0" tIns="0" rIns="0" bIns="0" rtlCol="0" anchor="t"/>
          <a:lstStyle/>
          <a:p>
            <a:pPr marL="0" indent="0" algn="l">
              <a:buNone/>
            </a:pPr>
            <a:r>
              <a:rPr lang="en-US" sz="1400" b="1" dirty="0">
                <a:solidFill>
                  <a:srgbClr val="1A2D7A"/>
                </a:solidFill>
                <a:latin typeface="+mj-lt"/>
                <a:ea typeface="Sora Light" pitchFamily="34" charset="-122"/>
                <a:cs typeface="Sora Light" pitchFamily="34" charset="-120"/>
              </a:rPr>
              <a:t>Énfasis:</a:t>
            </a:r>
            <a:r>
              <a:rPr lang="en-US" sz="1400" dirty="0">
                <a:solidFill>
                  <a:srgbClr val="3B3535"/>
                </a:solidFill>
                <a:latin typeface="+mj-lt"/>
                <a:ea typeface="Sora Light" pitchFamily="34" charset="-122"/>
                <a:cs typeface="Sora Light" pitchFamily="34" charset="-120"/>
              </a:rPr>
              <a:t> personalización según riesgo tumoral y políticas de asignación.</a:t>
            </a:r>
            <a:endParaRPr lang="en-US" sz="1400" dirty="0">
              <a:latin typeface="+mj-lt"/>
            </a:endParaRPr>
          </a:p>
        </p:txBody>
      </p:sp>
      <p:sp>
        <p:nvSpPr>
          <p:cNvPr id="21" name="Shape 6">
            <a:extLst>
              <a:ext uri="{FF2B5EF4-FFF2-40B4-BE49-F238E27FC236}">
                <a16:creationId xmlns:a16="http://schemas.microsoft.com/office/drawing/2014/main" id="{8E79B89D-C5C6-FEF0-4555-9F4E6E07AE97}"/>
              </a:ext>
            </a:extLst>
          </p:cNvPr>
          <p:cNvSpPr/>
          <p:nvPr/>
        </p:nvSpPr>
        <p:spPr>
          <a:xfrm>
            <a:off x="252411" y="2891631"/>
            <a:ext cx="5938899" cy="1370152"/>
          </a:xfrm>
          <a:prstGeom prst="roundRect">
            <a:avLst>
              <a:gd name="adj" fmla="val 4562"/>
            </a:avLst>
          </a:prstGeom>
          <a:solidFill>
            <a:schemeClr val="bg1"/>
          </a:solidFill>
          <a:ln w="28575">
            <a:solidFill>
              <a:schemeClr val="accent1">
                <a:lumMod val="75000"/>
              </a:schemeClr>
            </a:solidFill>
            <a:prstDash val="solid"/>
          </a:ln>
        </p:spPr>
        <p:txBody>
          <a:bodyPr/>
          <a:lstStyle/>
          <a:p>
            <a:endParaRPr lang="es-ES" sz="1400">
              <a:latin typeface="+mj-lt"/>
            </a:endParaRPr>
          </a:p>
        </p:txBody>
      </p:sp>
      <p:sp>
        <p:nvSpPr>
          <p:cNvPr id="22" name="Shape 7">
            <a:extLst>
              <a:ext uri="{FF2B5EF4-FFF2-40B4-BE49-F238E27FC236}">
                <a16:creationId xmlns:a16="http://schemas.microsoft.com/office/drawing/2014/main" id="{19DB0291-4BF6-1688-44FD-788006101758}"/>
              </a:ext>
            </a:extLst>
          </p:cNvPr>
          <p:cNvSpPr/>
          <p:nvPr/>
        </p:nvSpPr>
        <p:spPr>
          <a:xfrm>
            <a:off x="257135" y="2883543"/>
            <a:ext cx="89940" cy="1378240"/>
          </a:xfrm>
          <a:prstGeom prst="roundRect">
            <a:avLst>
              <a:gd name="adj" fmla="val 96393"/>
            </a:avLst>
          </a:prstGeom>
          <a:solidFill>
            <a:srgbClr val="1A2D7A"/>
          </a:solidFill>
          <a:ln/>
        </p:spPr>
        <p:txBody>
          <a:bodyPr/>
          <a:lstStyle/>
          <a:p>
            <a:endParaRPr lang="es-ES" sz="1400" dirty="0">
              <a:latin typeface="+mj-lt"/>
            </a:endParaRPr>
          </a:p>
        </p:txBody>
      </p:sp>
      <p:sp>
        <p:nvSpPr>
          <p:cNvPr id="23" name="Text 8">
            <a:extLst>
              <a:ext uri="{FF2B5EF4-FFF2-40B4-BE49-F238E27FC236}">
                <a16:creationId xmlns:a16="http://schemas.microsoft.com/office/drawing/2014/main" id="{1438A728-F889-8B74-2833-D320D499B00E}"/>
              </a:ext>
            </a:extLst>
          </p:cNvPr>
          <p:cNvSpPr/>
          <p:nvPr/>
        </p:nvSpPr>
        <p:spPr>
          <a:xfrm>
            <a:off x="395357" y="2847994"/>
            <a:ext cx="1699395" cy="1065364"/>
          </a:xfrm>
          <a:prstGeom prst="rect">
            <a:avLst/>
          </a:prstGeom>
          <a:noFill/>
          <a:ln/>
        </p:spPr>
        <p:txBody>
          <a:bodyPr wrap="none" lIns="0" tIns="0" rIns="0" bIns="0" rtlCol="0" anchor="t"/>
          <a:lstStyle/>
          <a:p>
            <a:pPr marL="0" indent="0" algn="l">
              <a:lnSpc>
                <a:spcPct val="150000"/>
              </a:lnSpc>
              <a:buNone/>
            </a:pPr>
            <a:r>
              <a:rPr lang="en-US" sz="1600" b="1" dirty="0" err="1">
                <a:solidFill>
                  <a:schemeClr val="accent1">
                    <a:lumMod val="75000"/>
                  </a:schemeClr>
                </a:solidFill>
                <a:latin typeface="+mj-lt"/>
                <a:ea typeface="Alexandria Semi Bold" pitchFamily="34" charset="-122"/>
                <a:cs typeface="Alexandria Semi Bold" pitchFamily="34" charset="-120"/>
              </a:rPr>
              <a:t>Consensos</a:t>
            </a:r>
            <a:r>
              <a:rPr lang="en-US" sz="1600" b="1" dirty="0">
                <a:solidFill>
                  <a:schemeClr val="accent1">
                    <a:lumMod val="75000"/>
                  </a:schemeClr>
                </a:solidFill>
                <a:latin typeface="+mj-lt"/>
                <a:ea typeface="Alexandria Semi Bold" pitchFamily="34" charset="-122"/>
                <a:cs typeface="Alexandria Semi Bold" pitchFamily="34" charset="-120"/>
              </a:rPr>
              <a:t> </a:t>
            </a:r>
          </a:p>
          <a:p>
            <a:pPr marL="0" indent="0" algn="l">
              <a:lnSpc>
                <a:spcPct val="150000"/>
              </a:lnSpc>
              <a:buNone/>
            </a:pPr>
            <a:r>
              <a:rPr lang="en-US" sz="1600" b="1" dirty="0">
                <a:solidFill>
                  <a:schemeClr val="accent1">
                    <a:lumMod val="75000"/>
                  </a:schemeClr>
                </a:solidFill>
                <a:latin typeface="+mj-lt"/>
                <a:ea typeface="Alexandria Semi Bold" pitchFamily="34" charset="-122"/>
                <a:cs typeface="Alexandria Semi Bold" pitchFamily="34" charset="-120"/>
              </a:rPr>
              <a:t>ILTS/ILCA </a:t>
            </a:r>
          </a:p>
          <a:p>
            <a:pPr marL="0" indent="0" algn="l">
              <a:lnSpc>
                <a:spcPct val="150000"/>
              </a:lnSpc>
              <a:buNone/>
            </a:pPr>
            <a:r>
              <a:rPr lang="en-US" sz="1600" b="1" dirty="0">
                <a:solidFill>
                  <a:schemeClr val="accent1">
                    <a:lumMod val="75000"/>
                  </a:schemeClr>
                </a:solidFill>
                <a:latin typeface="+mj-lt"/>
                <a:ea typeface="Alexandria Semi Bold" pitchFamily="34" charset="-122"/>
                <a:cs typeface="Alexandria Semi Bold" pitchFamily="34" charset="-120"/>
              </a:rPr>
              <a:t>2024-2025</a:t>
            </a:r>
            <a:endParaRPr lang="en-US" sz="1600" b="1" dirty="0">
              <a:solidFill>
                <a:schemeClr val="accent1">
                  <a:lumMod val="75000"/>
                </a:schemeClr>
              </a:solidFill>
              <a:latin typeface="+mj-lt"/>
            </a:endParaRPr>
          </a:p>
        </p:txBody>
      </p:sp>
      <p:sp>
        <p:nvSpPr>
          <p:cNvPr id="24" name="Text 9">
            <a:extLst>
              <a:ext uri="{FF2B5EF4-FFF2-40B4-BE49-F238E27FC236}">
                <a16:creationId xmlns:a16="http://schemas.microsoft.com/office/drawing/2014/main" id="{25A54734-E6B6-AAB6-82B3-021803FD6B7B}"/>
              </a:ext>
            </a:extLst>
          </p:cNvPr>
          <p:cNvSpPr/>
          <p:nvPr/>
        </p:nvSpPr>
        <p:spPr>
          <a:xfrm>
            <a:off x="1826668" y="3043698"/>
            <a:ext cx="4074365" cy="594589"/>
          </a:xfrm>
          <a:prstGeom prst="rect">
            <a:avLst/>
          </a:prstGeom>
          <a:noFill/>
          <a:ln/>
        </p:spPr>
        <p:txBody>
          <a:bodyPr wrap="square" lIns="0" tIns="0" rIns="0" bIns="0" rtlCol="0" anchor="t"/>
          <a:lstStyle/>
          <a:p>
            <a:pPr marL="0" indent="0" algn="l">
              <a:buNone/>
            </a:pPr>
            <a:r>
              <a:rPr lang="en-US" sz="1400" dirty="0" err="1">
                <a:solidFill>
                  <a:srgbClr val="3B3535"/>
                </a:solidFill>
                <a:latin typeface="+mj-lt"/>
                <a:ea typeface="Sora Light" pitchFamily="34" charset="-122"/>
                <a:cs typeface="Sora Light" pitchFamily="34" charset="-120"/>
              </a:rPr>
              <a:t>Recomiendan</a:t>
            </a:r>
            <a:r>
              <a:rPr lang="en-US" sz="1400" dirty="0">
                <a:solidFill>
                  <a:srgbClr val="3B3535"/>
                </a:solidFill>
                <a:latin typeface="+mj-lt"/>
                <a:ea typeface="Sora Light" pitchFamily="34" charset="-122"/>
                <a:cs typeface="Sora Light" pitchFamily="34" charset="-120"/>
              </a:rPr>
              <a:t> </a:t>
            </a:r>
            <a:r>
              <a:rPr lang="en-US" sz="1400" dirty="0" err="1">
                <a:solidFill>
                  <a:srgbClr val="3B3535"/>
                </a:solidFill>
                <a:latin typeface="+mj-lt"/>
                <a:ea typeface="Sora Light" pitchFamily="34" charset="-122"/>
                <a:cs typeface="Sora Light" pitchFamily="34" charset="-120"/>
              </a:rPr>
              <a:t>enfoques</a:t>
            </a:r>
            <a:r>
              <a:rPr lang="en-US" sz="1400" dirty="0">
                <a:solidFill>
                  <a:srgbClr val="3B3535"/>
                </a:solidFill>
                <a:latin typeface="+mj-lt"/>
                <a:ea typeface="Sora Light" pitchFamily="34" charset="-122"/>
                <a:cs typeface="Sora Light" pitchFamily="34" charset="-120"/>
              </a:rPr>
              <a:t> </a:t>
            </a:r>
            <a:r>
              <a:rPr lang="en-US" sz="1400" dirty="0" err="1">
                <a:solidFill>
                  <a:srgbClr val="3B3535"/>
                </a:solidFill>
                <a:latin typeface="+mj-lt"/>
                <a:ea typeface="Sora Light" pitchFamily="34" charset="-122"/>
                <a:cs typeface="Sora Light" pitchFamily="34" charset="-120"/>
              </a:rPr>
              <a:t>personalizados</a:t>
            </a:r>
            <a:r>
              <a:rPr lang="en-US" sz="1400" dirty="0">
                <a:solidFill>
                  <a:srgbClr val="3B3535"/>
                </a:solidFill>
                <a:latin typeface="+mj-lt"/>
                <a:ea typeface="Sora Light" pitchFamily="34" charset="-122"/>
                <a:cs typeface="Sora Light" pitchFamily="34" charset="-120"/>
              </a:rPr>
              <a:t>:  </a:t>
            </a:r>
            <a:r>
              <a:rPr lang="en-US" sz="1400" dirty="0" err="1">
                <a:solidFill>
                  <a:srgbClr val="3B3535"/>
                </a:solidFill>
                <a:latin typeface="+mj-lt"/>
                <a:ea typeface="Sora Light" pitchFamily="34" charset="-122"/>
                <a:cs typeface="Sora Light" pitchFamily="34" charset="-120"/>
              </a:rPr>
              <a:t>estrategias</a:t>
            </a:r>
            <a:r>
              <a:rPr lang="en-US" sz="1400" dirty="0">
                <a:solidFill>
                  <a:srgbClr val="3B3535"/>
                </a:solidFill>
                <a:latin typeface="+mj-lt"/>
                <a:ea typeface="Sora Light" pitchFamily="34" charset="-122"/>
                <a:cs typeface="Sora Light" pitchFamily="34" charset="-120"/>
              </a:rPr>
              <a:t> </a:t>
            </a:r>
            <a:r>
              <a:rPr lang="en-US" sz="1400" dirty="0" err="1">
                <a:solidFill>
                  <a:srgbClr val="3B3535"/>
                </a:solidFill>
                <a:latin typeface="+mj-lt"/>
                <a:ea typeface="Sora Light" pitchFamily="34" charset="-122"/>
                <a:cs typeface="Sora Light" pitchFamily="34" charset="-120"/>
              </a:rPr>
              <a:t>secuenciales</a:t>
            </a:r>
            <a:r>
              <a:rPr lang="en-US" sz="1400" dirty="0">
                <a:solidFill>
                  <a:srgbClr val="3B3535"/>
                </a:solidFill>
                <a:latin typeface="+mj-lt"/>
                <a:ea typeface="Sora Light" pitchFamily="34" charset="-122"/>
                <a:cs typeface="Sora Light" pitchFamily="34" charset="-120"/>
              </a:rPr>
              <a:t> </a:t>
            </a:r>
            <a:r>
              <a:rPr lang="en-US" sz="1400" dirty="0" err="1">
                <a:solidFill>
                  <a:srgbClr val="3B3535"/>
                </a:solidFill>
                <a:latin typeface="+mj-lt"/>
                <a:ea typeface="Sora Light" pitchFamily="34" charset="-122"/>
                <a:cs typeface="Sora Light" pitchFamily="34" charset="-120"/>
              </a:rPr>
              <a:t>en</a:t>
            </a:r>
            <a:r>
              <a:rPr lang="en-US" sz="1400" dirty="0">
                <a:solidFill>
                  <a:srgbClr val="3B3535"/>
                </a:solidFill>
                <a:latin typeface="+mj-lt"/>
                <a:ea typeface="Sora Light" pitchFamily="34" charset="-122"/>
                <a:cs typeface="Sora Light" pitchFamily="34" charset="-120"/>
              </a:rPr>
              <a:t> </a:t>
            </a:r>
            <a:r>
              <a:rPr lang="en-US" sz="1400" dirty="0" err="1">
                <a:solidFill>
                  <a:srgbClr val="3B3535"/>
                </a:solidFill>
                <a:latin typeface="+mj-lt"/>
                <a:ea typeface="Sora Light" pitchFamily="34" charset="-122"/>
                <a:cs typeface="Sora Light" pitchFamily="34" charset="-120"/>
              </a:rPr>
              <a:t>pacientes</a:t>
            </a:r>
            <a:r>
              <a:rPr lang="en-US" sz="1400" dirty="0">
                <a:solidFill>
                  <a:srgbClr val="3B3535"/>
                </a:solidFill>
                <a:latin typeface="+mj-lt"/>
                <a:ea typeface="Sora Light" pitchFamily="34" charset="-122"/>
                <a:cs typeface="Sora Light" pitchFamily="34" charset="-120"/>
              </a:rPr>
              <a:t> </a:t>
            </a:r>
            <a:r>
              <a:rPr lang="en-US" sz="1400" dirty="0" err="1">
                <a:solidFill>
                  <a:srgbClr val="3B3535"/>
                </a:solidFill>
                <a:latin typeface="+mj-lt"/>
                <a:ea typeface="Sora Light" pitchFamily="34" charset="-122"/>
                <a:cs typeface="Sora Light" pitchFamily="34" charset="-120"/>
              </a:rPr>
              <a:t>seleccionados</a:t>
            </a:r>
            <a:r>
              <a:rPr lang="en-US" sz="1400" dirty="0">
                <a:solidFill>
                  <a:srgbClr val="3B3535"/>
                </a:solidFill>
                <a:latin typeface="+mj-lt"/>
                <a:ea typeface="Sora Light" pitchFamily="34" charset="-122"/>
                <a:cs typeface="Sora Light" pitchFamily="34" charset="-120"/>
              </a:rPr>
              <a:t> de alto </a:t>
            </a:r>
            <a:r>
              <a:rPr lang="en-US" sz="1400" dirty="0" err="1">
                <a:solidFill>
                  <a:srgbClr val="3B3535"/>
                </a:solidFill>
                <a:latin typeface="+mj-lt"/>
                <a:ea typeface="Sora Light" pitchFamily="34" charset="-122"/>
                <a:cs typeface="Sora Light" pitchFamily="34" charset="-120"/>
              </a:rPr>
              <a:t>riesgo</a:t>
            </a:r>
            <a:endParaRPr lang="en-US" sz="1400" dirty="0">
              <a:latin typeface="+mj-lt"/>
            </a:endParaRPr>
          </a:p>
        </p:txBody>
      </p:sp>
      <p:sp>
        <p:nvSpPr>
          <p:cNvPr id="2" name="Text 0">
            <a:extLst>
              <a:ext uri="{FF2B5EF4-FFF2-40B4-BE49-F238E27FC236}">
                <a16:creationId xmlns:a16="http://schemas.microsoft.com/office/drawing/2014/main" id="{1F3E7FA2-6F7E-F3E8-599D-099FD37AB2A6}"/>
              </a:ext>
            </a:extLst>
          </p:cNvPr>
          <p:cNvSpPr/>
          <p:nvPr/>
        </p:nvSpPr>
        <p:spPr>
          <a:xfrm>
            <a:off x="207590" y="0"/>
            <a:ext cx="11293232" cy="747624"/>
          </a:xfrm>
          <a:prstGeom prst="rect">
            <a:avLst/>
          </a:prstGeom>
          <a:noFill/>
          <a:ln/>
        </p:spPr>
        <p:txBody>
          <a:bodyPr wrap="square" lIns="0" tIns="0" rIns="0" bIns="0" rtlCol="0" anchor="t"/>
          <a:lstStyle/>
          <a:p>
            <a:pPr marL="0" indent="0" algn="l">
              <a:lnSpc>
                <a:spcPts val="5400"/>
              </a:lnSpc>
              <a:buNone/>
            </a:pPr>
            <a:r>
              <a:rPr lang="en-US" sz="4300" b="1" dirty="0">
                <a:solidFill>
                  <a:schemeClr val="accent1">
                    <a:lumMod val="75000"/>
                  </a:schemeClr>
                </a:solidFill>
                <a:latin typeface="+mj-lt"/>
                <a:ea typeface="Alexandria Semi Bold" pitchFamily="34" charset="-122"/>
                <a:cs typeface="Alexandria Semi Bold" pitchFamily="34" charset="-120"/>
              </a:rPr>
              <a:t>¿</a:t>
            </a:r>
            <a:r>
              <a:rPr lang="en-US" sz="4300" b="1" dirty="0" err="1">
                <a:solidFill>
                  <a:schemeClr val="accent1">
                    <a:lumMod val="75000"/>
                  </a:schemeClr>
                </a:solidFill>
                <a:latin typeface="+mj-lt"/>
                <a:ea typeface="Alexandria Semi Bold" pitchFamily="34" charset="-122"/>
                <a:cs typeface="Alexandria Semi Bold" pitchFamily="34" charset="-120"/>
              </a:rPr>
              <a:t>Qué</a:t>
            </a:r>
            <a:r>
              <a:rPr lang="en-US" sz="4300" b="1" dirty="0">
                <a:solidFill>
                  <a:schemeClr val="accent1">
                    <a:lumMod val="75000"/>
                  </a:schemeClr>
                </a:solidFill>
                <a:latin typeface="+mj-lt"/>
                <a:ea typeface="Alexandria Semi Bold" pitchFamily="34" charset="-122"/>
                <a:cs typeface="Alexandria Semi Bold" pitchFamily="34" charset="-120"/>
              </a:rPr>
              <a:t> </a:t>
            </a:r>
            <a:r>
              <a:rPr lang="en-US" sz="4300" b="1" dirty="0" err="1">
                <a:solidFill>
                  <a:schemeClr val="accent1">
                    <a:lumMod val="75000"/>
                  </a:schemeClr>
                </a:solidFill>
                <a:latin typeface="+mj-lt"/>
                <a:ea typeface="Alexandria Semi Bold" pitchFamily="34" charset="-122"/>
                <a:cs typeface="Alexandria Semi Bold" pitchFamily="34" charset="-120"/>
              </a:rPr>
              <a:t>dicen</a:t>
            </a:r>
            <a:r>
              <a:rPr lang="en-US" sz="4300" b="1" dirty="0">
                <a:solidFill>
                  <a:schemeClr val="accent1">
                    <a:lumMod val="75000"/>
                  </a:schemeClr>
                </a:solidFill>
                <a:latin typeface="+mj-lt"/>
                <a:ea typeface="Alexandria Semi Bold" pitchFamily="34" charset="-122"/>
                <a:cs typeface="Alexandria Semi Bold" pitchFamily="34" charset="-120"/>
              </a:rPr>
              <a:t> las </a:t>
            </a:r>
            <a:r>
              <a:rPr lang="en-US" sz="4300" b="1" dirty="0" err="1">
                <a:solidFill>
                  <a:schemeClr val="accent1">
                    <a:lumMod val="75000"/>
                  </a:schemeClr>
                </a:solidFill>
                <a:latin typeface="+mj-lt"/>
                <a:ea typeface="Alexandria Semi Bold" pitchFamily="34" charset="-122"/>
                <a:cs typeface="Alexandria Semi Bold" pitchFamily="34" charset="-120"/>
              </a:rPr>
              <a:t>Guías</a:t>
            </a:r>
            <a:r>
              <a:rPr lang="en-US" sz="4300" b="1" dirty="0">
                <a:solidFill>
                  <a:schemeClr val="accent1">
                    <a:lumMod val="75000"/>
                  </a:schemeClr>
                </a:solidFill>
                <a:latin typeface="+mj-lt"/>
                <a:ea typeface="Alexandria Semi Bold" pitchFamily="34" charset="-122"/>
                <a:cs typeface="Alexandria Semi Bold" pitchFamily="34" charset="-120"/>
              </a:rPr>
              <a:t> y </a:t>
            </a:r>
            <a:r>
              <a:rPr lang="en-US" sz="4300" b="1" dirty="0" err="1">
                <a:solidFill>
                  <a:schemeClr val="accent1">
                    <a:lumMod val="75000"/>
                  </a:schemeClr>
                </a:solidFill>
                <a:latin typeface="+mj-lt"/>
                <a:ea typeface="Alexandria Semi Bold" pitchFamily="34" charset="-122"/>
                <a:cs typeface="Alexandria Semi Bold" pitchFamily="34" charset="-120"/>
              </a:rPr>
              <a:t>Consensos</a:t>
            </a:r>
            <a:r>
              <a:rPr lang="en-US" sz="4300" b="1" dirty="0">
                <a:solidFill>
                  <a:schemeClr val="accent1">
                    <a:lumMod val="75000"/>
                  </a:schemeClr>
                </a:solidFill>
                <a:latin typeface="+mj-lt"/>
                <a:ea typeface="Alexandria Semi Bold" pitchFamily="34" charset="-122"/>
                <a:cs typeface="Alexandria Semi Bold" pitchFamily="34" charset="-120"/>
              </a:rPr>
              <a:t> </a:t>
            </a:r>
            <a:r>
              <a:rPr lang="en-US" sz="4300" b="1" dirty="0" err="1">
                <a:solidFill>
                  <a:schemeClr val="accent1">
                    <a:lumMod val="75000"/>
                  </a:schemeClr>
                </a:solidFill>
                <a:latin typeface="+mj-lt"/>
                <a:ea typeface="Alexandria Semi Bold" pitchFamily="34" charset="-122"/>
                <a:cs typeface="Alexandria Semi Bold" pitchFamily="34" charset="-120"/>
              </a:rPr>
              <a:t>recientes</a:t>
            </a:r>
            <a:r>
              <a:rPr lang="en-US" sz="4300" b="1" dirty="0">
                <a:solidFill>
                  <a:schemeClr val="accent1">
                    <a:lumMod val="75000"/>
                  </a:schemeClr>
                </a:solidFill>
                <a:latin typeface="+mj-lt"/>
                <a:ea typeface="Alexandria Semi Bold" pitchFamily="34" charset="-122"/>
                <a:cs typeface="Alexandria Semi Bold" pitchFamily="34" charset="-120"/>
              </a:rPr>
              <a:t>? </a:t>
            </a:r>
            <a:endParaRPr lang="en-US" sz="4300" b="1" dirty="0">
              <a:solidFill>
                <a:schemeClr val="accent1">
                  <a:lumMod val="75000"/>
                </a:schemeClr>
              </a:solidFill>
              <a:latin typeface="+mj-lt"/>
            </a:endParaRPr>
          </a:p>
        </p:txBody>
      </p:sp>
      <p:sp>
        <p:nvSpPr>
          <p:cNvPr id="26" name="Shape 6">
            <a:extLst>
              <a:ext uri="{FF2B5EF4-FFF2-40B4-BE49-F238E27FC236}">
                <a16:creationId xmlns:a16="http://schemas.microsoft.com/office/drawing/2014/main" id="{B8F4B1AD-B675-0A62-AFCF-4B8BCAEB33D9}"/>
              </a:ext>
            </a:extLst>
          </p:cNvPr>
          <p:cNvSpPr/>
          <p:nvPr/>
        </p:nvSpPr>
        <p:spPr>
          <a:xfrm>
            <a:off x="284120" y="4625191"/>
            <a:ext cx="5875479" cy="1370152"/>
          </a:xfrm>
          <a:prstGeom prst="roundRect">
            <a:avLst>
              <a:gd name="adj" fmla="val 4562"/>
            </a:avLst>
          </a:prstGeom>
          <a:solidFill>
            <a:schemeClr val="bg1"/>
          </a:solidFill>
          <a:ln w="28575">
            <a:solidFill>
              <a:schemeClr val="accent1">
                <a:lumMod val="75000"/>
              </a:schemeClr>
            </a:solidFill>
            <a:prstDash val="solid"/>
          </a:ln>
        </p:spPr>
        <p:txBody>
          <a:bodyPr/>
          <a:lstStyle/>
          <a:p>
            <a:endParaRPr lang="es-ES" sz="1400">
              <a:latin typeface="+mj-lt"/>
            </a:endParaRPr>
          </a:p>
        </p:txBody>
      </p:sp>
      <p:sp>
        <p:nvSpPr>
          <p:cNvPr id="28" name="Text 8">
            <a:extLst>
              <a:ext uri="{FF2B5EF4-FFF2-40B4-BE49-F238E27FC236}">
                <a16:creationId xmlns:a16="http://schemas.microsoft.com/office/drawing/2014/main" id="{C1876ECA-5E0E-B91A-27D7-02ECD494AFC5}"/>
              </a:ext>
            </a:extLst>
          </p:cNvPr>
          <p:cNvSpPr/>
          <p:nvPr/>
        </p:nvSpPr>
        <p:spPr>
          <a:xfrm>
            <a:off x="434080" y="4671302"/>
            <a:ext cx="1276692" cy="753722"/>
          </a:xfrm>
          <a:prstGeom prst="rect">
            <a:avLst/>
          </a:prstGeom>
          <a:noFill/>
          <a:ln/>
        </p:spPr>
        <p:txBody>
          <a:bodyPr wrap="none" lIns="0" tIns="0" rIns="0" bIns="0" rtlCol="0" anchor="t"/>
          <a:lstStyle/>
          <a:p>
            <a:pPr marL="0" indent="0" algn="l">
              <a:buNone/>
            </a:pPr>
            <a:r>
              <a:rPr lang="en-US" sz="1600" b="1" dirty="0">
                <a:solidFill>
                  <a:schemeClr val="accent1">
                    <a:lumMod val="75000"/>
                  </a:schemeClr>
                </a:solidFill>
                <a:latin typeface="+mj-lt"/>
              </a:rPr>
              <a:t>AASLD</a:t>
            </a:r>
          </a:p>
          <a:p>
            <a:pPr marL="0" indent="0" algn="l">
              <a:buNone/>
            </a:pPr>
            <a:r>
              <a:rPr lang="en-US" sz="1600" b="1" dirty="0">
                <a:solidFill>
                  <a:schemeClr val="accent1">
                    <a:lumMod val="75000"/>
                  </a:schemeClr>
                </a:solidFill>
                <a:latin typeface="+mj-lt"/>
              </a:rPr>
              <a:t>UNOS-OPTN</a:t>
            </a:r>
          </a:p>
        </p:txBody>
      </p:sp>
      <p:sp>
        <p:nvSpPr>
          <p:cNvPr id="29" name="Text 9">
            <a:extLst>
              <a:ext uri="{FF2B5EF4-FFF2-40B4-BE49-F238E27FC236}">
                <a16:creationId xmlns:a16="http://schemas.microsoft.com/office/drawing/2014/main" id="{0CE7900A-54D0-5FBE-3562-CAD1ED57100E}"/>
              </a:ext>
            </a:extLst>
          </p:cNvPr>
          <p:cNvSpPr/>
          <p:nvPr/>
        </p:nvSpPr>
        <p:spPr>
          <a:xfrm>
            <a:off x="1631703" y="4683337"/>
            <a:ext cx="4464297" cy="893540"/>
          </a:xfrm>
          <a:prstGeom prst="rect">
            <a:avLst/>
          </a:prstGeom>
          <a:noFill/>
          <a:ln/>
        </p:spPr>
        <p:txBody>
          <a:bodyPr wrap="square" lIns="0" tIns="0" rIns="0" bIns="0" rtlCol="0" anchor="t"/>
          <a:lstStyle/>
          <a:p>
            <a:r>
              <a:rPr lang="es-ES" sz="1400" dirty="0">
                <a:latin typeface="+mj-lt"/>
              </a:rPr>
              <a:t>No recomienda listar para LT inmediato solo por hallazgos patológicos de alto riesgo tras resección; estos factores se usan sobre todo para estratificar seguimiento (RETREAT), no para decidir el acceso al trasplante sin recurrencia demostrada</a:t>
            </a:r>
          </a:p>
          <a:p>
            <a:pPr marL="0" indent="0" algn="l">
              <a:buNone/>
            </a:pPr>
            <a:endParaRPr lang="en-US" sz="1400" dirty="0">
              <a:latin typeface="+mj-lt"/>
            </a:endParaRPr>
          </a:p>
        </p:txBody>
      </p:sp>
      <p:sp>
        <p:nvSpPr>
          <p:cNvPr id="32" name="CuadroTexto 31">
            <a:extLst>
              <a:ext uri="{FF2B5EF4-FFF2-40B4-BE49-F238E27FC236}">
                <a16:creationId xmlns:a16="http://schemas.microsoft.com/office/drawing/2014/main" id="{C9D57283-ED1D-E6D6-4038-055FF2D51FD9}"/>
              </a:ext>
            </a:extLst>
          </p:cNvPr>
          <p:cNvSpPr txBox="1"/>
          <p:nvPr/>
        </p:nvSpPr>
        <p:spPr>
          <a:xfrm>
            <a:off x="1531852" y="2293690"/>
            <a:ext cx="4314749" cy="276999"/>
          </a:xfrm>
          <a:prstGeom prst="rect">
            <a:avLst/>
          </a:prstGeom>
          <a:noFill/>
        </p:spPr>
        <p:txBody>
          <a:bodyPr wrap="square">
            <a:spAutoFit/>
          </a:bodyPr>
          <a:lstStyle/>
          <a:p>
            <a:pPr algn="r"/>
            <a:r>
              <a:rPr lang="es-ES" sz="1200" i="1" dirty="0" err="1">
                <a:latin typeface="+mj-lt"/>
              </a:rPr>
              <a:t>Journal</a:t>
            </a:r>
            <a:r>
              <a:rPr lang="es-ES" sz="1200" i="1" dirty="0">
                <a:latin typeface="+mj-lt"/>
              </a:rPr>
              <a:t> </a:t>
            </a:r>
            <a:r>
              <a:rPr lang="es-ES" sz="1200" i="1" dirty="0" err="1">
                <a:latin typeface="+mj-lt"/>
              </a:rPr>
              <a:t>of</a:t>
            </a:r>
            <a:r>
              <a:rPr lang="es-ES" sz="1200" i="1" dirty="0">
                <a:latin typeface="+mj-lt"/>
              </a:rPr>
              <a:t> </a:t>
            </a:r>
            <a:r>
              <a:rPr lang="es-ES" sz="1200" i="1" dirty="0" err="1">
                <a:latin typeface="+mj-lt"/>
              </a:rPr>
              <a:t>Hepatology</a:t>
            </a:r>
            <a:r>
              <a:rPr lang="es-ES" sz="1200" i="1" dirty="0">
                <a:latin typeface="+mj-lt"/>
              </a:rPr>
              <a:t>, </a:t>
            </a:r>
            <a:r>
              <a:rPr lang="es-ES" sz="1200" i="1" dirty="0" err="1">
                <a:latin typeface="+mj-lt"/>
              </a:rPr>
              <a:t>February</a:t>
            </a:r>
            <a:r>
              <a:rPr lang="es-ES" sz="1200" i="1" dirty="0">
                <a:latin typeface="+mj-lt"/>
              </a:rPr>
              <a:t> 2025. vol. 82 j 315–374</a:t>
            </a:r>
          </a:p>
        </p:txBody>
      </p:sp>
      <p:sp>
        <p:nvSpPr>
          <p:cNvPr id="33" name="CuadroTexto 32">
            <a:extLst>
              <a:ext uri="{FF2B5EF4-FFF2-40B4-BE49-F238E27FC236}">
                <a16:creationId xmlns:a16="http://schemas.microsoft.com/office/drawing/2014/main" id="{508D629F-B206-A35E-9CF6-B956F25B8A2E}"/>
              </a:ext>
            </a:extLst>
          </p:cNvPr>
          <p:cNvSpPr txBox="1"/>
          <p:nvPr/>
        </p:nvSpPr>
        <p:spPr>
          <a:xfrm>
            <a:off x="2894398" y="5674123"/>
            <a:ext cx="3201602" cy="276999"/>
          </a:xfrm>
          <a:prstGeom prst="rect">
            <a:avLst/>
          </a:prstGeom>
          <a:noFill/>
        </p:spPr>
        <p:txBody>
          <a:bodyPr wrap="square">
            <a:spAutoFit/>
          </a:bodyPr>
          <a:lstStyle/>
          <a:p>
            <a:pPr algn="r"/>
            <a:r>
              <a:rPr lang="es-ES" sz="1200" i="1" dirty="0" err="1">
                <a:latin typeface="+mj-lt"/>
              </a:rPr>
              <a:t>Hepatology</a:t>
            </a:r>
            <a:r>
              <a:rPr lang="es-ES" sz="1200" i="1" dirty="0">
                <a:latin typeface="+mj-lt"/>
              </a:rPr>
              <a:t>. </a:t>
            </a:r>
            <a:r>
              <a:rPr lang="es-ES" sz="1200" i="1" dirty="0" err="1">
                <a:latin typeface="+mj-lt"/>
              </a:rPr>
              <a:t>February</a:t>
            </a:r>
            <a:r>
              <a:rPr lang="es-ES" sz="1200" i="1" dirty="0">
                <a:latin typeface="+mj-lt"/>
              </a:rPr>
              <a:t> 2025;82:272</a:t>
            </a:r>
          </a:p>
        </p:txBody>
      </p:sp>
      <p:sp>
        <p:nvSpPr>
          <p:cNvPr id="34" name="CuadroTexto 33">
            <a:extLst>
              <a:ext uri="{FF2B5EF4-FFF2-40B4-BE49-F238E27FC236}">
                <a16:creationId xmlns:a16="http://schemas.microsoft.com/office/drawing/2014/main" id="{148FF6CB-3D35-5B94-6485-EA4768820900}"/>
              </a:ext>
            </a:extLst>
          </p:cNvPr>
          <p:cNvSpPr txBox="1"/>
          <p:nvPr/>
        </p:nvSpPr>
        <p:spPr>
          <a:xfrm>
            <a:off x="2193824" y="3835572"/>
            <a:ext cx="3606336" cy="276999"/>
          </a:xfrm>
          <a:prstGeom prst="rect">
            <a:avLst/>
          </a:prstGeom>
          <a:noFill/>
        </p:spPr>
        <p:txBody>
          <a:bodyPr wrap="square" rtlCol="0">
            <a:spAutoFit/>
          </a:bodyPr>
          <a:lstStyle/>
          <a:p>
            <a:pPr lvl="0" algn="r" eaLnBrk="0" fontAlgn="base" hangingPunct="0">
              <a:spcBef>
                <a:spcPct val="0"/>
              </a:spcBef>
              <a:spcAft>
                <a:spcPct val="0"/>
              </a:spcAft>
            </a:pPr>
            <a:r>
              <a:rPr lang="es-ES" altLang="es-ES" sz="1200" i="1" dirty="0" err="1">
                <a:latin typeface="+mj-lt"/>
                <a:ea typeface="system-ui"/>
              </a:rPr>
              <a:t>Liver</a:t>
            </a:r>
            <a:r>
              <a:rPr lang="es-ES" altLang="es-ES" sz="1200" i="1" dirty="0">
                <a:latin typeface="+mj-lt"/>
                <a:ea typeface="system-ui"/>
              </a:rPr>
              <a:t> </a:t>
            </a:r>
            <a:r>
              <a:rPr lang="es-ES" altLang="es-ES" sz="1200" i="1" dirty="0" err="1">
                <a:latin typeface="+mj-lt"/>
                <a:ea typeface="system-ui"/>
              </a:rPr>
              <a:t>Transpl</a:t>
            </a:r>
            <a:r>
              <a:rPr lang="es-ES" altLang="es-ES" sz="1200" i="1" dirty="0">
                <a:latin typeface="+mj-lt"/>
                <a:ea typeface="system-ui"/>
              </a:rPr>
              <a:t> 2025 Jun 1;31(6):815-831</a:t>
            </a:r>
            <a:endParaRPr lang="es-ES" altLang="es-ES" sz="1200" i="1" dirty="0">
              <a:latin typeface="+mj-lt"/>
            </a:endParaRPr>
          </a:p>
        </p:txBody>
      </p:sp>
      <p:pic>
        <p:nvPicPr>
          <p:cNvPr id="36" name="Imagen 35">
            <a:extLst>
              <a:ext uri="{FF2B5EF4-FFF2-40B4-BE49-F238E27FC236}">
                <a16:creationId xmlns:a16="http://schemas.microsoft.com/office/drawing/2014/main" id="{B58784C7-4B47-9F8C-25C7-7300A1837E97}"/>
              </a:ext>
            </a:extLst>
          </p:cNvPr>
          <p:cNvPicPr>
            <a:picLocks noChangeAspect="1"/>
          </p:cNvPicPr>
          <p:nvPr/>
        </p:nvPicPr>
        <p:blipFill>
          <a:blip r:embed="rId6"/>
          <a:stretch>
            <a:fillRect/>
          </a:stretch>
        </p:blipFill>
        <p:spPr>
          <a:xfrm>
            <a:off x="6321352" y="786567"/>
            <a:ext cx="5813572" cy="986528"/>
          </a:xfrm>
          <a:prstGeom prst="rect">
            <a:avLst/>
          </a:prstGeom>
        </p:spPr>
      </p:pic>
      <p:pic>
        <p:nvPicPr>
          <p:cNvPr id="37" name="Imagen 36">
            <a:extLst>
              <a:ext uri="{FF2B5EF4-FFF2-40B4-BE49-F238E27FC236}">
                <a16:creationId xmlns:a16="http://schemas.microsoft.com/office/drawing/2014/main" id="{FAF9C6F4-E1F4-9951-1CFA-44031E53B3D9}"/>
              </a:ext>
            </a:extLst>
          </p:cNvPr>
          <p:cNvPicPr>
            <a:picLocks noChangeAspect="1"/>
          </p:cNvPicPr>
          <p:nvPr/>
        </p:nvPicPr>
        <p:blipFill>
          <a:blip r:embed="rId7"/>
          <a:stretch>
            <a:fillRect/>
          </a:stretch>
        </p:blipFill>
        <p:spPr>
          <a:xfrm>
            <a:off x="7186072" y="1841985"/>
            <a:ext cx="4314750" cy="1831661"/>
          </a:xfrm>
          <a:prstGeom prst="rect">
            <a:avLst/>
          </a:prstGeom>
        </p:spPr>
      </p:pic>
      <p:pic>
        <p:nvPicPr>
          <p:cNvPr id="38" name="Imagen 37">
            <a:extLst>
              <a:ext uri="{FF2B5EF4-FFF2-40B4-BE49-F238E27FC236}">
                <a16:creationId xmlns:a16="http://schemas.microsoft.com/office/drawing/2014/main" id="{54C395F4-C67E-C51F-ED3E-AC48AAE56408}"/>
              </a:ext>
            </a:extLst>
          </p:cNvPr>
          <p:cNvPicPr>
            <a:picLocks noChangeAspect="1"/>
          </p:cNvPicPr>
          <p:nvPr/>
        </p:nvPicPr>
        <p:blipFill>
          <a:blip r:embed="rId8"/>
          <a:stretch>
            <a:fillRect/>
          </a:stretch>
        </p:blipFill>
        <p:spPr>
          <a:xfrm>
            <a:off x="7746908" y="3715021"/>
            <a:ext cx="2914109" cy="1114635"/>
          </a:xfrm>
          <a:prstGeom prst="rect">
            <a:avLst/>
          </a:prstGeom>
        </p:spPr>
      </p:pic>
      <p:pic>
        <p:nvPicPr>
          <p:cNvPr id="39" name="Imagen 38">
            <a:extLst>
              <a:ext uri="{FF2B5EF4-FFF2-40B4-BE49-F238E27FC236}">
                <a16:creationId xmlns:a16="http://schemas.microsoft.com/office/drawing/2014/main" id="{96248F73-EEF4-1F0D-1E53-BCBCF12F856C}"/>
              </a:ext>
            </a:extLst>
          </p:cNvPr>
          <p:cNvPicPr>
            <a:picLocks noChangeAspect="1"/>
          </p:cNvPicPr>
          <p:nvPr/>
        </p:nvPicPr>
        <p:blipFill>
          <a:blip r:embed="rId9"/>
          <a:stretch>
            <a:fillRect/>
          </a:stretch>
        </p:blipFill>
        <p:spPr>
          <a:xfrm>
            <a:off x="7746908" y="4868387"/>
            <a:ext cx="2882370" cy="1044048"/>
          </a:xfrm>
          <a:prstGeom prst="rect">
            <a:avLst/>
          </a:prstGeom>
        </p:spPr>
      </p:pic>
      <p:sp>
        <p:nvSpPr>
          <p:cNvPr id="40" name="CuadroTexto 39">
            <a:extLst>
              <a:ext uri="{FF2B5EF4-FFF2-40B4-BE49-F238E27FC236}">
                <a16:creationId xmlns:a16="http://schemas.microsoft.com/office/drawing/2014/main" id="{70FF42CC-4FB5-132D-F32E-CEDB457E9F99}"/>
              </a:ext>
            </a:extLst>
          </p:cNvPr>
          <p:cNvSpPr txBox="1"/>
          <p:nvPr/>
        </p:nvSpPr>
        <p:spPr>
          <a:xfrm>
            <a:off x="8174184" y="5866442"/>
            <a:ext cx="3956919" cy="276999"/>
          </a:xfrm>
          <a:prstGeom prst="rect">
            <a:avLst/>
          </a:prstGeom>
          <a:noFill/>
        </p:spPr>
        <p:txBody>
          <a:bodyPr wrap="square">
            <a:spAutoFit/>
          </a:bodyPr>
          <a:lstStyle/>
          <a:p>
            <a:r>
              <a:rPr lang="es-ES" sz="1200" i="1" dirty="0" err="1">
                <a:latin typeface="Aptos" panose="020B0004020202020204" pitchFamily="34" charset="0"/>
              </a:rPr>
              <a:t>Journal</a:t>
            </a:r>
            <a:r>
              <a:rPr lang="es-ES" sz="1200" i="1" dirty="0">
                <a:latin typeface="Aptos" panose="020B0004020202020204" pitchFamily="34" charset="0"/>
              </a:rPr>
              <a:t> </a:t>
            </a:r>
            <a:r>
              <a:rPr lang="es-ES" sz="1200" i="1" dirty="0" err="1">
                <a:latin typeface="Aptos" panose="020B0004020202020204" pitchFamily="34" charset="0"/>
              </a:rPr>
              <a:t>of</a:t>
            </a:r>
            <a:r>
              <a:rPr lang="es-ES" sz="1200" i="1" dirty="0">
                <a:latin typeface="Aptos" panose="020B0004020202020204" pitchFamily="34" charset="0"/>
              </a:rPr>
              <a:t> </a:t>
            </a:r>
            <a:r>
              <a:rPr lang="es-ES" sz="1200" i="1" dirty="0" err="1">
                <a:latin typeface="Aptos" panose="020B0004020202020204" pitchFamily="34" charset="0"/>
              </a:rPr>
              <a:t>Hepatology</a:t>
            </a:r>
            <a:r>
              <a:rPr lang="es-ES" sz="1200" i="1" dirty="0">
                <a:latin typeface="Aptos" panose="020B0004020202020204" pitchFamily="34" charset="0"/>
              </a:rPr>
              <a:t>, </a:t>
            </a:r>
            <a:r>
              <a:rPr lang="es-ES" sz="1200" i="1" dirty="0" err="1">
                <a:latin typeface="Aptos" panose="020B0004020202020204" pitchFamily="34" charset="0"/>
              </a:rPr>
              <a:t>February</a:t>
            </a:r>
            <a:r>
              <a:rPr lang="es-ES" sz="1200" i="1" dirty="0">
                <a:latin typeface="Aptos" panose="020B0004020202020204" pitchFamily="34" charset="0"/>
              </a:rPr>
              <a:t> 2025. vol. 82 j 315–374</a:t>
            </a:r>
          </a:p>
        </p:txBody>
      </p:sp>
      <p:sp>
        <p:nvSpPr>
          <p:cNvPr id="41" name="Shape 7">
            <a:extLst>
              <a:ext uri="{FF2B5EF4-FFF2-40B4-BE49-F238E27FC236}">
                <a16:creationId xmlns:a16="http://schemas.microsoft.com/office/drawing/2014/main" id="{43392F99-191E-66E1-A176-BA8EB31E0C8F}"/>
              </a:ext>
            </a:extLst>
          </p:cNvPr>
          <p:cNvSpPr/>
          <p:nvPr/>
        </p:nvSpPr>
        <p:spPr>
          <a:xfrm>
            <a:off x="275107" y="4622564"/>
            <a:ext cx="89940" cy="1378240"/>
          </a:xfrm>
          <a:prstGeom prst="roundRect">
            <a:avLst>
              <a:gd name="adj" fmla="val 96393"/>
            </a:avLst>
          </a:prstGeom>
          <a:solidFill>
            <a:srgbClr val="1A2D7A"/>
          </a:solidFill>
          <a:ln/>
        </p:spPr>
        <p:txBody>
          <a:bodyPr/>
          <a:lstStyle/>
          <a:p>
            <a:endParaRPr lang="es-ES" sz="1400" dirty="0">
              <a:latin typeface="+mj-lt"/>
            </a:endParaRPr>
          </a:p>
        </p:txBody>
      </p:sp>
      <p:sp>
        <p:nvSpPr>
          <p:cNvPr id="42" name="CuadroTexto 41">
            <a:extLst>
              <a:ext uri="{FF2B5EF4-FFF2-40B4-BE49-F238E27FC236}">
                <a16:creationId xmlns:a16="http://schemas.microsoft.com/office/drawing/2014/main" id="{D05CB357-12D6-0D65-BBE4-189722067D77}"/>
              </a:ext>
            </a:extLst>
          </p:cNvPr>
          <p:cNvSpPr txBox="1"/>
          <p:nvPr/>
        </p:nvSpPr>
        <p:spPr>
          <a:xfrm>
            <a:off x="3110677" y="5466096"/>
            <a:ext cx="2485861" cy="276999"/>
          </a:xfrm>
          <a:prstGeom prst="rect">
            <a:avLst/>
          </a:prstGeom>
          <a:noFill/>
        </p:spPr>
        <p:txBody>
          <a:bodyPr wrap="square">
            <a:spAutoFit/>
          </a:bodyPr>
          <a:lstStyle/>
          <a:p>
            <a:pPr algn="r"/>
            <a:r>
              <a:rPr lang="es-ES" sz="1200" i="1" dirty="0" err="1">
                <a:latin typeface="+mj-lt"/>
              </a:rPr>
              <a:t>Hepatology</a:t>
            </a:r>
            <a:r>
              <a:rPr lang="es-ES" sz="1200" i="1" dirty="0">
                <a:latin typeface="+mj-lt"/>
              </a:rPr>
              <a:t>. 2023;78:1922</a:t>
            </a:r>
          </a:p>
        </p:txBody>
      </p:sp>
    </p:spTree>
    <p:extLst>
      <p:ext uri="{BB962C8B-B14F-4D97-AF65-F5344CB8AC3E}">
        <p14:creationId xmlns:p14="http://schemas.microsoft.com/office/powerpoint/2010/main" val="2134273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310FC4-83E1-AC36-07DF-DC620405FF78}"/>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FA35128F-C5FA-24A4-3271-CCA757CF351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FE42B072-646E-E010-E96F-41B607B85736}"/>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6DC5F43A-9527-5F08-41FD-6559AAA5EA61}"/>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226FE26-13FB-CD4A-EC1A-3D0A38A562C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6CAFB741-4309-170C-B745-626B174AE54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A8F60B4-CFED-18CB-47DF-E7612B3233F7}"/>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E6FDF3C4-F23C-71BD-96BE-79D5926384CA}"/>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2E6EF28D-4494-B028-FFBA-88EFB45CBC0C}"/>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78A28E27-11E1-49F3-7835-660EB607AC86}"/>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428C757-1C1C-C1B0-E9A8-C34D9FA9694B}"/>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3FE22460-3F9E-7BA7-E02B-6FC703EAD457}"/>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E451B814-5284-B96D-6497-D7B71BCF8F0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2BEC385E-FE31-7FD0-C16C-5FF096B3E59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CuadroTexto 9">
            <a:extLst>
              <a:ext uri="{FF2B5EF4-FFF2-40B4-BE49-F238E27FC236}">
                <a16:creationId xmlns:a16="http://schemas.microsoft.com/office/drawing/2014/main" id="{D5544624-F7E5-E4E6-A2C8-ED8426E6881B}"/>
              </a:ext>
            </a:extLst>
          </p:cNvPr>
          <p:cNvSpPr txBox="1"/>
          <p:nvPr/>
        </p:nvSpPr>
        <p:spPr>
          <a:xfrm>
            <a:off x="8784354" y="3448384"/>
            <a:ext cx="3291270" cy="276999"/>
          </a:xfrm>
          <a:prstGeom prst="rect">
            <a:avLst/>
          </a:prstGeom>
          <a:noFill/>
        </p:spPr>
        <p:txBody>
          <a:bodyPr wrap="square">
            <a:spAutoFit/>
          </a:bodyPr>
          <a:lstStyle/>
          <a:p>
            <a:r>
              <a:rPr lang="es-ES" sz="1200" i="1" dirty="0" err="1">
                <a:latin typeface="Aptos" panose="020B0004020202020204" pitchFamily="34" charset="0"/>
              </a:rPr>
              <a:t>Liver</a:t>
            </a:r>
            <a:r>
              <a:rPr lang="es-ES" sz="1200" i="1" dirty="0">
                <a:latin typeface="Aptos" panose="020B0004020202020204" pitchFamily="34" charset="0"/>
              </a:rPr>
              <a:t> </a:t>
            </a:r>
            <a:r>
              <a:rPr lang="es-ES" sz="1200" i="1" dirty="0" err="1">
                <a:latin typeface="Aptos" panose="020B0004020202020204" pitchFamily="34" charset="0"/>
              </a:rPr>
              <a:t>Transplantation</a:t>
            </a:r>
            <a:r>
              <a:rPr lang="es-ES" sz="1200" i="1" dirty="0">
                <a:latin typeface="Aptos" panose="020B0004020202020204" pitchFamily="34" charset="0"/>
              </a:rPr>
              <a:t>. 2025;31:815–831.</a:t>
            </a:r>
          </a:p>
        </p:txBody>
      </p:sp>
      <p:pic>
        <p:nvPicPr>
          <p:cNvPr id="20" name="Imagen 19">
            <a:extLst>
              <a:ext uri="{FF2B5EF4-FFF2-40B4-BE49-F238E27FC236}">
                <a16:creationId xmlns:a16="http://schemas.microsoft.com/office/drawing/2014/main" id="{52F0FAA8-5A8F-EFB1-4AC1-960C87B6280A}"/>
              </a:ext>
            </a:extLst>
          </p:cNvPr>
          <p:cNvPicPr>
            <a:picLocks noChangeAspect="1"/>
          </p:cNvPicPr>
          <p:nvPr/>
        </p:nvPicPr>
        <p:blipFill>
          <a:blip r:embed="rId6"/>
          <a:stretch>
            <a:fillRect/>
          </a:stretch>
        </p:blipFill>
        <p:spPr>
          <a:xfrm>
            <a:off x="518441" y="321029"/>
            <a:ext cx="4913621" cy="1454453"/>
          </a:xfrm>
          <a:prstGeom prst="rect">
            <a:avLst/>
          </a:prstGeom>
          <a:ln>
            <a:solidFill>
              <a:schemeClr val="accent6">
                <a:lumMod val="75000"/>
              </a:schemeClr>
            </a:solidFill>
          </a:ln>
        </p:spPr>
      </p:pic>
      <p:pic>
        <p:nvPicPr>
          <p:cNvPr id="22" name="Imagen 21">
            <a:extLst>
              <a:ext uri="{FF2B5EF4-FFF2-40B4-BE49-F238E27FC236}">
                <a16:creationId xmlns:a16="http://schemas.microsoft.com/office/drawing/2014/main" id="{FC5E500A-C52D-A5F6-A764-D89DE9174371}"/>
              </a:ext>
            </a:extLst>
          </p:cNvPr>
          <p:cNvPicPr>
            <a:picLocks noChangeAspect="1"/>
          </p:cNvPicPr>
          <p:nvPr/>
        </p:nvPicPr>
        <p:blipFill>
          <a:blip r:embed="rId7"/>
          <a:stretch>
            <a:fillRect/>
          </a:stretch>
        </p:blipFill>
        <p:spPr>
          <a:xfrm>
            <a:off x="6413454" y="336733"/>
            <a:ext cx="5433936" cy="943837"/>
          </a:xfrm>
          <a:prstGeom prst="rect">
            <a:avLst/>
          </a:prstGeom>
        </p:spPr>
      </p:pic>
      <p:pic>
        <p:nvPicPr>
          <p:cNvPr id="24" name="Imagen 23">
            <a:extLst>
              <a:ext uri="{FF2B5EF4-FFF2-40B4-BE49-F238E27FC236}">
                <a16:creationId xmlns:a16="http://schemas.microsoft.com/office/drawing/2014/main" id="{604C9241-0F86-A801-0E41-11DF7B873177}"/>
              </a:ext>
            </a:extLst>
          </p:cNvPr>
          <p:cNvPicPr>
            <a:picLocks noChangeAspect="1"/>
          </p:cNvPicPr>
          <p:nvPr/>
        </p:nvPicPr>
        <p:blipFill>
          <a:blip r:embed="rId8"/>
          <a:stretch>
            <a:fillRect/>
          </a:stretch>
        </p:blipFill>
        <p:spPr>
          <a:xfrm>
            <a:off x="4371646" y="2460262"/>
            <a:ext cx="7820354" cy="3866606"/>
          </a:xfrm>
          <a:prstGeom prst="rect">
            <a:avLst/>
          </a:prstGeom>
        </p:spPr>
      </p:pic>
      <p:pic>
        <p:nvPicPr>
          <p:cNvPr id="23" name="Imagen 22">
            <a:extLst>
              <a:ext uri="{FF2B5EF4-FFF2-40B4-BE49-F238E27FC236}">
                <a16:creationId xmlns:a16="http://schemas.microsoft.com/office/drawing/2014/main" id="{6752E3FF-7C10-88AD-4AA9-210C6E924CD6}"/>
              </a:ext>
            </a:extLst>
          </p:cNvPr>
          <p:cNvPicPr>
            <a:picLocks noChangeAspect="1"/>
          </p:cNvPicPr>
          <p:nvPr/>
        </p:nvPicPr>
        <p:blipFill>
          <a:blip r:embed="rId9"/>
          <a:stretch>
            <a:fillRect/>
          </a:stretch>
        </p:blipFill>
        <p:spPr>
          <a:xfrm>
            <a:off x="6395558" y="1312438"/>
            <a:ext cx="3097228" cy="1140298"/>
          </a:xfrm>
          <a:prstGeom prst="rect">
            <a:avLst/>
          </a:prstGeom>
        </p:spPr>
      </p:pic>
      <p:sp>
        <p:nvSpPr>
          <p:cNvPr id="25" name="CuadroTexto 24">
            <a:extLst>
              <a:ext uri="{FF2B5EF4-FFF2-40B4-BE49-F238E27FC236}">
                <a16:creationId xmlns:a16="http://schemas.microsoft.com/office/drawing/2014/main" id="{49C456B0-A4C9-A8E8-42A3-F7FD318B0CCD}"/>
              </a:ext>
            </a:extLst>
          </p:cNvPr>
          <p:cNvSpPr txBox="1"/>
          <p:nvPr/>
        </p:nvSpPr>
        <p:spPr>
          <a:xfrm>
            <a:off x="9589764" y="1235295"/>
            <a:ext cx="2485860" cy="276999"/>
          </a:xfrm>
          <a:prstGeom prst="rect">
            <a:avLst/>
          </a:prstGeom>
          <a:solidFill>
            <a:schemeClr val="bg1"/>
          </a:solidFill>
        </p:spPr>
        <p:txBody>
          <a:bodyPr wrap="square">
            <a:spAutoFit/>
          </a:bodyPr>
          <a:lstStyle/>
          <a:p>
            <a:pPr algn="r"/>
            <a:r>
              <a:rPr lang="es-ES" sz="1200" i="1" dirty="0" err="1">
                <a:latin typeface="Aptos" panose="020B0004020202020204" pitchFamily="34" charset="0"/>
              </a:rPr>
              <a:t>Hepatology</a:t>
            </a:r>
            <a:r>
              <a:rPr lang="es-ES" sz="1200" i="1" dirty="0">
                <a:latin typeface="Aptos" panose="020B0004020202020204" pitchFamily="34" charset="0"/>
              </a:rPr>
              <a:t>. </a:t>
            </a:r>
            <a:r>
              <a:rPr lang="es-ES" sz="1200" i="1" dirty="0" err="1">
                <a:latin typeface="Aptos" panose="020B0004020202020204" pitchFamily="34" charset="0"/>
              </a:rPr>
              <a:t>February</a:t>
            </a:r>
            <a:r>
              <a:rPr lang="es-ES" sz="1200" i="1" dirty="0">
                <a:latin typeface="Aptos" panose="020B0004020202020204" pitchFamily="34" charset="0"/>
              </a:rPr>
              <a:t> 2025;82:272</a:t>
            </a:r>
          </a:p>
        </p:txBody>
      </p:sp>
      <p:sp>
        <p:nvSpPr>
          <p:cNvPr id="27" name="CuadroTexto 26">
            <a:extLst>
              <a:ext uri="{FF2B5EF4-FFF2-40B4-BE49-F238E27FC236}">
                <a16:creationId xmlns:a16="http://schemas.microsoft.com/office/drawing/2014/main" id="{1CB60242-2B7C-49D0-7FB3-7AE90993EA6D}"/>
              </a:ext>
            </a:extLst>
          </p:cNvPr>
          <p:cNvSpPr txBox="1"/>
          <p:nvPr/>
        </p:nvSpPr>
        <p:spPr>
          <a:xfrm>
            <a:off x="9589763" y="1506915"/>
            <a:ext cx="2485861" cy="276999"/>
          </a:xfrm>
          <a:prstGeom prst="rect">
            <a:avLst/>
          </a:prstGeom>
          <a:noFill/>
        </p:spPr>
        <p:txBody>
          <a:bodyPr wrap="square">
            <a:spAutoFit/>
          </a:bodyPr>
          <a:lstStyle/>
          <a:p>
            <a:pPr algn="r"/>
            <a:r>
              <a:rPr lang="es-ES" sz="1200" i="1" dirty="0" err="1">
                <a:latin typeface="Aptos" panose="020B0004020202020204" pitchFamily="34" charset="0"/>
              </a:rPr>
              <a:t>Hepatology</a:t>
            </a:r>
            <a:r>
              <a:rPr lang="es-ES" sz="1200" i="1" dirty="0">
                <a:latin typeface="Aptos" panose="020B0004020202020204" pitchFamily="34" charset="0"/>
              </a:rPr>
              <a:t>. 2023;78:1922</a:t>
            </a:r>
          </a:p>
        </p:txBody>
      </p:sp>
      <p:grpSp>
        <p:nvGrpSpPr>
          <p:cNvPr id="36" name="Grupo 35">
            <a:extLst>
              <a:ext uri="{FF2B5EF4-FFF2-40B4-BE49-F238E27FC236}">
                <a16:creationId xmlns:a16="http://schemas.microsoft.com/office/drawing/2014/main" id="{22696A7B-E546-5535-07B4-FFBD18E6890E}"/>
              </a:ext>
            </a:extLst>
          </p:cNvPr>
          <p:cNvGrpSpPr/>
          <p:nvPr/>
        </p:nvGrpSpPr>
        <p:grpSpPr>
          <a:xfrm>
            <a:off x="378089" y="2373103"/>
            <a:ext cx="5070687" cy="3258346"/>
            <a:chOff x="144450" y="2170358"/>
            <a:chExt cx="5070687" cy="3258346"/>
          </a:xfrm>
        </p:grpSpPr>
        <p:sp>
          <p:nvSpPr>
            <p:cNvPr id="33" name="Rectángulo 32">
              <a:extLst>
                <a:ext uri="{FF2B5EF4-FFF2-40B4-BE49-F238E27FC236}">
                  <a16:creationId xmlns:a16="http://schemas.microsoft.com/office/drawing/2014/main" id="{E38B3F37-81A8-B6C0-ABE2-BED023FC004C}"/>
                </a:ext>
              </a:extLst>
            </p:cNvPr>
            <p:cNvSpPr/>
            <p:nvPr/>
          </p:nvSpPr>
          <p:spPr>
            <a:xfrm>
              <a:off x="144450" y="4694480"/>
              <a:ext cx="5064448" cy="734224"/>
            </a:xfrm>
            <a:prstGeom prst="rect">
              <a:avLst/>
            </a:prstGeom>
            <a:solidFill>
              <a:srgbClr val="C9DFD5"/>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pic>
          <p:nvPicPr>
            <p:cNvPr id="28" name="Imagen 27">
              <a:extLst>
                <a:ext uri="{FF2B5EF4-FFF2-40B4-BE49-F238E27FC236}">
                  <a16:creationId xmlns:a16="http://schemas.microsoft.com/office/drawing/2014/main" id="{B7CE0B55-5860-72CD-E0D2-A681BC83A906}"/>
                </a:ext>
              </a:extLst>
            </p:cNvPr>
            <p:cNvPicPr>
              <a:picLocks noChangeAspect="1"/>
            </p:cNvPicPr>
            <p:nvPr/>
          </p:nvPicPr>
          <p:blipFill>
            <a:blip r:embed="rId10"/>
            <a:stretch>
              <a:fillRect/>
            </a:stretch>
          </p:blipFill>
          <p:spPr>
            <a:xfrm>
              <a:off x="144450" y="2609385"/>
              <a:ext cx="5064448" cy="638668"/>
            </a:xfrm>
            <a:prstGeom prst="rect">
              <a:avLst/>
            </a:prstGeom>
          </p:spPr>
        </p:pic>
        <p:pic>
          <p:nvPicPr>
            <p:cNvPr id="29" name="Imagen 28">
              <a:extLst>
                <a:ext uri="{FF2B5EF4-FFF2-40B4-BE49-F238E27FC236}">
                  <a16:creationId xmlns:a16="http://schemas.microsoft.com/office/drawing/2014/main" id="{B39B94A8-DA5B-2D5F-A0DC-747957F42163}"/>
                </a:ext>
              </a:extLst>
            </p:cNvPr>
            <p:cNvPicPr>
              <a:picLocks noChangeAspect="1"/>
            </p:cNvPicPr>
            <p:nvPr/>
          </p:nvPicPr>
          <p:blipFill>
            <a:blip r:embed="rId11"/>
            <a:stretch>
              <a:fillRect/>
            </a:stretch>
          </p:blipFill>
          <p:spPr>
            <a:xfrm>
              <a:off x="150689" y="2170358"/>
              <a:ext cx="5064448" cy="543312"/>
            </a:xfrm>
            <a:prstGeom prst="rect">
              <a:avLst/>
            </a:prstGeom>
          </p:spPr>
        </p:pic>
        <p:pic>
          <p:nvPicPr>
            <p:cNvPr id="30" name="Imagen 29">
              <a:extLst>
                <a:ext uri="{FF2B5EF4-FFF2-40B4-BE49-F238E27FC236}">
                  <a16:creationId xmlns:a16="http://schemas.microsoft.com/office/drawing/2014/main" id="{B1F5F5F8-DC15-555C-B3E4-5205B23BD72B}"/>
                </a:ext>
              </a:extLst>
            </p:cNvPr>
            <p:cNvPicPr>
              <a:picLocks noChangeAspect="1"/>
            </p:cNvPicPr>
            <p:nvPr/>
          </p:nvPicPr>
          <p:blipFill>
            <a:blip r:embed="rId12"/>
            <a:stretch>
              <a:fillRect/>
            </a:stretch>
          </p:blipFill>
          <p:spPr>
            <a:xfrm>
              <a:off x="144450" y="3724964"/>
              <a:ext cx="5064448" cy="969516"/>
            </a:xfrm>
            <a:prstGeom prst="rect">
              <a:avLst/>
            </a:prstGeom>
          </p:spPr>
        </p:pic>
        <p:pic>
          <p:nvPicPr>
            <p:cNvPr id="31" name="Imagen 30">
              <a:extLst>
                <a:ext uri="{FF2B5EF4-FFF2-40B4-BE49-F238E27FC236}">
                  <a16:creationId xmlns:a16="http://schemas.microsoft.com/office/drawing/2014/main" id="{10C3DB46-B9D9-CA64-48A0-1A8F2B9894C3}"/>
                </a:ext>
              </a:extLst>
            </p:cNvPr>
            <p:cNvPicPr>
              <a:picLocks noChangeAspect="1"/>
            </p:cNvPicPr>
            <p:nvPr/>
          </p:nvPicPr>
          <p:blipFill>
            <a:blip r:embed="rId13"/>
            <a:stretch>
              <a:fillRect/>
            </a:stretch>
          </p:blipFill>
          <p:spPr>
            <a:xfrm>
              <a:off x="144450" y="3237657"/>
              <a:ext cx="5064448" cy="539517"/>
            </a:xfrm>
            <a:prstGeom prst="rect">
              <a:avLst/>
            </a:prstGeom>
          </p:spPr>
        </p:pic>
        <p:pic>
          <p:nvPicPr>
            <p:cNvPr id="34" name="Imagen 33">
              <a:extLst>
                <a:ext uri="{FF2B5EF4-FFF2-40B4-BE49-F238E27FC236}">
                  <a16:creationId xmlns:a16="http://schemas.microsoft.com/office/drawing/2014/main" id="{BB035B61-0F29-9B06-29B9-7844AC1AA0A6}"/>
                </a:ext>
              </a:extLst>
            </p:cNvPr>
            <p:cNvPicPr>
              <a:picLocks noChangeAspect="1"/>
            </p:cNvPicPr>
            <p:nvPr/>
          </p:nvPicPr>
          <p:blipFill>
            <a:blip r:embed="rId14"/>
            <a:stretch>
              <a:fillRect/>
            </a:stretch>
          </p:blipFill>
          <p:spPr>
            <a:xfrm>
              <a:off x="1326612" y="4694479"/>
              <a:ext cx="2160865" cy="475043"/>
            </a:xfrm>
            <a:prstGeom prst="rect">
              <a:avLst/>
            </a:prstGeom>
          </p:spPr>
        </p:pic>
        <p:pic>
          <p:nvPicPr>
            <p:cNvPr id="35" name="Imagen 34">
              <a:extLst>
                <a:ext uri="{FF2B5EF4-FFF2-40B4-BE49-F238E27FC236}">
                  <a16:creationId xmlns:a16="http://schemas.microsoft.com/office/drawing/2014/main" id="{C8A6B22A-1647-E218-A3B8-FA22BFFC61EC}"/>
                </a:ext>
              </a:extLst>
            </p:cNvPr>
            <p:cNvPicPr>
              <a:picLocks noChangeAspect="1"/>
            </p:cNvPicPr>
            <p:nvPr/>
          </p:nvPicPr>
          <p:blipFill>
            <a:blip r:embed="rId15"/>
            <a:stretch>
              <a:fillRect/>
            </a:stretch>
          </p:blipFill>
          <p:spPr>
            <a:xfrm>
              <a:off x="1309659" y="5088643"/>
              <a:ext cx="2192808" cy="340061"/>
            </a:xfrm>
            <a:prstGeom prst="rect">
              <a:avLst/>
            </a:prstGeom>
          </p:spPr>
        </p:pic>
      </p:grpSp>
      <p:sp>
        <p:nvSpPr>
          <p:cNvPr id="38" name="Rectangle 2">
            <a:extLst>
              <a:ext uri="{FF2B5EF4-FFF2-40B4-BE49-F238E27FC236}">
                <a16:creationId xmlns:a16="http://schemas.microsoft.com/office/drawing/2014/main" id="{C27B7823-BA8A-18B5-6E5E-CC6B25A3E1DA}"/>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39" name="CuadroTexto 38">
            <a:extLst>
              <a:ext uri="{FF2B5EF4-FFF2-40B4-BE49-F238E27FC236}">
                <a16:creationId xmlns:a16="http://schemas.microsoft.com/office/drawing/2014/main" id="{2D427D02-45D7-A7A5-EC19-0BC27AB04E7F}"/>
              </a:ext>
            </a:extLst>
          </p:cNvPr>
          <p:cNvSpPr txBox="1"/>
          <p:nvPr/>
        </p:nvSpPr>
        <p:spPr>
          <a:xfrm>
            <a:off x="2316937" y="1602894"/>
            <a:ext cx="3115125" cy="492443"/>
          </a:xfrm>
          <a:prstGeom prst="rect">
            <a:avLst/>
          </a:prstGeom>
          <a:noFill/>
        </p:spPr>
        <p:txBody>
          <a:bodyPr wrap="square" rtlCol="0">
            <a:spAutoFit/>
          </a:bodyPr>
          <a:lstStyle/>
          <a:p>
            <a:pPr lvl="0" eaLnBrk="0" fontAlgn="base" hangingPunct="0">
              <a:spcBef>
                <a:spcPct val="0"/>
              </a:spcBef>
              <a:spcAft>
                <a:spcPct val="0"/>
              </a:spcAft>
            </a:pPr>
            <a:endParaRPr lang="es-ES" altLang="es-ES" sz="1200" i="1" dirty="0">
              <a:solidFill>
                <a:srgbClr val="5B616B"/>
              </a:solidFill>
              <a:latin typeface="Aptos" panose="020B0004020202020204" pitchFamily="34" charset="0"/>
              <a:ea typeface="system-ui"/>
            </a:endParaRPr>
          </a:p>
          <a:p>
            <a:pPr lvl="0" eaLnBrk="0" fontAlgn="base" hangingPunct="0">
              <a:spcBef>
                <a:spcPct val="0"/>
              </a:spcBef>
              <a:spcAft>
                <a:spcPct val="0"/>
              </a:spcAft>
            </a:pPr>
            <a:r>
              <a:rPr lang="es-ES" altLang="es-ES" sz="1200" i="1" dirty="0" err="1">
                <a:latin typeface="Aptos" panose="020B0004020202020204" pitchFamily="34" charset="0"/>
                <a:ea typeface="system-ui"/>
              </a:rPr>
              <a:t>Liver</a:t>
            </a:r>
            <a:r>
              <a:rPr lang="es-ES" altLang="es-ES" sz="1200" i="1" dirty="0">
                <a:latin typeface="Aptos" panose="020B0004020202020204" pitchFamily="34" charset="0"/>
                <a:ea typeface="system-ui"/>
              </a:rPr>
              <a:t> </a:t>
            </a:r>
            <a:r>
              <a:rPr lang="es-ES" altLang="es-ES" sz="1200" i="1" dirty="0" err="1">
                <a:latin typeface="Aptos" panose="020B0004020202020204" pitchFamily="34" charset="0"/>
                <a:ea typeface="system-ui"/>
              </a:rPr>
              <a:t>Transpl</a:t>
            </a:r>
            <a:r>
              <a:rPr lang="es-ES" altLang="es-ES" sz="1200" i="1" dirty="0">
                <a:latin typeface="Aptos" panose="020B0004020202020204" pitchFamily="34" charset="0"/>
                <a:ea typeface="system-ui"/>
              </a:rPr>
              <a:t> </a:t>
            </a:r>
            <a:r>
              <a:rPr lang="es-ES" altLang="es-ES" sz="1200" i="1" dirty="0">
                <a:solidFill>
                  <a:srgbClr val="5B616B"/>
                </a:solidFill>
                <a:latin typeface="Aptos" panose="020B0004020202020204" pitchFamily="34" charset="0"/>
                <a:ea typeface="system-ui"/>
              </a:rPr>
              <a:t>2025 Jun 1;31(6):815-831</a:t>
            </a:r>
            <a:r>
              <a:rPr lang="es-ES" altLang="es-ES" sz="1400" i="1" dirty="0">
                <a:solidFill>
                  <a:srgbClr val="5B616B"/>
                </a:solidFill>
                <a:latin typeface="Aptos" panose="020B0004020202020204" pitchFamily="34" charset="0"/>
                <a:ea typeface="system-ui"/>
              </a:rPr>
              <a:t>.</a:t>
            </a:r>
            <a:endParaRPr lang="es-ES" altLang="es-ES" sz="1400" i="1" dirty="0">
              <a:latin typeface="Aptos" panose="020B0004020202020204" pitchFamily="34" charset="0"/>
            </a:endParaRPr>
          </a:p>
        </p:txBody>
      </p:sp>
      <p:sp>
        <p:nvSpPr>
          <p:cNvPr id="40" name="Marco 39">
            <a:extLst>
              <a:ext uri="{FF2B5EF4-FFF2-40B4-BE49-F238E27FC236}">
                <a16:creationId xmlns:a16="http://schemas.microsoft.com/office/drawing/2014/main" id="{6866BC4F-3C45-6CBE-D752-3245D7962637}"/>
              </a:ext>
            </a:extLst>
          </p:cNvPr>
          <p:cNvSpPr/>
          <p:nvPr/>
        </p:nvSpPr>
        <p:spPr>
          <a:xfrm>
            <a:off x="6687025" y="2593383"/>
            <a:ext cx="4450667" cy="1897194"/>
          </a:xfrm>
          <a:prstGeom prst="frame">
            <a:avLst>
              <a:gd name="adj1" fmla="val 168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89752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A0EB06-3AE9-B17F-76F2-07124F0278DC}"/>
            </a:ext>
          </a:extLst>
        </p:cNvPr>
        <p:cNvGrpSpPr/>
        <p:nvPr/>
      </p:nvGrpSpPr>
      <p:grpSpPr>
        <a:xfrm>
          <a:off x="0" y="0"/>
          <a:ext cx="0" cy="0"/>
          <a:chOff x="0" y="0"/>
          <a:chExt cx="0" cy="0"/>
        </a:xfrm>
      </p:grpSpPr>
      <p:sp>
        <p:nvSpPr>
          <p:cNvPr id="50" name="Rectángulo redondeado 49">
            <a:extLst>
              <a:ext uri="{FF2B5EF4-FFF2-40B4-BE49-F238E27FC236}">
                <a16:creationId xmlns:a16="http://schemas.microsoft.com/office/drawing/2014/main" id="{B9711851-5749-1FC3-2C86-1F0E88462DD0}"/>
              </a:ext>
            </a:extLst>
          </p:cNvPr>
          <p:cNvSpPr/>
          <p:nvPr/>
        </p:nvSpPr>
        <p:spPr>
          <a:xfrm>
            <a:off x="367243" y="3155364"/>
            <a:ext cx="11457514" cy="2737116"/>
          </a:xfrm>
          <a:prstGeom prst="roundRect">
            <a:avLst>
              <a:gd name="adj" fmla="val 806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lumMod val="20000"/>
                  <a:lumOff val="80000"/>
                </a:schemeClr>
              </a:solidFill>
            </a:endParaRPr>
          </a:p>
        </p:txBody>
      </p:sp>
      <p:grpSp>
        <p:nvGrpSpPr>
          <p:cNvPr id="19" name="Grupo 18">
            <a:extLst>
              <a:ext uri="{FF2B5EF4-FFF2-40B4-BE49-F238E27FC236}">
                <a16:creationId xmlns:a16="http://schemas.microsoft.com/office/drawing/2014/main" id="{BE164CB8-5AD0-7B19-3DC2-50112A68922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C1F4C24-4472-5694-4529-A3A14583F8F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3F51BE74-2133-50A7-87E9-F4B8B958B85F}"/>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F74E9FAE-0B10-37BA-5D2C-695DC6801ABB}"/>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09DB789-FFA0-E93C-254A-0EFC38A8C57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44EB2B0D-2E6C-5D11-7308-7636415381AE}"/>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4CCFB967-5828-B963-EE2A-47AF4C22820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B886BFBE-FA21-4A5D-738C-5A2B672AF257}"/>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6387F207-2943-1086-5F7E-6B466BFD9019}"/>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786EE9FF-D0B0-8274-C08F-CD0A69F845B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A1F6EA2E-9C1D-BAB1-6692-BAA1E9A2A93B}"/>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2C0CEE0-BDD6-4B4C-B250-7EA33E9602A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B267203-2C70-C3DA-2339-BFCC1419160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4" name="Text 0">
            <a:extLst>
              <a:ext uri="{FF2B5EF4-FFF2-40B4-BE49-F238E27FC236}">
                <a16:creationId xmlns:a16="http://schemas.microsoft.com/office/drawing/2014/main" id="{1A868328-1152-E953-E040-551371835958}"/>
              </a:ext>
            </a:extLst>
          </p:cNvPr>
          <p:cNvSpPr/>
          <p:nvPr/>
        </p:nvSpPr>
        <p:spPr>
          <a:xfrm>
            <a:off x="522537" y="260721"/>
            <a:ext cx="8562700" cy="638668"/>
          </a:xfrm>
          <a:prstGeom prst="rect">
            <a:avLst/>
          </a:prstGeom>
          <a:noFill/>
          <a:ln/>
        </p:spPr>
        <p:txBody>
          <a:bodyPr wrap="square" lIns="0" tIns="0" rIns="0" bIns="0" rtlCol="0" anchor="t"/>
          <a:lstStyle/>
          <a:p>
            <a:pPr marL="0" indent="0" algn="l">
              <a:lnSpc>
                <a:spcPts val="4950"/>
              </a:lnSpc>
              <a:buNone/>
            </a:pPr>
            <a:r>
              <a:rPr lang="en-US" sz="3950" dirty="0" err="1">
                <a:solidFill>
                  <a:schemeClr val="accent1">
                    <a:lumMod val="75000"/>
                  </a:schemeClr>
                </a:solidFill>
                <a:latin typeface="+mj-lt"/>
                <a:ea typeface="Alexandria Semi Bold" pitchFamily="34" charset="-122"/>
                <a:cs typeface="Alexandria Semi Bold" pitchFamily="34" charset="-120"/>
              </a:rPr>
              <a:t>Conclusiones</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prácticas</a:t>
            </a:r>
            <a:r>
              <a:rPr lang="en-US" sz="3950" dirty="0">
                <a:solidFill>
                  <a:schemeClr val="accent1">
                    <a:lumMod val="75000"/>
                  </a:schemeClr>
                </a:solidFill>
                <a:latin typeface="+mj-lt"/>
                <a:ea typeface="Alexandria Semi Bold" pitchFamily="34" charset="-122"/>
                <a:cs typeface="Alexandria Semi Bold" pitchFamily="34" charset="-120"/>
              </a:rPr>
              <a:t> DS &amp; “</a:t>
            </a:r>
            <a:r>
              <a:rPr lang="en-US" sz="3950" i="1" dirty="0">
                <a:solidFill>
                  <a:schemeClr val="accent1">
                    <a:lumMod val="75000"/>
                  </a:schemeClr>
                </a:solidFill>
                <a:latin typeface="+mj-lt"/>
                <a:ea typeface="Alexandria Semi Bold" pitchFamily="34" charset="-122"/>
                <a:cs typeface="Alexandria Semi Bold" pitchFamily="34" charset="-120"/>
              </a:rPr>
              <a:t>Ab Initio”</a:t>
            </a:r>
            <a:endParaRPr lang="en-US" sz="3950" i="1" dirty="0">
              <a:solidFill>
                <a:schemeClr val="accent1">
                  <a:lumMod val="75000"/>
                </a:schemeClr>
              </a:solidFill>
              <a:latin typeface="+mj-lt"/>
            </a:endParaRPr>
          </a:p>
        </p:txBody>
      </p:sp>
      <p:sp>
        <p:nvSpPr>
          <p:cNvPr id="4" name="Shape 10">
            <a:extLst>
              <a:ext uri="{FF2B5EF4-FFF2-40B4-BE49-F238E27FC236}">
                <a16:creationId xmlns:a16="http://schemas.microsoft.com/office/drawing/2014/main" id="{CA5ABD80-2097-28A3-A898-785282F3740D}"/>
              </a:ext>
            </a:extLst>
          </p:cNvPr>
          <p:cNvSpPr/>
          <p:nvPr/>
        </p:nvSpPr>
        <p:spPr>
          <a:xfrm>
            <a:off x="405245" y="1301027"/>
            <a:ext cx="11466692" cy="407999"/>
          </a:xfrm>
          <a:prstGeom prst="roundRect">
            <a:avLst>
              <a:gd name="adj" fmla="val 291173"/>
            </a:avLst>
          </a:prstGeom>
          <a:solidFill>
            <a:schemeClr val="accent1">
              <a:lumMod val="50000"/>
            </a:schemeClr>
          </a:solidFill>
          <a:ln/>
        </p:spPr>
        <p:txBody>
          <a:bodyPr/>
          <a:lstStyle/>
          <a:p>
            <a:pPr>
              <a:lnSpc>
                <a:spcPct val="150000"/>
              </a:lnSpc>
            </a:pPr>
            <a:endParaRPr lang="es-ES" b="1">
              <a:solidFill>
                <a:schemeClr val="bg1"/>
              </a:solidFill>
              <a:latin typeface="+mj-lt"/>
            </a:endParaRPr>
          </a:p>
        </p:txBody>
      </p:sp>
      <p:sp>
        <p:nvSpPr>
          <p:cNvPr id="20" name="Text 14">
            <a:extLst>
              <a:ext uri="{FF2B5EF4-FFF2-40B4-BE49-F238E27FC236}">
                <a16:creationId xmlns:a16="http://schemas.microsoft.com/office/drawing/2014/main" id="{0BD7B05B-6C56-5DF3-FA09-C726610A8A9A}"/>
              </a:ext>
            </a:extLst>
          </p:cNvPr>
          <p:cNvSpPr/>
          <p:nvPr/>
        </p:nvSpPr>
        <p:spPr>
          <a:xfrm>
            <a:off x="657181" y="1271598"/>
            <a:ext cx="2426428" cy="387189"/>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Criterios Tradicionales</a:t>
            </a:r>
            <a:endParaRPr lang="en-US" b="1" dirty="0">
              <a:solidFill>
                <a:schemeClr val="bg1"/>
              </a:solidFill>
              <a:latin typeface="+mj-lt"/>
            </a:endParaRPr>
          </a:p>
        </p:txBody>
      </p:sp>
      <p:sp>
        <p:nvSpPr>
          <p:cNvPr id="21" name="Text 15">
            <a:extLst>
              <a:ext uri="{FF2B5EF4-FFF2-40B4-BE49-F238E27FC236}">
                <a16:creationId xmlns:a16="http://schemas.microsoft.com/office/drawing/2014/main" id="{788BA6D1-3349-0565-E05C-7D45CF4AE59C}"/>
              </a:ext>
            </a:extLst>
          </p:cNvPr>
          <p:cNvSpPr/>
          <p:nvPr/>
        </p:nvSpPr>
        <p:spPr>
          <a:xfrm>
            <a:off x="367615" y="1773526"/>
            <a:ext cx="2854808" cy="993736"/>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UNOS-DS: Lesión única ≤8 cm o máximo 5 nódulos ≤3 cm</a:t>
            </a:r>
          </a:p>
          <a:p>
            <a:pPr algn="ctr"/>
            <a:r>
              <a:rPr lang="en-US" sz="1600" dirty="0" err="1">
                <a:solidFill>
                  <a:srgbClr val="3B3535"/>
                </a:solidFill>
                <a:latin typeface="+mj-lt"/>
                <a:ea typeface="Sora Light" pitchFamily="34" charset="-122"/>
              </a:rPr>
              <a:t>Metroticket</a:t>
            </a:r>
            <a:endParaRPr lang="en-US" sz="1600" dirty="0">
              <a:solidFill>
                <a:srgbClr val="3B3535"/>
              </a:solidFill>
              <a:latin typeface="+mj-lt"/>
              <a:ea typeface="Sora Light" pitchFamily="34" charset="-122"/>
            </a:endParaRPr>
          </a:p>
          <a:p>
            <a:pPr algn="ctr"/>
            <a:r>
              <a:rPr lang="en-US" sz="1600" dirty="0">
                <a:solidFill>
                  <a:srgbClr val="3B3535"/>
                </a:solidFill>
                <a:latin typeface="+mj-lt"/>
                <a:ea typeface="Sora Light" pitchFamily="34" charset="-122"/>
              </a:rPr>
              <a:t>Up-to seven</a:t>
            </a:r>
            <a:endParaRPr lang="en-US" sz="1600" dirty="0">
              <a:latin typeface="+mj-lt"/>
            </a:endParaRPr>
          </a:p>
        </p:txBody>
      </p:sp>
      <p:sp>
        <p:nvSpPr>
          <p:cNvPr id="37" name="Text 19">
            <a:extLst>
              <a:ext uri="{FF2B5EF4-FFF2-40B4-BE49-F238E27FC236}">
                <a16:creationId xmlns:a16="http://schemas.microsoft.com/office/drawing/2014/main" id="{02876665-C9A7-C313-23DF-DDBA0236BA1E}"/>
              </a:ext>
            </a:extLst>
          </p:cNvPr>
          <p:cNvSpPr/>
          <p:nvPr/>
        </p:nvSpPr>
        <p:spPr>
          <a:xfrm>
            <a:off x="3445086" y="1287491"/>
            <a:ext cx="2415187" cy="387189"/>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Expansión Controlada</a:t>
            </a:r>
            <a:endParaRPr lang="en-US" b="1" dirty="0">
              <a:solidFill>
                <a:schemeClr val="bg1"/>
              </a:solidFill>
              <a:latin typeface="+mj-lt"/>
            </a:endParaRPr>
          </a:p>
        </p:txBody>
      </p:sp>
      <p:sp>
        <p:nvSpPr>
          <p:cNvPr id="38" name="Text 20">
            <a:extLst>
              <a:ext uri="{FF2B5EF4-FFF2-40B4-BE49-F238E27FC236}">
                <a16:creationId xmlns:a16="http://schemas.microsoft.com/office/drawing/2014/main" id="{FA4B84D8-80F1-27AD-0055-585151A2477B}"/>
              </a:ext>
            </a:extLst>
          </p:cNvPr>
          <p:cNvSpPr/>
          <p:nvPr/>
        </p:nvSpPr>
        <p:spPr>
          <a:xfrm>
            <a:off x="3222423" y="1774831"/>
            <a:ext cx="2602513" cy="778271"/>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Carga tumoral superior evaluada mediante respuesta inicial y biomarcadores</a:t>
            </a:r>
            <a:endParaRPr lang="en-US" sz="1600" dirty="0">
              <a:latin typeface="+mj-lt"/>
            </a:endParaRPr>
          </a:p>
        </p:txBody>
      </p:sp>
      <p:sp>
        <p:nvSpPr>
          <p:cNvPr id="41" name="Text 24">
            <a:extLst>
              <a:ext uri="{FF2B5EF4-FFF2-40B4-BE49-F238E27FC236}">
                <a16:creationId xmlns:a16="http://schemas.microsoft.com/office/drawing/2014/main" id="{AF95C38E-BE61-2505-FF12-BB5C86F5BAB6}"/>
              </a:ext>
            </a:extLst>
          </p:cNvPr>
          <p:cNvSpPr/>
          <p:nvPr/>
        </p:nvSpPr>
        <p:spPr>
          <a:xfrm>
            <a:off x="6314792" y="1255751"/>
            <a:ext cx="2151664" cy="387189"/>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Personalización</a:t>
            </a:r>
            <a:endParaRPr lang="en-US" b="1" dirty="0">
              <a:solidFill>
                <a:schemeClr val="bg1"/>
              </a:solidFill>
              <a:latin typeface="+mj-lt"/>
            </a:endParaRPr>
          </a:p>
        </p:txBody>
      </p:sp>
      <p:sp>
        <p:nvSpPr>
          <p:cNvPr id="42" name="Text 25">
            <a:extLst>
              <a:ext uri="{FF2B5EF4-FFF2-40B4-BE49-F238E27FC236}">
                <a16:creationId xmlns:a16="http://schemas.microsoft.com/office/drawing/2014/main" id="{42A4CEEC-0848-7BC1-70D5-4DCD9BD7DCC3}"/>
              </a:ext>
            </a:extLst>
          </p:cNvPr>
          <p:cNvSpPr/>
          <p:nvPr/>
        </p:nvSpPr>
        <p:spPr>
          <a:xfrm>
            <a:off x="6298176" y="1749610"/>
            <a:ext cx="2168280" cy="1017652"/>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Decisión individualizada basada en biología tumoral y respuesta terapéutica</a:t>
            </a:r>
            <a:endParaRPr lang="en-US" sz="1600" dirty="0">
              <a:latin typeface="+mj-lt"/>
            </a:endParaRPr>
          </a:p>
        </p:txBody>
      </p:sp>
      <p:sp>
        <p:nvSpPr>
          <p:cNvPr id="45" name="Text 29">
            <a:extLst>
              <a:ext uri="{FF2B5EF4-FFF2-40B4-BE49-F238E27FC236}">
                <a16:creationId xmlns:a16="http://schemas.microsoft.com/office/drawing/2014/main" id="{181721AB-0115-4CDE-EF21-F2936BF0157F}"/>
              </a:ext>
            </a:extLst>
          </p:cNvPr>
          <p:cNvSpPr/>
          <p:nvPr/>
        </p:nvSpPr>
        <p:spPr>
          <a:xfrm>
            <a:off x="9009655" y="1270079"/>
            <a:ext cx="2354447" cy="382173"/>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Validación Prospectiva</a:t>
            </a:r>
            <a:endParaRPr lang="en-US" b="1" dirty="0">
              <a:solidFill>
                <a:schemeClr val="bg1"/>
              </a:solidFill>
              <a:latin typeface="+mj-lt"/>
            </a:endParaRPr>
          </a:p>
        </p:txBody>
      </p:sp>
      <p:sp>
        <p:nvSpPr>
          <p:cNvPr id="46" name="Text 30">
            <a:extLst>
              <a:ext uri="{FF2B5EF4-FFF2-40B4-BE49-F238E27FC236}">
                <a16:creationId xmlns:a16="http://schemas.microsoft.com/office/drawing/2014/main" id="{58C75AD1-D30C-412F-2909-8D69B4C56B58}"/>
              </a:ext>
            </a:extLst>
          </p:cNvPr>
          <p:cNvSpPr/>
          <p:nvPr/>
        </p:nvSpPr>
        <p:spPr>
          <a:xfrm>
            <a:off x="9169732" y="1697528"/>
            <a:ext cx="2354447" cy="1058484"/>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Necesidad de estudios multicéntricos para definir nuevos límites seguros</a:t>
            </a:r>
            <a:endParaRPr lang="en-US" sz="1600" dirty="0">
              <a:latin typeface="+mj-lt"/>
            </a:endParaRPr>
          </a:p>
        </p:txBody>
      </p:sp>
      <p:sp>
        <p:nvSpPr>
          <p:cNvPr id="47" name="Text 31">
            <a:extLst>
              <a:ext uri="{FF2B5EF4-FFF2-40B4-BE49-F238E27FC236}">
                <a16:creationId xmlns:a16="http://schemas.microsoft.com/office/drawing/2014/main" id="{8B0AF1A3-C0D6-D3EF-0353-56F01702AFBB}"/>
              </a:ext>
            </a:extLst>
          </p:cNvPr>
          <p:cNvSpPr/>
          <p:nvPr/>
        </p:nvSpPr>
        <p:spPr>
          <a:xfrm>
            <a:off x="522537" y="3267386"/>
            <a:ext cx="10996027" cy="2625094"/>
          </a:xfrm>
          <a:prstGeom prst="rect">
            <a:avLst/>
          </a:prstGeom>
          <a:noFill/>
          <a:ln/>
        </p:spPr>
        <p:txBody>
          <a:bodyPr wrap="square" lIns="0" tIns="0" rIns="0" bIns="0" rtlCol="0" anchor="t"/>
          <a:lstStyle/>
          <a:p>
            <a:pPr>
              <a:lnSpc>
                <a:spcPct val="150000"/>
              </a:lnSpc>
            </a:pPr>
            <a:r>
              <a:rPr lang="en-US" b="1" dirty="0">
                <a:solidFill>
                  <a:srgbClr val="3B3535"/>
                </a:solidFill>
                <a:latin typeface="+mj-lt"/>
                <a:ea typeface="Sora Light" pitchFamily="34" charset="-122"/>
                <a:cs typeface="Sora Light" pitchFamily="34" charset="-120"/>
              </a:rPr>
              <a:t> </a:t>
            </a:r>
            <a:r>
              <a:rPr lang="en-US" b="1" dirty="0">
                <a:solidFill>
                  <a:schemeClr val="accent1">
                    <a:lumMod val="50000"/>
                  </a:schemeClr>
                </a:solidFill>
                <a:latin typeface="+mj-lt"/>
                <a:ea typeface="Sora Light" pitchFamily="34" charset="-122"/>
                <a:cs typeface="Sora Light" pitchFamily="34" charset="-120"/>
              </a:rPr>
              <a:t>EXPANSIÓN DE CRITERIOS  (</a:t>
            </a:r>
            <a:r>
              <a:rPr lang="en-US" dirty="0" err="1">
                <a:solidFill>
                  <a:schemeClr val="accent1">
                    <a:lumMod val="50000"/>
                  </a:schemeClr>
                </a:solidFill>
                <a:latin typeface="+mj-lt"/>
                <a:ea typeface="Sora Light" pitchFamily="34" charset="-122"/>
                <a:cs typeface="Sora Light" pitchFamily="34" charset="-120"/>
              </a:rPr>
              <a:t>entendida</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como</a:t>
            </a:r>
            <a:r>
              <a:rPr lang="en-US" dirty="0">
                <a:solidFill>
                  <a:schemeClr val="accent1">
                    <a:lumMod val="50000"/>
                  </a:schemeClr>
                </a:solidFill>
                <a:latin typeface="+mj-lt"/>
                <a:ea typeface="Sora Light" pitchFamily="34" charset="-122"/>
                <a:cs typeface="Sora Light" pitchFamily="34" charset="-120"/>
              </a:rPr>
              <a:t> </a:t>
            </a:r>
            <a:r>
              <a:rPr lang="en-US" i="1" dirty="0" err="1">
                <a:solidFill>
                  <a:schemeClr val="accent1">
                    <a:lumMod val="50000"/>
                  </a:schemeClr>
                </a:solidFill>
                <a:latin typeface="+mj-lt"/>
                <a:ea typeface="Sora Light" pitchFamily="34" charset="-122"/>
                <a:cs typeface="Sora Light" pitchFamily="34" charset="-120"/>
              </a:rPr>
              <a:t>selección</a:t>
            </a:r>
            <a:r>
              <a:rPr lang="en-US" i="1" dirty="0">
                <a:solidFill>
                  <a:schemeClr val="accent1">
                    <a:lumMod val="50000"/>
                  </a:schemeClr>
                </a:solidFill>
                <a:latin typeface="+mj-lt"/>
                <a:ea typeface="Sora Light" pitchFamily="34" charset="-122"/>
                <a:cs typeface="Sora Light" pitchFamily="34" charset="-120"/>
              </a:rPr>
              <a:t> para TH &amp; </a:t>
            </a:r>
            <a:r>
              <a:rPr lang="en-US" i="1" dirty="0" err="1">
                <a:solidFill>
                  <a:schemeClr val="accent1">
                    <a:lumMod val="50000"/>
                  </a:schemeClr>
                </a:solidFill>
                <a:latin typeface="+mj-lt"/>
                <a:ea typeface="Sora Light" pitchFamily="34" charset="-122"/>
                <a:cs typeface="Sora Light" pitchFamily="34" charset="-120"/>
              </a:rPr>
              <a:t>tratamiento</a:t>
            </a:r>
            <a:r>
              <a:rPr lang="en-US" i="1" dirty="0">
                <a:solidFill>
                  <a:schemeClr val="accent1">
                    <a:lumMod val="50000"/>
                  </a:schemeClr>
                </a:solidFill>
                <a:latin typeface="+mj-lt"/>
                <a:ea typeface="Sora Light" pitchFamily="34" charset="-122"/>
                <a:cs typeface="Sora Light" pitchFamily="34" charset="-120"/>
              </a:rPr>
              <a:t> “</a:t>
            </a:r>
            <a:r>
              <a:rPr lang="en-US" i="1" dirty="0" err="1">
                <a:solidFill>
                  <a:schemeClr val="accent1">
                    <a:lumMod val="50000"/>
                  </a:schemeClr>
                </a:solidFill>
                <a:latin typeface="+mj-lt"/>
                <a:ea typeface="Sora Light" pitchFamily="34" charset="-122"/>
                <a:cs typeface="Sora Light" pitchFamily="34" charset="-120"/>
              </a:rPr>
              <a:t>neoadyuvante</a:t>
            </a:r>
            <a:r>
              <a:rPr lang="en-US" dirty="0">
                <a:solidFill>
                  <a:schemeClr val="accent1">
                    <a:lumMod val="50000"/>
                  </a:schemeClr>
                </a:solidFill>
                <a:latin typeface="+mj-lt"/>
                <a:ea typeface="Sora Light" pitchFamily="34" charset="-122"/>
                <a:cs typeface="Sora Light" pitchFamily="34" charset="-120"/>
              </a:rPr>
              <a:t>”): </a:t>
            </a:r>
          </a:p>
          <a:p>
            <a:pPr marL="1200150" lvl="2" indent="-285750">
              <a:lnSpc>
                <a:spcPct val="150000"/>
              </a:lnSpc>
              <a:buFont typeface="Arial" panose="020B0604020202020204" pitchFamily="34" charset="0"/>
              <a:buChar char="•"/>
            </a:pPr>
            <a:r>
              <a:rPr lang="en-US" dirty="0">
                <a:solidFill>
                  <a:schemeClr val="accent1">
                    <a:lumMod val="50000"/>
                  </a:schemeClr>
                </a:solidFill>
                <a:latin typeface="+mj-lt"/>
                <a:ea typeface="Sora Light" pitchFamily="34" charset="-122"/>
                <a:cs typeface="Sora Light" pitchFamily="34" charset="-120"/>
              </a:rPr>
              <a:t>Debe </a:t>
            </a:r>
            <a:r>
              <a:rPr lang="en-US" dirty="0" err="1">
                <a:solidFill>
                  <a:schemeClr val="accent1">
                    <a:lumMod val="50000"/>
                  </a:schemeClr>
                </a:solidFill>
                <a:latin typeface="+mj-lt"/>
                <a:ea typeface="Sora Light" pitchFamily="34" charset="-122"/>
                <a:cs typeface="Sora Light" pitchFamily="34" charset="-120"/>
              </a:rPr>
              <a:t>estar</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guiada</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por</a:t>
            </a:r>
            <a:r>
              <a:rPr lang="en-US" dirty="0">
                <a:solidFill>
                  <a:schemeClr val="accent1">
                    <a:lumMod val="50000"/>
                  </a:schemeClr>
                </a:solidFill>
                <a:latin typeface="+mj-lt"/>
                <a:ea typeface="Sora Light" pitchFamily="34" charset="-122"/>
                <a:cs typeface="Sora Light" pitchFamily="34" charset="-120"/>
              </a:rPr>
              <a:t> la respuesta terapéutica y </a:t>
            </a:r>
            <a:r>
              <a:rPr lang="en-US" dirty="0" err="1">
                <a:solidFill>
                  <a:schemeClr val="accent1">
                    <a:lumMod val="50000"/>
                  </a:schemeClr>
                </a:solidFill>
                <a:latin typeface="+mj-lt"/>
                <a:ea typeface="Sora Light" pitchFamily="34" charset="-122"/>
                <a:cs typeface="Sora Light" pitchFamily="34" charset="-120"/>
              </a:rPr>
              <a:t>biomarcadores</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dinámicos</a:t>
            </a:r>
            <a:endParaRPr lang="en-US" dirty="0">
              <a:solidFill>
                <a:srgbClr val="3B3535"/>
              </a:solidFill>
              <a:latin typeface="+mj-lt"/>
              <a:ea typeface="Sora Light" pitchFamily="34" charset="-122"/>
              <a:cs typeface="Sora Light" pitchFamily="34" charset="-120"/>
            </a:endParaRPr>
          </a:p>
          <a:p>
            <a:pPr marL="1200150" lvl="2" indent="-285750">
              <a:lnSpc>
                <a:spcPct val="150000"/>
              </a:lnSpc>
              <a:buFont typeface="Arial" panose="020B0604020202020204" pitchFamily="34" charset="0"/>
              <a:buChar char="•"/>
            </a:pPr>
            <a:r>
              <a:rPr lang="en-US" dirty="0" err="1">
                <a:solidFill>
                  <a:srgbClr val="3B3535"/>
                </a:solidFill>
                <a:latin typeface="+mj-lt"/>
                <a:ea typeface="Sora Light" pitchFamily="34" charset="-122"/>
                <a:cs typeface="Sora Light" pitchFamily="34" charset="-120"/>
              </a:rPr>
              <a:t>Pueden</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beneficiarse</a:t>
            </a:r>
            <a:r>
              <a:rPr lang="en-US" dirty="0">
                <a:solidFill>
                  <a:srgbClr val="3B3535"/>
                </a:solidFill>
                <a:latin typeface="+mj-lt"/>
                <a:ea typeface="Sora Light" pitchFamily="34" charset="-122"/>
                <a:cs typeface="Sora Light" pitchFamily="34" charset="-120"/>
              </a:rPr>
              <a:t> a pacientes cuidadosamente seleccionados sin </a:t>
            </a:r>
            <a:r>
              <a:rPr lang="en-US" dirty="0" err="1">
                <a:solidFill>
                  <a:srgbClr val="3B3535"/>
                </a:solidFill>
                <a:latin typeface="+mj-lt"/>
                <a:ea typeface="Sora Light" pitchFamily="34" charset="-122"/>
                <a:cs typeface="Sora Light" pitchFamily="34" charset="-120"/>
              </a:rPr>
              <a:t>comprometer</a:t>
            </a:r>
            <a:r>
              <a:rPr lang="en-US" dirty="0">
                <a:solidFill>
                  <a:srgbClr val="3B3535"/>
                </a:solidFill>
                <a:latin typeface="+mj-lt"/>
                <a:ea typeface="Sora Light" pitchFamily="34" charset="-122"/>
                <a:cs typeface="Sora Light" pitchFamily="34" charset="-120"/>
              </a:rPr>
              <a:t> </a:t>
            </a:r>
          </a:p>
          <a:p>
            <a:pPr lvl="3">
              <a:lnSpc>
                <a:spcPct val="150000"/>
              </a:lnSpc>
            </a:pPr>
            <a:r>
              <a:rPr lang="en-US" dirty="0">
                <a:solidFill>
                  <a:srgbClr val="3B3535"/>
                </a:solidFill>
                <a:latin typeface="+mj-lt"/>
                <a:ea typeface="Sora Light" pitchFamily="34" charset="-122"/>
                <a:cs typeface="Sora Light" pitchFamily="34" charset="-120"/>
              </a:rPr>
              <a:t>	- </a:t>
            </a:r>
            <a:r>
              <a:rPr lang="en-US" dirty="0" err="1">
                <a:solidFill>
                  <a:srgbClr val="3B3535"/>
                </a:solidFill>
                <a:latin typeface="+mj-lt"/>
                <a:ea typeface="Sora Light" pitchFamily="34" charset="-122"/>
                <a:cs typeface="Sora Light" pitchFamily="34" charset="-120"/>
              </a:rPr>
              <a:t>Resultados</a:t>
            </a:r>
            <a:r>
              <a:rPr lang="en-US" dirty="0">
                <a:solidFill>
                  <a:srgbClr val="3B3535"/>
                </a:solidFill>
                <a:latin typeface="+mj-lt"/>
                <a:ea typeface="Sora Light" pitchFamily="34" charset="-122"/>
                <a:cs typeface="Sora Light" pitchFamily="34" charset="-120"/>
              </a:rPr>
              <a:t> post-TH- </a:t>
            </a:r>
            <a:r>
              <a:rPr lang="en-US" dirty="0" err="1">
                <a:solidFill>
                  <a:srgbClr val="3B3535"/>
                </a:solidFill>
                <a:latin typeface="+mj-lt"/>
                <a:ea typeface="Sora Light" pitchFamily="34" charset="-122"/>
                <a:cs typeface="Sora Light" pitchFamily="34" charset="-120"/>
              </a:rPr>
              <a:t>Eficiencia-Sostenibilidad</a:t>
            </a:r>
            <a:endParaRPr lang="en-US" dirty="0">
              <a:solidFill>
                <a:srgbClr val="3B3535"/>
              </a:solidFill>
              <a:latin typeface="+mj-lt"/>
              <a:ea typeface="Sora Light" pitchFamily="34" charset="-122"/>
              <a:cs typeface="Sora Light" pitchFamily="34" charset="-120"/>
            </a:endParaRPr>
          </a:p>
          <a:p>
            <a:pPr lvl="3">
              <a:lnSpc>
                <a:spcPct val="150000"/>
              </a:lnSpc>
            </a:pPr>
            <a:r>
              <a:rPr lang="en-US" dirty="0">
                <a:solidFill>
                  <a:srgbClr val="3B3535"/>
                </a:solidFill>
                <a:latin typeface="+mj-lt"/>
                <a:ea typeface="Sora Light" pitchFamily="34" charset="-122"/>
                <a:cs typeface="Sora Light" pitchFamily="34" charset="-120"/>
              </a:rPr>
              <a:t>	- El principio de </a:t>
            </a:r>
            <a:r>
              <a:rPr lang="en-US" dirty="0" err="1">
                <a:solidFill>
                  <a:srgbClr val="3B3535"/>
                </a:solidFill>
                <a:latin typeface="+mj-lt"/>
                <a:ea typeface="Sora Light" pitchFamily="34" charset="-122"/>
                <a:cs typeface="Sora Light" pitchFamily="34" charset="-120"/>
              </a:rPr>
              <a:t>equidad</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en</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el</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acceso</a:t>
            </a:r>
            <a:r>
              <a:rPr lang="en-US" dirty="0">
                <a:solidFill>
                  <a:srgbClr val="3B3535"/>
                </a:solidFill>
                <a:latin typeface="+mj-lt"/>
                <a:ea typeface="Sora Light" pitchFamily="34" charset="-122"/>
                <a:cs typeface="Sora Light" pitchFamily="34" charset="-120"/>
              </a:rPr>
              <a:t> al TH </a:t>
            </a:r>
          </a:p>
          <a:p>
            <a:pPr marL="1200150" lvl="2" indent="-285750">
              <a:lnSpc>
                <a:spcPct val="150000"/>
              </a:lnSpc>
              <a:buFont typeface="Arial" panose="020B0604020202020204" pitchFamily="34" charset="0"/>
              <a:buChar char="•"/>
            </a:pPr>
            <a:r>
              <a:rPr lang="en-US" dirty="0">
                <a:solidFill>
                  <a:srgbClr val="3B3535"/>
                </a:solidFill>
                <a:latin typeface="+mj-lt"/>
                <a:ea typeface="Sora Light" pitchFamily="34" charset="-122"/>
                <a:cs typeface="Sora Light" pitchFamily="34" charset="-120"/>
              </a:rPr>
              <a:t>La implementación requiere equipos experimentados y </a:t>
            </a:r>
            <a:r>
              <a:rPr lang="en-US" u="sng" dirty="0">
                <a:solidFill>
                  <a:srgbClr val="3B3535"/>
                </a:solidFill>
                <a:latin typeface="+mj-lt"/>
                <a:ea typeface="Sora Light" pitchFamily="34" charset="-122"/>
                <a:cs typeface="Sora Light" pitchFamily="34" charset="-120"/>
              </a:rPr>
              <a:t>protocolos de seguimiento rigurosos</a:t>
            </a:r>
            <a:r>
              <a:rPr lang="en-US" dirty="0">
                <a:solidFill>
                  <a:srgbClr val="3B3535"/>
                </a:solidFill>
                <a:latin typeface="+mj-lt"/>
                <a:ea typeface="Sora Light" pitchFamily="34" charset="-122"/>
                <a:cs typeface="Sora Light" pitchFamily="34" charset="-120"/>
              </a:rPr>
              <a:t>.</a:t>
            </a:r>
            <a:endParaRPr lang="en-US" dirty="0">
              <a:latin typeface="+mj-lt"/>
            </a:endParaRPr>
          </a:p>
        </p:txBody>
      </p:sp>
    </p:spTree>
    <p:extLst>
      <p:ext uri="{BB962C8B-B14F-4D97-AF65-F5344CB8AC3E}">
        <p14:creationId xmlns:p14="http://schemas.microsoft.com/office/powerpoint/2010/main" val="1614753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7085AA-9653-EB1D-9854-498992527710}"/>
            </a:ext>
          </a:extLst>
        </p:cNvPr>
        <p:cNvGrpSpPr/>
        <p:nvPr/>
      </p:nvGrpSpPr>
      <p:grpSpPr>
        <a:xfrm>
          <a:off x="0" y="0"/>
          <a:ext cx="0" cy="0"/>
          <a:chOff x="0" y="0"/>
          <a:chExt cx="0" cy="0"/>
        </a:xfrm>
      </p:grpSpPr>
      <p:sp>
        <p:nvSpPr>
          <p:cNvPr id="50" name="Rectángulo redondeado 49">
            <a:extLst>
              <a:ext uri="{FF2B5EF4-FFF2-40B4-BE49-F238E27FC236}">
                <a16:creationId xmlns:a16="http://schemas.microsoft.com/office/drawing/2014/main" id="{F83124E4-89D5-A34D-4D5D-7F47D4A00DCC}"/>
              </a:ext>
            </a:extLst>
          </p:cNvPr>
          <p:cNvSpPr/>
          <p:nvPr/>
        </p:nvSpPr>
        <p:spPr>
          <a:xfrm>
            <a:off x="367243" y="3155364"/>
            <a:ext cx="11457514" cy="2737116"/>
          </a:xfrm>
          <a:prstGeom prst="roundRect">
            <a:avLst>
              <a:gd name="adj" fmla="val 806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lumMod val="20000"/>
                  <a:lumOff val="80000"/>
                </a:schemeClr>
              </a:solidFill>
            </a:endParaRPr>
          </a:p>
        </p:txBody>
      </p:sp>
      <p:grpSp>
        <p:nvGrpSpPr>
          <p:cNvPr id="19" name="Grupo 18">
            <a:extLst>
              <a:ext uri="{FF2B5EF4-FFF2-40B4-BE49-F238E27FC236}">
                <a16:creationId xmlns:a16="http://schemas.microsoft.com/office/drawing/2014/main" id="{BDDA8E0A-59E8-6C76-0892-5842F34343F9}"/>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2038E05E-77CA-7FC7-EFCA-6620CDF3FD85}"/>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2D8EBD62-D2D0-33FF-7B81-A9691247440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E1FFF8D3-2A0D-3862-C497-E81CDEA1E05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26C3E66A-0479-3B63-9C0E-2CDBA60E8AA3}"/>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FF40DD5-10B3-D3EB-D4FC-6837825482C1}"/>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B8754579-9207-156C-E4DD-35D842B33F8A}"/>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C38002BC-BF69-9B06-DA15-45BF1A0E4013}"/>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23125E0A-C326-137D-2EE1-2E30BEF2E159}"/>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7E86371C-0CB1-B5E4-307B-95F8A76CAE4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2175583C-8FD7-B65F-FC6E-2A62B9DBC22B}"/>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0254B626-9136-577C-605E-7841A41FC53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096AE30-3AC5-378C-12FA-D25C22E811F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4" name="Text 0">
            <a:extLst>
              <a:ext uri="{FF2B5EF4-FFF2-40B4-BE49-F238E27FC236}">
                <a16:creationId xmlns:a16="http://schemas.microsoft.com/office/drawing/2014/main" id="{65435B54-238A-21E4-C46F-4C203C7481D4}"/>
              </a:ext>
            </a:extLst>
          </p:cNvPr>
          <p:cNvSpPr/>
          <p:nvPr/>
        </p:nvSpPr>
        <p:spPr>
          <a:xfrm>
            <a:off x="522537" y="260721"/>
            <a:ext cx="8562700" cy="638668"/>
          </a:xfrm>
          <a:prstGeom prst="rect">
            <a:avLst/>
          </a:prstGeom>
          <a:noFill/>
          <a:ln/>
        </p:spPr>
        <p:txBody>
          <a:bodyPr wrap="square" lIns="0" tIns="0" rIns="0" bIns="0" rtlCol="0" anchor="t"/>
          <a:lstStyle/>
          <a:p>
            <a:pPr marL="0" indent="0" algn="l">
              <a:lnSpc>
                <a:spcPts val="4950"/>
              </a:lnSpc>
              <a:buNone/>
            </a:pPr>
            <a:r>
              <a:rPr lang="en-US" sz="3950" dirty="0" err="1">
                <a:solidFill>
                  <a:schemeClr val="accent1">
                    <a:lumMod val="75000"/>
                  </a:schemeClr>
                </a:solidFill>
                <a:latin typeface="+mj-lt"/>
                <a:ea typeface="Alexandria Semi Bold" pitchFamily="34" charset="-122"/>
                <a:cs typeface="Alexandria Semi Bold" pitchFamily="34" charset="-120"/>
              </a:rPr>
              <a:t>Conclusiones</a:t>
            </a:r>
            <a:r>
              <a:rPr lang="en-US" sz="3950" dirty="0">
                <a:solidFill>
                  <a:schemeClr val="accent1">
                    <a:lumMod val="75000"/>
                  </a:schemeClr>
                </a:solidFill>
                <a:latin typeface="+mj-lt"/>
                <a:ea typeface="Alexandria Semi Bold" pitchFamily="34" charset="-122"/>
                <a:cs typeface="Alexandria Semi Bold" pitchFamily="34" charset="-120"/>
              </a:rPr>
              <a:t> </a:t>
            </a:r>
            <a:r>
              <a:rPr lang="en-US" sz="3950" dirty="0" err="1">
                <a:solidFill>
                  <a:schemeClr val="accent1">
                    <a:lumMod val="75000"/>
                  </a:schemeClr>
                </a:solidFill>
                <a:latin typeface="+mj-lt"/>
                <a:ea typeface="Alexandria Semi Bold" pitchFamily="34" charset="-122"/>
                <a:cs typeface="Alexandria Semi Bold" pitchFamily="34" charset="-120"/>
              </a:rPr>
              <a:t>prácticas</a:t>
            </a:r>
            <a:r>
              <a:rPr lang="en-US" sz="3950" dirty="0">
                <a:solidFill>
                  <a:schemeClr val="accent1">
                    <a:lumMod val="75000"/>
                  </a:schemeClr>
                </a:solidFill>
                <a:latin typeface="+mj-lt"/>
                <a:ea typeface="Alexandria Semi Bold" pitchFamily="34" charset="-122"/>
                <a:cs typeface="Alexandria Semi Bold" pitchFamily="34" charset="-120"/>
              </a:rPr>
              <a:t> DS &amp; “</a:t>
            </a:r>
            <a:r>
              <a:rPr lang="en-US" sz="3950" i="1" dirty="0">
                <a:solidFill>
                  <a:schemeClr val="accent1">
                    <a:lumMod val="75000"/>
                  </a:schemeClr>
                </a:solidFill>
                <a:latin typeface="+mj-lt"/>
                <a:ea typeface="Alexandria Semi Bold" pitchFamily="34" charset="-122"/>
                <a:cs typeface="Alexandria Semi Bold" pitchFamily="34" charset="-120"/>
              </a:rPr>
              <a:t>Ab Initio”</a:t>
            </a:r>
            <a:endParaRPr lang="en-US" sz="3950" i="1" dirty="0">
              <a:solidFill>
                <a:schemeClr val="accent1">
                  <a:lumMod val="75000"/>
                </a:schemeClr>
              </a:solidFill>
              <a:latin typeface="+mj-lt"/>
            </a:endParaRPr>
          </a:p>
        </p:txBody>
      </p:sp>
      <p:sp>
        <p:nvSpPr>
          <p:cNvPr id="4" name="Shape 10">
            <a:extLst>
              <a:ext uri="{FF2B5EF4-FFF2-40B4-BE49-F238E27FC236}">
                <a16:creationId xmlns:a16="http://schemas.microsoft.com/office/drawing/2014/main" id="{9546147E-9EEA-49F1-E3B1-E16C78C928DD}"/>
              </a:ext>
            </a:extLst>
          </p:cNvPr>
          <p:cNvSpPr/>
          <p:nvPr/>
        </p:nvSpPr>
        <p:spPr>
          <a:xfrm>
            <a:off x="405245" y="1301027"/>
            <a:ext cx="11466692" cy="407999"/>
          </a:xfrm>
          <a:prstGeom prst="roundRect">
            <a:avLst>
              <a:gd name="adj" fmla="val 291173"/>
            </a:avLst>
          </a:prstGeom>
          <a:solidFill>
            <a:schemeClr val="accent1">
              <a:lumMod val="50000"/>
            </a:schemeClr>
          </a:solidFill>
          <a:ln/>
        </p:spPr>
        <p:txBody>
          <a:bodyPr/>
          <a:lstStyle/>
          <a:p>
            <a:pPr>
              <a:lnSpc>
                <a:spcPct val="150000"/>
              </a:lnSpc>
            </a:pPr>
            <a:endParaRPr lang="es-ES" b="1">
              <a:solidFill>
                <a:schemeClr val="bg1"/>
              </a:solidFill>
              <a:latin typeface="+mj-lt"/>
            </a:endParaRPr>
          </a:p>
        </p:txBody>
      </p:sp>
      <p:sp>
        <p:nvSpPr>
          <p:cNvPr id="20" name="Text 14">
            <a:extLst>
              <a:ext uri="{FF2B5EF4-FFF2-40B4-BE49-F238E27FC236}">
                <a16:creationId xmlns:a16="http://schemas.microsoft.com/office/drawing/2014/main" id="{67927BA2-35C6-53C6-B6CC-6026A1827F51}"/>
              </a:ext>
            </a:extLst>
          </p:cNvPr>
          <p:cNvSpPr/>
          <p:nvPr/>
        </p:nvSpPr>
        <p:spPr>
          <a:xfrm>
            <a:off x="657181" y="1271598"/>
            <a:ext cx="2426428" cy="387189"/>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Criterios Tradicionales</a:t>
            </a:r>
            <a:endParaRPr lang="en-US" b="1" dirty="0">
              <a:solidFill>
                <a:schemeClr val="bg1"/>
              </a:solidFill>
              <a:latin typeface="+mj-lt"/>
            </a:endParaRPr>
          </a:p>
        </p:txBody>
      </p:sp>
      <p:sp>
        <p:nvSpPr>
          <p:cNvPr id="21" name="Text 15">
            <a:extLst>
              <a:ext uri="{FF2B5EF4-FFF2-40B4-BE49-F238E27FC236}">
                <a16:creationId xmlns:a16="http://schemas.microsoft.com/office/drawing/2014/main" id="{2B135226-C32D-95A5-143C-3C250B3F898E}"/>
              </a:ext>
            </a:extLst>
          </p:cNvPr>
          <p:cNvSpPr/>
          <p:nvPr/>
        </p:nvSpPr>
        <p:spPr>
          <a:xfrm>
            <a:off x="367615" y="1773526"/>
            <a:ext cx="2854808" cy="993736"/>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UNOS-DS: Lesión única ≤8 cm o máximo 5 nódulos ≤3 cm</a:t>
            </a:r>
          </a:p>
          <a:p>
            <a:pPr algn="ctr"/>
            <a:r>
              <a:rPr lang="en-US" sz="1600" dirty="0" err="1">
                <a:solidFill>
                  <a:srgbClr val="3B3535"/>
                </a:solidFill>
                <a:latin typeface="+mj-lt"/>
                <a:ea typeface="Sora Light" pitchFamily="34" charset="-122"/>
              </a:rPr>
              <a:t>Metroticket</a:t>
            </a:r>
            <a:endParaRPr lang="en-US" sz="1600" dirty="0">
              <a:solidFill>
                <a:srgbClr val="3B3535"/>
              </a:solidFill>
              <a:latin typeface="+mj-lt"/>
              <a:ea typeface="Sora Light" pitchFamily="34" charset="-122"/>
            </a:endParaRPr>
          </a:p>
          <a:p>
            <a:pPr algn="ctr"/>
            <a:r>
              <a:rPr lang="en-US" sz="1600" dirty="0">
                <a:solidFill>
                  <a:srgbClr val="3B3535"/>
                </a:solidFill>
                <a:latin typeface="+mj-lt"/>
                <a:ea typeface="Sora Light" pitchFamily="34" charset="-122"/>
              </a:rPr>
              <a:t>Up-to seven</a:t>
            </a:r>
            <a:endParaRPr lang="en-US" sz="1600" dirty="0">
              <a:latin typeface="+mj-lt"/>
            </a:endParaRPr>
          </a:p>
        </p:txBody>
      </p:sp>
      <p:sp>
        <p:nvSpPr>
          <p:cNvPr id="37" name="Text 19">
            <a:extLst>
              <a:ext uri="{FF2B5EF4-FFF2-40B4-BE49-F238E27FC236}">
                <a16:creationId xmlns:a16="http://schemas.microsoft.com/office/drawing/2014/main" id="{AC8B46B5-D300-AF82-CA3A-65899254F63B}"/>
              </a:ext>
            </a:extLst>
          </p:cNvPr>
          <p:cNvSpPr/>
          <p:nvPr/>
        </p:nvSpPr>
        <p:spPr>
          <a:xfrm>
            <a:off x="3445086" y="1287491"/>
            <a:ext cx="2415187" cy="387189"/>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Expansión Controlada</a:t>
            </a:r>
            <a:endParaRPr lang="en-US" b="1" dirty="0">
              <a:solidFill>
                <a:schemeClr val="bg1"/>
              </a:solidFill>
              <a:latin typeface="+mj-lt"/>
            </a:endParaRPr>
          </a:p>
        </p:txBody>
      </p:sp>
      <p:sp>
        <p:nvSpPr>
          <p:cNvPr id="38" name="Text 20">
            <a:extLst>
              <a:ext uri="{FF2B5EF4-FFF2-40B4-BE49-F238E27FC236}">
                <a16:creationId xmlns:a16="http://schemas.microsoft.com/office/drawing/2014/main" id="{B5F90434-D8A8-B39C-BDBE-30D17BF4E0C1}"/>
              </a:ext>
            </a:extLst>
          </p:cNvPr>
          <p:cNvSpPr/>
          <p:nvPr/>
        </p:nvSpPr>
        <p:spPr>
          <a:xfrm>
            <a:off x="3222423" y="1774831"/>
            <a:ext cx="2602513" cy="778271"/>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Carga tumoral superior evaluada mediante respuesta inicial y biomarcadores</a:t>
            </a:r>
            <a:endParaRPr lang="en-US" sz="1600" dirty="0">
              <a:latin typeface="+mj-lt"/>
            </a:endParaRPr>
          </a:p>
        </p:txBody>
      </p:sp>
      <p:sp>
        <p:nvSpPr>
          <p:cNvPr id="41" name="Text 24">
            <a:extLst>
              <a:ext uri="{FF2B5EF4-FFF2-40B4-BE49-F238E27FC236}">
                <a16:creationId xmlns:a16="http://schemas.microsoft.com/office/drawing/2014/main" id="{A9F54F2B-B2B4-51DA-07EF-27CEE81072F6}"/>
              </a:ext>
            </a:extLst>
          </p:cNvPr>
          <p:cNvSpPr/>
          <p:nvPr/>
        </p:nvSpPr>
        <p:spPr>
          <a:xfrm>
            <a:off x="6314792" y="1255751"/>
            <a:ext cx="2151664" cy="387189"/>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Personalización</a:t>
            </a:r>
            <a:endParaRPr lang="en-US" b="1" dirty="0">
              <a:solidFill>
                <a:schemeClr val="bg1"/>
              </a:solidFill>
              <a:latin typeface="+mj-lt"/>
            </a:endParaRPr>
          </a:p>
        </p:txBody>
      </p:sp>
      <p:sp>
        <p:nvSpPr>
          <p:cNvPr id="42" name="Text 25">
            <a:extLst>
              <a:ext uri="{FF2B5EF4-FFF2-40B4-BE49-F238E27FC236}">
                <a16:creationId xmlns:a16="http://schemas.microsoft.com/office/drawing/2014/main" id="{EE1BC046-A148-8017-0105-9FB99068CBB5}"/>
              </a:ext>
            </a:extLst>
          </p:cNvPr>
          <p:cNvSpPr/>
          <p:nvPr/>
        </p:nvSpPr>
        <p:spPr>
          <a:xfrm>
            <a:off x="6298176" y="1749610"/>
            <a:ext cx="2168280" cy="1017652"/>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Decisión individualizada basada en biología tumoral y respuesta terapéutica</a:t>
            </a:r>
            <a:endParaRPr lang="en-US" sz="1600" dirty="0">
              <a:latin typeface="+mj-lt"/>
            </a:endParaRPr>
          </a:p>
        </p:txBody>
      </p:sp>
      <p:sp>
        <p:nvSpPr>
          <p:cNvPr id="45" name="Text 29">
            <a:extLst>
              <a:ext uri="{FF2B5EF4-FFF2-40B4-BE49-F238E27FC236}">
                <a16:creationId xmlns:a16="http://schemas.microsoft.com/office/drawing/2014/main" id="{DC7E92CD-A9A2-0CE4-F941-AEE9553494B6}"/>
              </a:ext>
            </a:extLst>
          </p:cNvPr>
          <p:cNvSpPr/>
          <p:nvPr/>
        </p:nvSpPr>
        <p:spPr>
          <a:xfrm>
            <a:off x="9009655" y="1270079"/>
            <a:ext cx="2354447" cy="382173"/>
          </a:xfrm>
          <a:prstGeom prst="rect">
            <a:avLst/>
          </a:prstGeom>
          <a:noFill/>
          <a:ln/>
        </p:spPr>
        <p:txBody>
          <a:bodyPr wrap="none" lIns="0" tIns="0" rIns="0" bIns="0" rtlCol="0" anchor="t"/>
          <a:lstStyle/>
          <a:p>
            <a:pPr algn="ctr">
              <a:lnSpc>
                <a:spcPct val="150000"/>
              </a:lnSpc>
            </a:pPr>
            <a:r>
              <a:rPr lang="en-US" b="1" dirty="0">
                <a:solidFill>
                  <a:schemeClr val="bg1"/>
                </a:solidFill>
                <a:latin typeface="+mj-lt"/>
                <a:ea typeface="Alexandria Semi Bold" pitchFamily="34" charset="-122"/>
                <a:cs typeface="Alexandria Semi Bold" pitchFamily="34" charset="-120"/>
              </a:rPr>
              <a:t>Validación Prospectiva</a:t>
            </a:r>
            <a:endParaRPr lang="en-US" b="1" dirty="0">
              <a:solidFill>
                <a:schemeClr val="bg1"/>
              </a:solidFill>
              <a:latin typeface="+mj-lt"/>
            </a:endParaRPr>
          </a:p>
        </p:txBody>
      </p:sp>
      <p:sp>
        <p:nvSpPr>
          <p:cNvPr id="46" name="Text 30">
            <a:extLst>
              <a:ext uri="{FF2B5EF4-FFF2-40B4-BE49-F238E27FC236}">
                <a16:creationId xmlns:a16="http://schemas.microsoft.com/office/drawing/2014/main" id="{079746B3-D2CE-C162-A3FA-98B177B29D1F}"/>
              </a:ext>
            </a:extLst>
          </p:cNvPr>
          <p:cNvSpPr/>
          <p:nvPr/>
        </p:nvSpPr>
        <p:spPr>
          <a:xfrm>
            <a:off x="9169732" y="1697528"/>
            <a:ext cx="2354447" cy="1058484"/>
          </a:xfrm>
          <a:prstGeom prst="rect">
            <a:avLst/>
          </a:prstGeom>
          <a:noFill/>
          <a:ln/>
        </p:spPr>
        <p:txBody>
          <a:bodyPr wrap="square" lIns="0" tIns="0" rIns="0" bIns="0" rtlCol="0" anchor="t"/>
          <a:lstStyle/>
          <a:p>
            <a:pPr algn="ctr"/>
            <a:r>
              <a:rPr lang="en-US" sz="1600" dirty="0">
                <a:solidFill>
                  <a:srgbClr val="3B3535"/>
                </a:solidFill>
                <a:latin typeface="+mj-lt"/>
                <a:ea typeface="Sora Light" pitchFamily="34" charset="-122"/>
                <a:cs typeface="Sora Light" pitchFamily="34" charset="-120"/>
              </a:rPr>
              <a:t>Necesidad de estudios multicéntricos para definir nuevos límites seguros</a:t>
            </a:r>
            <a:endParaRPr lang="en-US" sz="1600" dirty="0">
              <a:latin typeface="+mj-lt"/>
            </a:endParaRPr>
          </a:p>
        </p:txBody>
      </p:sp>
      <p:sp>
        <p:nvSpPr>
          <p:cNvPr id="47" name="Text 31">
            <a:extLst>
              <a:ext uri="{FF2B5EF4-FFF2-40B4-BE49-F238E27FC236}">
                <a16:creationId xmlns:a16="http://schemas.microsoft.com/office/drawing/2014/main" id="{C3480255-8A2D-F28E-71CB-BF3DF2BD368B}"/>
              </a:ext>
            </a:extLst>
          </p:cNvPr>
          <p:cNvSpPr/>
          <p:nvPr/>
        </p:nvSpPr>
        <p:spPr>
          <a:xfrm>
            <a:off x="522537" y="3267386"/>
            <a:ext cx="10996027" cy="2625094"/>
          </a:xfrm>
          <a:prstGeom prst="rect">
            <a:avLst/>
          </a:prstGeom>
          <a:noFill/>
          <a:ln/>
        </p:spPr>
        <p:txBody>
          <a:bodyPr wrap="square" lIns="0" tIns="0" rIns="0" bIns="0" rtlCol="0" anchor="t"/>
          <a:lstStyle/>
          <a:p>
            <a:pPr>
              <a:lnSpc>
                <a:spcPct val="150000"/>
              </a:lnSpc>
            </a:pPr>
            <a:r>
              <a:rPr lang="en-US" b="1" dirty="0">
                <a:solidFill>
                  <a:srgbClr val="3B3535"/>
                </a:solidFill>
                <a:latin typeface="+mj-lt"/>
                <a:ea typeface="Sora Light" pitchFamily="34" charset="-122"/>
                <a:cs typeface="Sora Light" pitchFamily="34" charset="-120"/>
              </a:rPr>
              <a:t> </a:t>
            </a:r>
            <a:r>
              <a:rPr lang="en-US" b="1" dirty="0">
                <a:solidFill>
                  <a:schemeClr val="accent1">
                    <a:lumMod val="50000"/>
                  </a:schemeClr>
                </a:solidFill>
                <a:latin typeface="+mj-lt"/>
                <a:ea typeface="Sora Light" pitchFamily="34" charset="-122"/>
                <a:cs typeface="Sora Light" pitchFamily="34" charset="-120"/>
              </a:rPr>
              <a:t>EXPANSIÓN DE CRITERIOS  (</a:t>
            </a:r>
            <a:r>
              <a:rPr lang="en-US" dirty="0" err="1">
                <a:solidFill>
                  <a:schemeClr val="accent1">
                    <a:lumMod val="50000"/>
                  </a:schemeClr>
                </a:solidFill>
                <a:latin typeface="+mj-lt"/>
                <a:ea typeface="Sora Light" pitchFamily="34" charset="-122"/>
                <a:cs typeface="Sora Light" pitchFamily="34" charset="-120"/>
              </a:rPr>
              <a:t>entendida</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como</a:t>
            </a:r>
            <a:r>
              <a:rPr lang="en-US" dirty="0">
                <a:solidFill>
                  <a:schemeClr val="accent1">
                    <a:lumMod val="50000"/>
                  </a:schemeClr>
                </a:solidFill>
                <a:latin typeface="+mj-lt"/>
                <a:ea typeface="Sora Light" pitchFamily="34" charset="-122"/>
                <a:cs typeface="Sora Light" pitchFamily="34" charset="-120"/>
              </a:rPr>
              <a:t> </a:t>
            </a:r>
            <a:r>
              <a:rPr lang="en-US" i="1" dirty="0" err="1">
                <a:solidFill>
                  <a:schemeClr val="accent1">
                    <a:lumMod val="50000"/>
                  </a:schemeClr>
                </a:solidFill>
                <a:latin typeface="+mj-lt"/>
                <a:ea typeface="Sora Light" pitchFamily="34" charset="-122"/>
                <a:cs typeface="Sora Light" pitchFamily="34" charset="-120"/>
              </a:rPr>
              <a:t>selección</a:t>
            </a:r>
            <a:r>
              <a:rPr lang="en-US" i="1" dirty="0">
                <a:solidFill>
                  <a:schemeClr val="accent1">
                    <a:lumMod val="50000"/>
                  </a:schemeClr>
                </a:solidFill>
                <a:latin typeface="+mj-lt"/>
                <a:ea typeface="Sora Light" pitchFamily="34" charset="-122"/>
                <a:cs typeface="Sora Light" pitchFamily="34" charset="-120"/>
              </a:rPr>
              <a:t> para TH &amp; </a:t>
            </a:r>
            <a:r>
              <a:rPr lang="en-US" i="1" dirty="0" err="1">
                <a:solidFill>
                  <a:schemeClr val="accent1">
                    <a:lumMod val="50000"/>
                  </a:schemeClr>
                </a:solidFill>
                <a:latin typeface="+mj-lt"/>
                <a:ea typeface="Sora Light" pitchFamily="34" charset="-122"/>
                <a:cs typeface="Sora Light" pitchFamily="34" charset="-120"/>
              </a:rPr>
              <a:t>tratamiento</a:t>
            </a:r>
            <a:r>
              <a:rPr lang="en-US" i="1" dirty="0">
                <a:solidFill>
                  <a:schemeClr val="accent1">
                    <a:lumMod val="50000"/>
                  </a:schemeClr>
                </a:solidFill>
                <a:latin typeface="+mj-lt"/>
                <a:ea typeface="Sora Light" pitchFamily="34" charset="-122"/>
                <a:cs typeface="Sora Light" pitchFamily="34" charset="-120"/>
              </a:rPr>
              <a:t> “</a:t>
            </a:r>
            <a:r>
              <a:rPr lang="en-US" i="1" dirty="0" err="1">
                <a:solidFill>
                  <a:schemeClr val="accent1">
                    <a:lumMod val="50000"/>
                  </a:schemeClr>
                </a:solidFill>
                <a:latin typeface="+mj-lt"/>
                <a:ea typeface="Sora Light" pitchFamily="34" charset="-122"/>
                <a:cs typeface="Sora Light" pitchFamily="34" charset="-120"/>
              </a:rPr>
              <a:t>neoadyuvante</a:t>
            </a:r>
            <a:r>
              <a:rPr lang="en-US" dirty="0">
                <a:solidFill>
                  <a:schemeClr val="accent1">
                    <a:lumMod val="50000"/>
                  </a:schemeClr>
                </a:solidFill>
                <a:latin typeface="+mj-lt"/>
                <a:ea typeface="Sora Light" pitchFamily="34" charset="-122"/>
                <a:cs typeface="Sora Light" pitchFamily="34" charset="-120"/>
              </a:rPr>
              <a:t>”): </a:t>
            </a:r>
          </a:p>
          <a:p>
            <a:pPr marL="1200150" lvl="2" indent="-285750">
              <a:lnSpc>
                <a:spcPct val="150000"/>
              </a:lnSpc>
              <a:buFont typeface="Arial" panose="020B0604020202020204" pitchFamily="34" charset="0"/>
              <a:buChar char="•"/>
            </a:pPr>
            <a:r>
              <a:rPr lang="en-US" dirty="0">
                <a:solidFill>
                  <a:schemeClr val="accent1">
                    <a:lumMod val="50000"/>
                  </a:schemeClr>
                </a:solidFill>
                <a:latin typeface="+mj-lt"/>
                <a:ea typeface="Sora Light" pitchFamily="34" charset="-122"/>
                <a:cs typeface="Sora Light" pitchFamily="34" charset="-120"/>
              </a:rPr>
              <a:t>Debe </a:t>
            </a:r>
            <a:r>
              <a:rPr lang="en-US" dirty="0" err="1">
                <a:solidFill>
                  <a:schemeClr val="accent1">
                    <a:lumMod val="50000"/>
                  </a:schemeClr>
                </a:solidFill>
                <a:latin typeface="+mj-lt"/>
                <a:ea typeface="Sora Light" pitchFamily="34" charset="-122"/>
                <a:cs typeface="Sora Light" pitchFamily="34" charset="-120"/>
              </a:rPr>
              <a:t>estar</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guiada</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por</a:t>
            </a:r>
            <a:r>
              <a:rPr lang="en-US" dirty="0">
                <a:solidFill>
                  <a:schemeClr val="accent1">
                    <a:lumMod val="50000"/>
                  </a:schemeClr>
                </a:solidFill>
                <a:latin typeface="+mj-lt"/>
                <a:ea typeface="Sora Light" pitchFamily="34" charset="-122"/>
                <a:cs typeface="Sora Light" pitchFamily="34" charset="-120"/>
              </a:rPr>
              <a:t> la respuesta terapéutica y </a:t>
            </a:r>
            <a:r>
              <a:rPr lang="en-US" dirty="0" err="1">
                <a:solidFill>
                  <a:schemeClr val="accent1">
                    <a:lumMod val="50000"/>
                  </a:schemeClr>
                </a:solidFill>
                <a:latin typeface="+mj-lt"/>
                <a:ea typeface="Sora Light" pitchFamily="34" charset="-122"/>
                <a:cs typeface="Sora Light" pitchFamily="34" charset="-120"/>
              </a:rPr>
              <a:t>biomarcadores</a:t>
            </a:r>
            <a:r>
              <a:rPr lang="en-US" dirty="0">
                <a:solidFill>
                  <a:schemeClr val="accent1">
                    <a:lumMod val="50000"/>
                  </a:schemeClr>
                </a:solidFill>
                <a:latin typeface="+mj-lt"/>
                <a:ea typeface="Sora Light" pitchFamily="34" charset="-122"/>
                <a:cs typeface="Sora Light" pitchFamily="34" charset="-120"/>
              </a:rPr>
              <a:t> </a:t>
            </a:r>
            <a:r>
              <a:rPr lang="en-US" dirty="0" err="1">
                <a:solidFill>
                  <a:schemeClr val="accent1">
                    <a:lumMod val="50000"/>
                  </a:schemeClr>
                </a:solidFill>
                <a:latin typeface="+mj-lt"/>
                <a:ea typeface="Sora Light" pitchFamily="34" charset="-122"/>
                <a:cs typeface="Sora Light" pitchFamily="34" charset="-120"/>
              </a:rPr>
              <a:t>dinámicos</a:t>
            </a:r>
            <a:endParaRPr lang="en-US" dirty="0">
              <a:solidFill>
                <a:srgbClr val="3B3535"/>
              </a:solidFill>
              <a:latin typeface="+mj-lt"/>
              <a:ea typeface="Sora Light" pitchFamily="34" charset="-122"/>
              <a:cs typeface="Sora Light" pitchFamily="34" charset="-120"/>
            </a:endParaRPr>
          </a:p>
          <a:p>
            <a:pPr marL="1200150" lvl="2" indent="-285750">
              <a:lnSpc>
                <a:spcPct val="150000"/>
              </a:lnSpc>
              <a:buFont typeface="Arial" panose="020B0604020202020204" pitchFamily="34" charset="0"/>
              <a:buChar char="•"/>
            </a:pPr>
            <a:r>
              <a:rPr lang="en-US" dirty="0" err="1">
                <a:solidFill>
                  <a:srgbClr val="3B3535"/>
                </a:solidFill>
                <a:latin typeface="+mj-lt"/>
                <a:ea typeface="Sora Light" pitchFamily="34" charset="-122"/>
                <a:cs typeface="Sora Light" pitchFamily="34" charset="-120"/>
              </a:rPr>
              <a:t>Pueden</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beneficiarse</a:t>
            </a:r>
            <a:r>
              <a:rPr lang="en-US" dirty="0">
                <a:solidFill>
                  <a:srgbClr val="3B3535"/>
                </a:solidFill>
                <a:latin typeface="+mj-lt"/>
                <a:ea typeface="Sora Light" pitchFamily="34" charset="-122"/>
                <a:cs typeface="Sora Light" pitchFamily="34" charset="-120"/>
              </a:rPr>
              <a:t> a pacientes cuidadosamente seleccionados sin </a:t>
            </a:r>
            <a:r>
              <a:rPr lang="en-US" dirty="0" err="1">
                <a:solidFill>
                  <a:srgbClr val="3B3535"/>
                </a:solidFill>
                <a:latin typeface="+mj-lt"/>
                <a:ea typeface="Sora Light" pitchFamily="34" charset="-122"/>
                <a:cs typeface="Sora Light" pitchFamily="34" charset="-120"/>
              </a:rPr>
              <a:t>comprometer</a:t>
            </a:r>
            <a:r>
              <a:rPr lang="en-US" dirty="0">
                <a:solidFill>
                  <a:srgbClr val="3B3535"/>
                </a:solidFill>
                <a:latin typeface="+mj-lt"/>
                <a:ea typeface="Sora Light" pitchFamily="34" charset="-122"/>
                <a:cs typeface="Sora Light" pitchFamily="34" charset="-120"/>
              </a:rPr>
              <a:t> </a:t>
            </a:r>
          </a:p>
          <a:p>
            <a:pPr lvl="3">
              <a:lnSpc>
                <a:spcPct val="150000"/>
              </a:lnSpc>
            </a:pPr>
            <a:r>
              <a:rPr lang="en-US" dirty="0">
                <a:solidFill>
                  <a:srgbClr val="3B3535"/>
                </a:solidFill>
                <a:latin typeface="+mj-lt"/>
                <a:ea typeface="Sora Light" pitchFamily="34" charset="-122"/>
                <a:cs typeface="Sora Light" pitchFamily="34" charset="-120"/>
              </a:rPr>
              <a:t>	- </a:t>
            </a:r>
            <a:r>
              <a:rPr lang="en-US" dirty="0" err="1">
                <a:solidFill>
                  <a:srgbClr val="3B3535"/>
                </a:solidFill>
                <a:latin typeface="+mj-lt"/>
                <a:ea typeface="Sora Light" pitchFamily="34" charset="-122"/>
                <a:cs typeface="Sora Light" pitchFamily="34" charset="-120"/>
              </a:rPr>
              <a:t>Resultados</a:t>
            </a:r>
            <a:r>
              <a:rPr lang="en-US" dirty="0">
                <a:solidFill>
                  <a:srgbClr val="3B3535"/>
                </a:solidFill>
                <a:latin typeface="+mj-lt"/>
                <a:ea typeface="Sora Light" pitchFamily="34" charset="-122"/>
                <a:cs typeface="Sora Light" pitchFamily="34" charset="-120"/>
              </a:rPr>
              <a:t> post-TH- </a:t>
            </a:r>
            <a:r>
              <a:rPr lang="en-US" dirty="0" err="1">
                <a:solidFill>
                  <a:srgbClr val="3B3535"/>
                </a:solidFill>
                <a:latin typeface="+mj-lt"/>
                <a:ea typeface="Sora Light" pitchFamily="34" charset="-122"/>
                <a:cs typeface="Sora Light" pitchFamily="34" charset="-120"/>
              </a:rPr>
              <a:t>Eficiencia-Sostenibilidad</a:t>
            </a:r>
            <a:endParaRPr lang="en-US" dirty="0">
              <a:solidFill>
                <a:srgbClr val="3B3535"/>
              </a:solidFill>
              <a:latin typeface="+mj-lt"/>
              <a:ea typeface="Sora Light" pitchFamily="34" charset="-122"/>
              <a:cs typeface="Sora Light" pitchFamily="34" charset="-120"/>
            </a:endParaRPr>
          </a:p>
          <a:p>
            <a:pPr lvl="3">
              <a:lnSpc>
                <a:spcPct val="150000"/>
              </a:lnSpc>
            </a:pPr>
            <a:r>
              <a:rPr lang="en-US" dirty="0">
                <a:solidFill>
                  <a:srgbClr val="3B3535"/>
                </a:solidFill>
                <a:latin typeface="+mj-lt"/>
                <a:ea typeface="Sora Light" pitchFamily="34" charset="-122"/>
                <a:cs typeface="Sora Light" pitchFamily="34" charset="-120"/>
              </a:rPr>
              <a:t>	- El principio de </a:t>
            </a:r>
            <a:r>
              <a:rPr lang="en-US" dirty="0" err="1">
                <a:solidFill>
                  <a:srgbClr val="3B3535"/>
                </a:solidFill>
                <a:latin typeface="+mj-lt"/>
                <a:ea typeface="Sora Light" pitchFamily="34" charset="-122"/>
                <a:cs typeface="Sora Light" pitchFamily="34" charset="-120"/>
              </a:rPr>
              <a:t>equidad</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en</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el</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acceso</a:t>
            </a:r>
            <a:r>
              <a:rPr lang="en-US" dirty="0">
                <a:solidFill>
                  <a:srgbClr val="3B3535"/>
                </a:solidFill>
                <a:latin typeface="+mj-lt"/>
                <a:ea typeface="Sora Light" pitchFamily="34" charset="-122"/>
                <a:cs typeface="Sora Light" pitchFamily="34" charset="-120"/>
              </a:rPr>
              <a:t> al TH </a:t>
            </a:r>
          </a:p>
          <a:p>
            <a:pPr marL="1200150" lvl="2" indent="-285750">
              <a:lnSpc>
                <a:spcPct val="150000"/>
              </a:lnSpc>
              <a:buFont typeface="Arial" panose="020B0604020202020204" pitchFamily="34" charset="0"/>
              <a:buChar char="•"/>
            </a:pPr>
            <a:r>
              <a:rPr lang="en-US" dirty="0">
                <a:solidFill>
                  <a:srgbClr val="3B3535"/>
                </a:solidFill>
                <a:latin typeface="+mj-lt"/>
                <a:ea typeface="Sora Light" pitchFamily="34" charset="-122"/>
                <a:cs typeface="Sora Light" pitchFamily="34" charset="-120"/>
              </a:rPr>
              <a:t>La implementación requiere equipos experimentados y </a:t>
            </a:r>
            <a:r>
              <a:rPr lang="en-US" u="sng" dirty="0">
                <a:solidFill>
                  <a:srgbClr val="3B3535"/>
                </a:solidFill>
                <a:latin typeface="+mj-lt"/>
                <a:ea typeface="Sora Light" pitchFamily="34" charset="-122"/>
                <a:cs typeface="Sora Light" pitchFamily="34" charset="-120"/>
              </a:rPr>
              <a:t>protocolos de seguimiento rigurosos</a:t>
            </a:r>
            <a:r>
              <a:rPr lang="en-US" dirty="0">
                <a:solidFill>
                  <a:srgbClr val="3B3535"/>
                </a:solidFill>
                <a:latin typeface="+mj-lt"/>
                <a:ea typeface="Sora Light" pitchFamily="34" charset="-122"/>
                <a:cs typeface="Sora Light" pitchFamily="34" charset="-120"/>
              </a:rPr>
              <a:t>.</a:t>
            </a:r>
            <a:endParaRPr lang="en-US" dirty="0">
              <a:latin typeface="+mj-lt"/>
            </a:endParaRPr>
          </a:p>
        </p:txBody>
      </p:sp>
    </p:spTree>
    <p:extLst>
      <p:ext uri="{BB962C8B-B14F-4D97-AF65-F5344CB8AC3E}">
        <p14:creationId xmlns:p14="http://schemas.microsoft.com/office/powerpoint/2010/main" val="4173843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a:extLst>
            <a:ext uri="{FF2B5EF4-FFF2-40B4-BE49-F238E27FC236}">
              <a16:creationId xmlns:a16="http://schemas.microsoft.com/office/drawing/2014/main" id="{822D3CD9-6AE7-E1E7-E41B-74606DB166CB}"/>
            </a:ext>
          </a:extLst>
        </p:cNvPr>
        <p:cNvGrpSpPr/>
        <p:nvPr/>
      </p:nvGrpSpPr>
      <p:grpSpPr>
        <a:xfrm>
          <a:off x="0" y="0"/>
          <a:ext cx="0" cy="0"/>
          <a:chOff x="0" y="0"/>
          <a:chExt cx="0" cy="0"/>
        </a:xfrm>
      </p:grpSpPr>
      <p:pic>
        <p:nvPicPr>
          <p:cNvPr id="39" name="Imagen 38">
            <a:extLst>
              <a:ext uri="{FF2B5EF4-FFF2-40B4-BE49-F238E27FC236}">
                <a16:creationId xmlns:a16="http://schemas.microsoft.com/office/drawing/2014/main" id="{8B55DFF1-2BD6-316A-BFE3-A296782CFD1A}"/>
              </a:ext>
            </a:extLst>
          </p:cNvPr>
          <p:cNvPicPr>
            <a:picLocks noChangeAspect="1"/>
          </p:cNvPicPr>
          <p:nvPr/>
        </p:nvPicPr>
        <p:blipFill>
          <a:blip r:embed="rId4"/>
          <a:stretch>
            <a:fillRect/>
          </a:stretch>
        </p:blipFill>
        <p:spPr>
          <a:xfrm>
            <a:off x="7863493" y="581989"/>
            <a:ext cx="3990200" cy="3990200"/>
          </a:xfrm>
          <a:prstGeom prst="rect">
            <a:avLst/>
          </a:prstGeom>
        </p:spPr>
      </p:pic>
      <p:grpSp>
        <p:nvGrpSpPr>
          <p:cNvPr id="19" name="Grupo 18">
            <a:extLst>
              <a:ext uri="{FF2B5EF4-FFF2-40B4-BE49-F238E27FC236}">
                <a16:creationId xmlns:a16="http://schemas.microsoft.com/office/drawing/2014/main" id="{92CC0B3B-9F21-AAD7-F533-E1F4107E1844}"/>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039F36D-3EEE-18E0-4143-19FDBAA70471}"/>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353ED3B9-3C3D-52DB-1E49-25F09836C2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A9499269-F46B-7A87-7FB2-C330344E5C7F}"/>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BA08012-7D2B-354C-8417-CD31D717A2C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C4D2553-2752-FB40-8B58-24D9AA6D8D7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74F4A47B-563E-DA4E-0CA8-86E667E466A9}"/>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50051EDF-4B08-5587-960A-DB5BCBF37F22}"/>
                    </a:ext>
                  </a:extLst>
                </p:cNvPr>
                <p:cNvPicPr>
                  <a:picLocks noGrp="1" noRot="1" noChangeAspect="1" noMove="1" noResize="1" noEditPoints="1" noAdjustHandles="1" noChangeArrowheads="1" noChangeShapeType="1" noCrop="1"/>
                </p:cNvPicPr>
                <p:nvPr/>
              </p:nvPicPr>
              <p:blipFill>
                <a:blip r:embed="rId5"/>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BB0EDD8-9005-575C-902A-5A7344392DC8}"/>
                  </a:ext>
                </a:extLst>
              </p:cNvPr>
              <p:cNvPicPr>
                <a:picLocks noGrp="1" noRot="1" noChangeAspect="1" noMove="1" noResize="1" noEditPoints="1" noAdjustHandles="1" noChangeArrowheads="1" noChangeShapeType="1" noCrop="1"/>
              </p:cNvPicPr>
              <p:nvPr/>
            </p:nvPicPr>
            <p:blipFill>
              <a:blip r:embed="rId6"/>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4F430901-9AB8-AE38-1F7C-C652A465F2E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5192B5E0-7A89-2C10-0EE0-082B50ECE224}"/>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4485571-964B-3058-9455-B959EDA005A8}"/>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A5F5E623-DA17-CC4B-0351-C5C083EDC148}"/>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Text 1">
            <a:extLst>
              <a:ext uri="{FF2B5EF4-FFF2-40B4-BE49-F238E27FC236}">
                <a16:creationId xmlns:a16="http://schemas.microsoft.com/office/drawing/2014/main" id="{60FC1AF9-7C8F-8D0C-3AC2-65069D2093C3}"/>
              </a:ext>
            </a:extLst>
          </p:cNvPr>
          <p:cNvSpPr/>
          <p:nvPr/>
        </p:nvSpPr>
        <p:spPr>
          <a:xfrm>
            <a:off x="1468176" y="1070899"/>
            <a:ext cx="1842435" cy="234458"/>
          </a:xfrm>
          <a:prstGeom prst="rect">
            <a:avLst/>
          </a:prstGeom>
          <a:noFill/>
          <a:ln/>
        </p:spPr>
        <p:txBody>
          <a:bodyPr wrap="none" lIns="0" tIns="0" rIns="0" bIns="0" rtlCol="0" anchor="t"/>
          <a:lstStyle/>
          <a:p>
            <a:pPr>
              <a:lnSpc>
                <a:spcPts val="1625"/>
              </a:lnSpc>
            </a:pPr>
            <a:r>
              <a:rPr lang="en-US" b="1" dirty="0">
                <a:solidFill>
                  <a:schemeClr val="accent1">
                    <a:lumMod val="75000"/>
                  </a:schemeClr>
                </a:solidFill>
                <a:latin typeface="Alexandria Semi Bold" pitchFamily="34" charset="0"/>
                <a:ea typeface="Alexandria Semi Bold" pitchFamily="34" charset="-122"/>
                <a:cs typeface="Alexandria Semi Bold" pitchFamily="34" charset="-120"/>
              </a:rPr>
              <a:t>PUNTO DE PARTIDA</a:t>
            </a:r>
            <a:endParaRPr lang="en-US" b="1" dirty="0">
              <a:solidFill>
                <a:schemeClr val="accent1">
                  <a:lumMod val="75000"/>
                </a:schemeClr>
              </a:solidFill>
            </a:endParaRPr>
          </a:p>
        </p:txBody>
      </p:sp>
      <p:pic>
        <p:nvPicPr>
          <p:cNvPr id="4" name="Image 1" descr="preencoded.png">
            <a:extLst>
              <a:ext uri="{FF2B5EF4-FFF2-40B4-BE49-F238E27FC236}">
                <a16:creationId xmlns:a16="http://schemas.microsoft.com/office/drawing/2014/main" id="{7A261054-5E80-3C76-325B-A2A3080AAB22}"/>
              </a:ext>
            </a:extLst>
          </p:cNvPr>
          <p:cNvPicPr>
            <a:picLocks noChangeAspect="1"/>
          </p:cNvPicPr>
          <p:nvPr/>
        </p:nvPicPr>
        <p:blipFill>
          <a:blip r:embed="rId8"/>
          <a:stretch>
            <a:fillRect/>
          </a:stretch>
        </p:blipFill>
        <p:spPr>
          <a:xfrm>
            <a:off x="705796" y="963333"/>
            <a:ext cx="631924" cy="1016496"/>
          </a:xfrm>
          <a:prstGeom prst="rect">
            <a:avLst/>
          </a:prstGeom>
        </p:spPr>
      </p:pic>
      <p:pic>
        <p:nvPicPr>
          <p:cNvPr id="21" name="Image 2" descr="preencoded.png">
            <a:extLst>
              <a:ext uri="{FF2B5EF4-FFF2-40B4-BE49-F238E27FC236}">
                <a16:creationId xmlns:a16="http://schemas.microsoft.com/office/drawing/2014/main" id="{0B3BF459-D3E8-87C2-30EC-0CB9B780E5A5}"/>
              </a:ext>
            </a:extLst>
          </p:cNvPr>
          <p:cNvPicPr>
            <a:picLocks noChangeAspect="1"/>
          </p:cNvPicPr>
          <p:nvPr/>
        </p:nvPicPr>
        <p:blipFill>
          <a:blip r:embed="rId9"/>
          <a:stretch>
            <a:fillRect/>
          </a:stretch>
        </p:blipFill>
        <p:spPr>
          <a:xfrm>
            <a:off x="713935" y="1969789"/>
            <a:ext cx="631924" cy="1443081"/>
          </a:xfrm>
          <a:prstGeom prst="rect">
            <a:avLst/>
          </a:prstGeom>
        </p:spPr>
      </p:pic>
      <p:sp>
        <p:nvSpPr>
          <p:cNvPr id="22" name="Text 4">
            <a:extLst>
              <a:ext uri="{FF2B5EF4-FFF2-40B4-BE49-F238E27FC236}">
                <a16:creationId xmlns:a16="http://schemas.microsoft.com/office/drawing/2014/main" id="{34B909AA-E42B-253D-35EC-E8761F66467A}"/>
              </a:ext>
            </a:extLst>
          </p:cNvPr>
          <p:cNvSpPr/>
          <p:nvPr/>
        </p:nvSpPr>
        <p:spPr>
          <a:xfrm>
            <a:off x="1414839" y="1996510"/>
            <a:ext cx="4886447" cy="306560"/>
          </a:xfrm>
          <a:prstGeom prst="rect">
            <a:avLst/>
          </a:prstGeom>
          <a:noFill/>
          <a:ln/>
        </p:spPr>
        <p:txBody>
          <a:bodyPr wrap="none" lIns="0" tIns="0" rIns="0" bIns="0" rtlCol="0" anchor="t"/>
          <a:lstStyle/>
          <a:p>
            <a:r>
              <a:rPr lang="en-US" b="1" dirty="0">
                <a:solidFill>
                  <a:schemeClr val="accent1">
                    <a:lumMod val="75000"/>
                  </a:schemeClr>
                </a:solidFill>
                <a:latin typeface="Alexandria Semi Bold" pitchFamily="34" charset="0"/>
                <a:ea typeface="Alexandria Semi Bold" pitchFamily="34" charset="-122"/>
                <a:cs typeface="Alexandria Semi Bold" pitchFamily="34" charset="-120"/>
              </a:rPr>
              <a:t>TERAPIAS DOWNSTAGING</a:t>
            </a:r>
            <a:endParaRPr lang="en-US" b="1" dirty="0">
              <a:solidFill>
                <a:schemeClr val="accent1">
                  <a:lumMod val="75000"/>
                </a:schemeClr>
              </a:solidFill>
            </a:endParaRPr>
          </a:p>
        </p:txBody>
      </p:sp>
      <p:pic>
        <p:nvPicPr>
          <p:cNvPr id="26" name="Image 3" descr="preencoded.png">
            <a:extLst>
              <a:ext uri="{FF2B5EF4-FFF2-40B4-BE49-F238E27FC236}">
                <a16:creationId xmlns:a16="http://schemas.microsoft.com/office/drawing/2014/main" id="{C49F97DE-0C27-F7EB-F7A5-F6F6A296844A}"/>
              </a:ext>
            </a:extLst>
          </p:cNvPr>
          <p:cNvPicPr>
            <a:picLocks noChangeAspect="1"/>
          </p:cNvPicPr>
          <p:nvPr/>
        </p:nvPicPr>
        <p:blipFill>
          <a:blip r:embed="rId10"/>
          <a:stretch>
            <a:fillRect/>
          </a:stretch>
        </p:blipFill>
        <p:spPr>
          <a:xfrm>
            <a:off x="717283" y="3383843"/>
            <a:ext cx="631924" cy="1016496"/>
          </a:xfrm>
          <a:prstGeom prst="rect">
            <a:avLst/>
          </a:prstGeom>
        </p:spPr>
      </p:pic>
      <p:sp>
        <p:nvSpPr>
          <p:cNvPr id="27" name="Text 8">
            <a:extLst>
              <a:ext uri="{FF2B5EF4-FFF2-40B4-BE49-F238E27FC236}">
                <a16:creationId xmlns:a16="http://schemas.microsoft.com/office/drawing/2014/main" id="{35E8C21D-E614-8674-D029-3ECFE003E6D7}"/>
              </a:ext>
            </a:extLst>
          </p:cNvPr>
          <p:cNvSpPr/>
          <p:nvPr/>
        </p:nvSpPr>
        <p:spPr>
          <a:xfrm>
            <a:off x="1428569" y="3307488"/>
            <a:ext cx="1677567" cy="258545"/>
          </a:xfrm>
          <a:prstGeom prst="rect">
            <a:avLst/>
          </a:prstGeom>
          <a:noFill/>
          <a:ln/>
        </p:spPr>
        <p:txBody>
          <a:bodyPr wrap="none" lIns="0" tIns="0" rIns="0" bIns="0" rtlCol="0" anchor="t"/>
          <a:lstStyle/>
          <a:p>
            <a:r>
              <a:rPr lang="en-US" b="1" dirty="0">
                <a:solidFill>
                  <a:schemeClr val="accent1">
                    <a:lumMod val="75000"/>
                  </a:schemeClr>
                </a:solidFill>
                <a:latin typeface="Alexandria Semi Bold" pitchFamily="34" charset="0"/>
                <a:ea typeface="Alexandria Semi Bold" pitchFamily="34" charset="-122"/>
                <a:cs typeface="Alexandria Semi Bold" pitchFamily="34" charset="-120"/>
              </a:rPr>
              <a:t>OBJETIVO</a:t>
            </a:r>
            <a:endParaRPr lang="en-US" b="1" dirty="0">
              <a:solidFill>
                <a:schemeClr val="accent1">
                  <a:lumMod val="75000"/>
                </a:schemeClr>
              </a:solidFill>
            </a:endParaRPr>
          </a:p>
        </p:txBody>
      </p:sp>
      <p:sp>
        <p:nvSpPr>
          <p:cNvPr id="30" name="Shape 11">
            <a:extLst>
              <a:ext uri="{FF2B5EF4-FFF2-40B4-BE49-F238E27FC236}">
                <a16:creationId xmlns:a16="http://schemas.microsoft.com/office/drawing/2014/main" id="{CE400D4D-F893-25BF-CAA8-A2C009841F0E}"/>
              </a:ext>
            </a:extLst>
          </p:cNvPr>
          <p:cNvSpPr/>
          <p:nvPr/>
        </p:nvSpPr>
        <p:spPr>
          <a:xfrm>
            <a:off x="7863493" y="5020329"/>
            <a:ext cx="3948189" cy="1040025"/>
          </a:xfrm>
          <a:prstGeom prst="roundRect">
            <a:avLst>
              <a:gd name="adj" fmla="val 3446"/>
            </a:avLst>
          </a:prstGeom>
          <a:solidFill>
            <a:srgbClr val="C0CAF2"/>
          </a:solidFill>
          <a:ln/>
        </p:spPr>
        <p:txBody>
          <a:bodyPr/>
          <a:lstStyle/>
          <a:p>
            <a:endParaRPr lang="es-ES" sz="1500"/>
          </a:p>
        </p:txBody>
      </p:sp>
      <p:sp>
        <p:nvSpPr>
          <p:cNvPr id="32" name="Text 12">
            <a:extLst>
              <a:ext uri="{FF2B5EF4-FFF2-40B4-BE49-F238E27FC236}">
                <a16:creationId xmlns:a16="http://schemas.microsoft.com/office/drawing/2014/main" id="{B122EC52-5FC2-3CFB-8617-E83AAAEBF32C}"/>
              </a:ext>
            </a:extLst>
          </p:cNvPr>
          <p:cNvSpPr/>
          <p:nvPr/>
        </p:nvSpPr>
        <p:spPr>
          <a:xfrm>
            <a:off x="7921766" y="5126142"/>
            <a:ext cx="3633711" cy="832332"/>
          </a:xfrm>
          <a:prstGeom prst="rect">
            <a:avLst/>
          </a:prstGeom>
          <a:noFill/>
          <a:ln/>
        </p:spPr>
        <p:txBody>
          <a:bodyPr wrap="none" lIns="0" tIns="0" rIns="0" bIns="0" rtlCol="0" anchor="t"/>
          <a:lstStyle/>
          <a:p>
            <a:pPr marL="285750" indent="-285750">
              <a:buFont typeface="Arial" panose="020B0604020202020204" pitchFamily="34" charset="0"/>
              <a:buChar char="•"/>
            </a:pPr>
            <a:r>
              <a:rPr lang="es-ES" dirty="0">
                <a:latin typeface="+mj-lt"/>
              </a:rPr>
              <a:t>Accesibilidad (localización)</a:t>
            </a:r>
          </a:p>
          <a:p>
            <a:pPr marL="285750" indent="-285750">
              <a:buFont typeface="Arial" panose="020B0604020202020204" pitchFamily="34" charset="0"/>
              <a:buChar char="•"/>
            </a:pPr>
            <a:r>
              <a:rPr lang="es-ES" dirty="0">
                <a:latin typeface="+mj-lt"/>
              </a:rPr>
              <a:t>Dificultades técnicas (Tace-Tare)</a:t>
            </a:r>
          </a:p>
          <a:p>
            <a:pPr marL="285750" indent="-285750">
              <a:buFont typeface="Arial" panose="020B0604020202020204" pitchFamily="34" charset="0"/>
              <a:buChar char="•"/>
            </a:pPr>
            <a:r>
              <a:rPr lang="es-ES" dirty="0">
                <a:latin typeface="+mj-lt"/>
              </a:rPr>
              <a:t>Estadio de la hepatopatía (&lt;Child B)</a:t>
            </a:r>
          </a:p>
          <a:p>
            <a:pPr>
              <a:lnSpc>
                <a:spcPts val="1625"/>
              </a:lnSpc>
            </a:pPr>
            <a:endParaRPr lang="en-US" sz="1292" dirty="0">
              <a:latin typeface="+mj-lt"/>
            </a:endParaRPr>
          </a:p>
        </p:txBody>
      </p:sp>
      <p:sp>
        <p:nvSpPr>
          <p:cNvPr id="2" name="Text 1">
            <a:extLst>
              <a:ext uri="{FF2B5EF4-FFF2-40B4-BE49-F238E27FC236}">
                <a16:creationId xmlns:a16="http://schemas.microsoft.com/office/drawing/2014/main" id="{8D1BA40F-03A3-36F4-66D4-4B64E4831F89}"/>
              </a:ext>
            </a:extLst>
          </p:cNvPr>
          <p:cNvSpPr/>
          <p:nvPr/>
        </p:nvSpPr>
        <p:spPr>
          <a:xfrm>
            <a:off x="1451876" y="1331504"/>
            <a:ext cx="138083" cy="510617"/>
          </a:xfrm>
          <a:prstGeom prst="rect">
            <a:avLst/>
          </a:prstGeom>
          <a:noFill/>
          <a:ln/>
        </p:spPr>
        <p:txBody>
          <a:bodyPr wrap="none" lIns="0" tIns="0" rIns="0" bIns="0" rtlCol="0" anchor="t"/>
          <a:lstStyle/>
          <a:p>
            <a:pPr>
              <a:lnSpc>
                <a:spcPct val="150000"/>
              </a:lnSpc>
            </a:pPr>
            <a:endParaRPr lang="en-US" dirty="0">
              <a:latin typeface="+mj-lt"/>
            </a:endParaRPr>
          </a:p>
        </p:txBody>
      </p:sp>
      <p:sp>
        <p:nvSpPr>
          <p:cNvPr id="20" name="Text 4">
            <a:extLst>
              <a:ext uri="{FF2B5EF4-FFF2-40B4-BE49-F238E27FC236}">
                <a16:creationId xmlns:a16="http://schemas.microsoft.com/office/drawing/2014/main" id="{25C271A7-3129-79F0-6E10-24753FB795BA}"/>
              </a:ext>
            </a:extLst>
          </p:cNvPr>
          <p:cNvSpPr/>
          <p:nvPr/>
        </p:nvSpPr>
        <p:spPr>
          <a:xfrm>
            <a:off x="1483261" y="1273749"/>
            <a:ext cx="5448098" cy="419538"/>
          </a:xfrm>
          <a:prstGeom prst="rect">
            <a:avLst/>
          </a:prstGeom>
          <a:noFill/>
          <a:ln/>
        </p:spPr>
        <p:txBody>
          <a:bodyPr wrap="none" lIns="0" tIns="0" rIns="0" bIns="0" rtlCol="0" anchor="t"/>
          <a:lstStyle/>
          <a:p>
            <a:pPr>
              <a:lnSpc>
                <a:spcPct val="150000"/>
              </a:lnSpc>
            </a:pPr>
            <a:r>
              <a:rPr lang="en-US" dirty="0">
                <a:solidFill>
                  <a:srgbClr val="3B3535"/>
                </a:solidFill>
                <a:latin typeface="+mj-lt"/>
                <a:ea typeface="Sora Light" pitchFamily="34" charset="-122"/>
                <a:cs typeface="Sora Light" pitchFamily="34" charset="-120"/>
              </a:rPr>
              <a:t>Evaluación del </a:t>
            </a:r>
            <a:r>
              <a:rPr lang="en-US" dirty="0" err="1">
                <a:solidFill>
                  <a:srgbClr val="3B3535"/>
                </a:solidFill>
                <a:latin typeface="+mj-lt"/>
                <a:ea typeface="Sora Light" pitchFamily="34" charset="-122"/>
                <a:cs typeface="Sora Light" pitchFamily="34" charset="-120"/>
              </a:rPr>
              <a:t>estadio</a:t>
            </a:r>
            <a:r>
              <a:rPr lang="en-US" dirty="0">
                <a:solidFill>
                  <a:srgbClr val="3B3535"/>
                </a:solidFill>
                <a:latin typeface="+mj-lt"/>
                <a:ea typeface="Sora Light" pitchFamily="34" charset="-122"/>
                <a:cs typeface="Sora Light" pitchFamily="34" charset="-120"/>
              </a:rPr>
              <a:t> tumoral, </a:t>
            </a:r>
            <a:r>
              <a:rPr lang="en-US" dirty="0" err="1">
                <a:solidFill>
                  <a:srgbClr val="3B3535"/>
                </a:solidFill>
                <a:latin typeface="+mj-lt"/>
                <a:ea typeface="Sora Light" pitchFamily="34" charset="-122"/>
                <a:cs typeface="Sora Light" pitchFamily="34" charset="-120"/>
              </a:rPr>
              <a:t>morfológico</a:t>
            </a:r>
            <a:r>
              <a:rPr lang="en-US" dirty="0">
                <a:solidFill>
                  <a:srgbClr val="3B3535"/>
                </a:solidFill>
                <a:latin typeface="+mj-lt"/>
                <a:ea typeface="Sora Light" pitchFamily="34" charset="-122"/>
                <a:cs typeface="Sora Light" pitchFamily="34" charset="-120"/>
              </a:rPr>
              <a:t> y </a:t>
            </a:r>
            <a:r>
              <a:rPr lang="en-US" dirty="0" err="1">
                <a:solidFill>
                  <a:srgbClr val="3B3535"/>
                </a:solidFill>
                <a:latin typeface="+mj-lt"/>
                <a:ea typeface="Sora Light" pitchFamily="34" charset="-122"/>
                <a:cs typeface="Sora Light" pitchFamily="34" charset="-120"/>
              </a:rPr>
              <a:t>funcional</a:t>
            </a:r>
            <a:endParaRPr lang="en-US" dirty="0">
              <a:latin typeface="+mj-lt"/>
            </a:endParaRPr>
          </a:p>
        </p:txBody>
      </p:sp>
      <p:sp>
        <p:nvSpPr>
          <p:cNvPr id="23" name="Text 5">
            <a:extLst>
              <a:ext uri="{FF2B5EF4-FFF2-40B4-BE49-F238E27FC236}">
                <a16:creationId xmlns:a16="http://schemas.microsoft.com/office/drawing/2014/main" id="{4355A5AE-9FC5-A8AD-C41E-B4C86CFE2FA4}"/>
              </a:ext>
            </a:extLst>
          </p:cNvPr>
          <p:cNvSpPr/>
          <p:nvPr/>
        </p:nvSpPr>
        <p:spPr>
          <a:xfrm>
            <a:off x="1442134" y="2228136"/>
            <a:ext cx="138083" cy="510617"/>
          </a:xfrm>
          <a:prstGeom prst="rect">
            <a:avLst/>
          </a:prstGeom>
          <a:noFill/>
          <a:ln/>
        </p:spPr>
        <p:txBody>
          <a:bodyPr wrap="none" lIns="0" tIns="0" rIns="0" bIns="0" rtlCol="0" anchor="t"/>
          <a:lstStyle/>
          <a:p>
            <a:pPr>
              <a:lnSpc>
                <a:spcPct val="150000"/>
              </a:lnSpc>
            </a:pPr>
            <a:endParaRPr lang="en-US" dirty="0">
              <a:latin typeface="+mj-lt"/>
            </a:endParaRPr>
          </a:p>
        </p:txBody>
      </p:sp>
      <p:sp>
        <p:nvSpPr>
          <p:cNvPr id="25" name="Text 8">
            <a:extLst>
              <a:ext uri="{FF2B5EF4-FFF2-40B4-BE49-F238E27FC236}">
                <a16:creationId xmlns:a16="http://schemas.microsoft.com/office/drawing/2014/main" id="{0050D764-00F0-CDE5-2E0E-86A3728EB2CF}"/>
              </a:ext>
            </a:extLst>
          </p:cNvPr>
          <p:cNvSpPr/>
          <p:nvPr/>
        </p:nvSpPr>
        <p:spPr>
          <a:xfrm>
            <a:off x="1428569" y="3643529"/>
            <a:ext cx="5557891" cy="342767"/>
          </a:xfrm>
          <a:prstGeom prst="rect">
            <a:avLst/>
          </a:prstGeom>
          <a:noFill/>
          <a:ln/>
        </p:spPr>
        <p:txBody>
          <a:bodyPr wrap="none" lIns="0" tIns="0" rIns="0" bIns="0" rtlCol="0" anchor="t"/>
          <a:lstStyle/>
          <a:p>
            <a:r>
              <a:rPr lang="en-US" dirty="0">
                <a:solidFill>
                  <a:srgbClr val="3B3535"/>
                </a:solidFill>
                <a:latin typeface="+mj-lt"/>
                <a:ea typeface="Sora Light" pitchFamily="34" charset="-122"/>
                <a:cs typeface="Sora Light" pitchFamily="34" charset="-120"/>
              </a:rPr>
              <a:t>Reducción de la carga tumoral hasta </a:t>
            </a:r>
            <a:r>
              <a:rPr lang="en-US" dirty="0" err="1">
                <a:solidFill>
                  <a:srgbClr val="3B3535"/>
                </a:solidFill>
                <a:latin typeface="+mj-lt"/>
                <a:ea typeface="Sora Light" pitchFamily="34" charset="-122"/>
                <a:cs typeface="Sora Light" pitchFamily="34" charset="-120"/>
              </a:rPr>
              <a:t>criterios</a:t>
            </a:r>
            <a:r>
              <a:rPr lang="en-US" dirty="0">
                <a:solidFill>
                  <a:srgbClr val="3B3535"/>
                </a:solidFill>
                <a:latin typeface="+mj-lt"/>
                <a:ea typeface="Sora Light" pitchFamily="34" charset="-122"/>
                <a:cs typeface="Sora Light" pitchFamily="34" charset="-120"/>
              </a:rPr>
              <a:t>  para TH</a:t>
            </a:r>
          </a:p>
        </p:txBody>
      </p:sp>
      <p:sp>
        <p:nvSpPr>
          <p:cNvPr id="28" name="Text 9">
            <a:extLst>
              <a:ext uri="{FF2B5EF4-FFF2-40B4-BE49-F238E27FC236}">
                <a16:creationId xmlns:a16="http://schemas.microsoft.com/office/drawing/2014/main" id="{D2F1E90B-7926-CCC9-DB2C-A24B75464F51}"/>
              </a:ext>
            </a:extLst>
          </p:cNvPr>
          <p:cNvSpPr/>
          <p:nvPr/>
        </p:nvSpPr>
        <p:spPr>
          <a:xfrm>
            <a:off x="1455864" y="2653235"/>
            <a:ext cx="138083" cy="510617"/>
          </a:xfrm>
          <a:prstGeom prst="rect">
            <a:avLst/>
          </a:prstGeom>
          <a:noFill/>
          <a:ln/>
        </p:spPr>
        <p:txBody>
          <a:bodyPr wrap="none" lIns="0" tIns="0" rIns="0" bIns="0" rtlCol="0" anchor="t"/>
          <a:lstStyle/>
          <a:p>
            <a:pPr>
              <a:lnSpc>
                <a:spcPct val="150000"/>
              </a:lnSpc>
            </a:pPr>
            <a:endParaRPr lang="en-US" dirty="0">
              <a:latin typeface="+mj-lt"/>
            </a:endParaRPr>
          </a:p>
        </p:txBody>
      </p:sp>
      <p:sp>
        <p:nvSpPr>
          <p:cNvPr id="31" name="Text 12">
            <a:extLst>
              <a:ext uri="{FF2B5EF4-FFF2-40B4-BE49-F238E27FC236}">
                <a16:creationId xmlns:a16="http://schemas.microsoft.com/office/drawing/2014/main" id="{2FEAED99-B354-A585-94B8-D3F1CE702B24}"/>
              </a:ext>
            </a:extLst>
          </p:cNvPr>
          <p:cNvSpPr/>
          <p:nvPr/>
        </p:nvSpPr>
        <p:spPr>
          <a:xfrm>
            <a:off x="1442134" y="2723350"/>
            <a:ext cx="5969195" cy="583291"/>
          </a:xfrm>
          <a:prstGeom prst="rect">
            <a:avLst/>
          </a:prstGeom>
          <a:noFill/>
          <a:ln/>
        </p:spPr>
        <p:txBody>
          <a:bodyPr wrap="none" lIns="0" tIns="0" rIns="0" bIns="0" rtlCol="0" anchor="t"/>
          <a:lstStyle/>
          <a:p>
            <a:r>
              <a:rPr lang="en-US" dirty="0" err="1">
                <a:solidFill>
                  <a:srgbClr val="3B3535"/>
                </a:solidFill>
                <a:latin typeface="+mj-lt"/>
                <a:ea typeface="Sora Light" pitchFamily="34" charset="-122"/>
                <a:cs typeface="Sora Light" pitchFamily="34" charset="-120"/>
              </a:rPr>
              <a:t>Terapias</a:t>
            </a:r>
            <a:r>
              <a:rPr lang="en-US" dirty="0">
                <a:solidFill>
                  <a:srgbClr val="3B3535"/>
                </a:solidFill>
                <a:latin typeface="+mj-lt"/>
                <a:ea typeface="Sora Light" pitchFamily="34" charset="-122"/>
                <a:cs typeface="Sora Light" pitchFamily="34" charset="-120"/>
              </a:rPr>
              <a:t> loco-</a:t>
            </a:r>
            <a:r>
              <a:rPr lang="en-US" dirty="0" err="1">
                <a:solidFill>
                  <a:srgbClr val="3B3535"/>
                </a:solidFill>
                <a:latin typeface="+mj-lt"/>
                <a:ea typeface="Sora Light" pitchFamily="34" charset="-122"/>
                <a:cs typeface="Sora Light" pitchFamily="34" charset="-120"/>
              </a:rPr>
              <a:t>regionales</a:t>
            </a:r>
            <a:r>
              <a:rPr lang="en-US" dirty="0">
                <a:solidFill>
                  <a:srgbClr val="3B3535"/>
                </a:solidFill>
                <a:latin typeface="+mj-lt"/>
                <a:ea typeface="Sora Light" pitchFamily="34" charset="-122"/>
                <a:cs typeface="Sora Light" pitchFamily="34" charset="-120"/>
              </a:rPr>
              <a:t> - tratamiento </a:t>
            </a:r>
            <a:r>
              <a:rPr lang="en-US" dirty="0" err="1">
                <a:solidFill>
                  <a:srgbClr val="3B3535"/>
                </a:solidFill>
                <a:latin typeface="+mj-lt"/>
                <a:ea typeface="Sora Light" pitchFamily="34" charset="-122"/>
                <a:cs typeface="Sora Light" pitchFamily="34" charset="-120"/>
              </a:rPr>
              <a:t>sistémico</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según</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paciente</a:t>
            </a:r>
            <a:endParaRPr lang="en-US" dirty="0">
              <a:latin typeface="+mj-lt"/>
            </a:endParaRPr>
          </a:p>
        </p:txBody>
      </p:sp>
      <p:sp>
        <p:nvSpPr>
          <p:cNvPr id="33" name="Text 13">
            <a:extLst>
              <a:ext uri="{FF2B5EF4-FFF2-40B4-BE49-F238E27FC236}">
                <a16:creationId xmlns:a16="http://schemas.microsoft.com/office/drawing/2014/main" id="{C2DB79EB-5CDC-499D-16B7-E124C6B0A9AA}"/>
              </a:ext>
            </a:extLst>
          </p:cNvPr>
          <p:cNvSpPr/>
          <p:nvPr/>
        </p:nvSpPr>
        <p:spPr>
          <a:xfrm>
            <a:off x="1455864" y="3355704"/>
            <a:ext cx="138083" cy="510617"/>
          </a:xfrm>
          <a:prstGeom prst="rect">
            <a:avLst/>
          </a:prstGeom>
          <a:noFill/>
          <a:ln/>
        </p:spPr>
        <p:txBody>
          <a:bodyPr wrap="none" lIns="0" tIns="0" rIns="0" bIns="0" rtlCol="0" anchor="t"/>
          <a:lstStyle/>
          <a:p>
            <a:pPr>
              <a:lnSpc>
                <a:spcPct val="150000"/>
              </a:lnSpc>
            </a:pPr>
            <a:endParaRPr lang="en-US" dirty="0">
              <a:latin typeface="+mj-lt"/>
            </a:endParaRPr>
          </a:p>
        </p:txBody>
      </p:sp>
      <p:sp>
        <p:nvSpPr>
          <p:cNvPr id="35" name="Text 16">
            <a:extLst>
              <a:ext uri="{FF2B5EF4-FFF2-40B4-BE49-F238E27FC236}">
                <a16:creationId xmlns:a16="http://schemas.microsoft.com/office/drawing/2014/main" id="{689D44C9-C74D-CE69-C62F-7E50BFF3F156}"/>
              </a:ext>
            </a:extLst>
          </p:cNvPr>
          <p:cNvSpPr/>
          <p:nvPr/>
        </p:nvSpPr>
        <p:spPr>
          <a:xfrm>
            <a:off x="1441350" y="4669900"/>
            <a:ext cx="5545110" cy="653890"/>
          </a:xfrm>
          <a:prstGeom prst="rect">
            <a:avLst/>
          </a:prstGeom>
          <a:noFill/>
          <a:ln/>
        </p:spPr>
        <p:txBody>
          <a:bodyPr wrap="none" lIns="0" tIns="0" rIns="0" bIns="0" rtlCol="0" anchor="t"/>
          <a:lstStyle/>
          <a:p>
            <a:r>
              <a:rPr lang="en-US" dirty="0" err="1">
                <a:solidFill>
                  <a:srgbClr val="3B3535"/>
                </a:solidFill>
                <a:latin typeface="+mj-lt"/>
                <a:ea typeface="Sora Light" pitchFamily="34" charset="-122"/>
                <a:cs typeface="Sora Light" pitchFamily="34" charset="-120"/>
              </a:rPr>
              <a:t>Biomarcadores</a:t>
            </a:r>
            <a:r>
              <a:rPr lang="en-US" dirty="0">
                <a:solidFill>
                  <a:srgbClr val="3B3535"/>
                </a:solidFill>
                <a:latin typeface="+mj-lt"/>
                <a:ea typeface="Sora Light" pitchFamily="34" charset="-122"/>
                <a:cs typeface="Sora Light" pitchFamily="34" charset="-120"/>
              </a:rPr>
              <a:t> (AFP &gt;1000: indicador de invasión vascular) </a:t>
            </a:r>
          </a:p>
          <a:p>
            <a:r>
              <a:rPr lang="en-US" dirty="0">
                <a:solidFill>
                  <a:srgbClr val="3B3535"/>
                </a:solidFill>
                <a:latin typeface="+mj-lt"/>
                <a:ea typeface="Sora Light" pitchFamily="34" charset="-122"/>
                <a:cs typeface="Sora Light" pitchFamily="34" charset="-120"/>
              </a:rPr>
              <a:t>Respuesta morfológica sostenida a 3 meses</a:t>
            </a:r>
            <a:endParaRPr lang="en-US" dirty="0">
              <a:latin typeface="+mj-lt"/>
            </a:endParaRPr>
          </a:p>
        </p:txBody>
      </p:sp>
      <p:sp>
        <p:nvSpPr>
          <p:cNvPr id="36" name="Text 8">
            <a:extLst>
              <a:ext uri="{FF2B5EF4-FFF2-40B4-BE49-F238E27FC236}">
                <a16:creationId xmlns:a16="http://schemas.microsoft.com/office/drawing/2014/main" id="{EF0C0707-5A3D-DB5E-721F-FE29B8A6F413}"/>
              </a:ext>
            </a:extLst>
          </p:cNvPr>
          <p:cNvSpPr/>
          <p:nvPr/>
        </p:nvSpPr>
        <p:spPr>
          <a:xfrm>
            <a:off x="1426755" y="2306151"/>
            <a:ext cx="5655560" cy="344389"/>
          </a:xfrm>
          <a:prstGeom prst="rect">
            <a:avLst/>
          </a:prstGeom>
          <a:noFill/>
          <a:ln/>
        </p:spPr>
        <p:txBody>
          <a:bodyPr wrap="none" lIns="0" tIns="0" rIns="0" bIns="0" rtlCol="0" anchor="t"/>
          <a:lstStyle/>
          <a:p>
            <a:r>
              <a:rPr lang="en-US" dirty="0">
                <a:solidFill>
                  <a:srgbClr val="3B3535"/>
                </a:solidFill>
                <a:latin typeface="+mj-lt"/>
                <a:cs typeface="Sora Light" pitchFamily="34" charset="-120"/>
              </a:rPr>
              <a:t>Multimodal: </a:t>
            </a:r>
            <a:r>
              <a:rPr lang="en-US" dirty="0" err="1">
                <a:solidFill>
                  <a:srgbClr val="3B3535"/>
                </a:solidFill>
                <a:latin typeface="+mj-lt"/>
                <a:cs typeface="Sora Light" pitchFamily="34" charset="-120"/>
              </a:rPr>
              <a:t>Proceso</a:t>
            </a:r>
            <a:r>
              <a:rPr lang="en-US" dirty="0">
                <a:solidFill>
                  <a:srgbClr val="3B3535"/>
                </a:solidFill>
                <a:latin typeface="+mj-lt"/>
                <a:cs typeface="Sora Light" pitchFamily="34" charset="-120"/>
              </a:rPr>
              <a:t> </a:t>
            </a:r>
            <a:r>
              <a:rPr lang="en-US" dirty="0" err="1">
                <a:solidFill>
                  <a:srgbClr val="3B3535"/>
                </a:solidFill>
                <a:latin typeface="+mj-lt"/>
                <a:cs typeface="Sora Light" pitchFamily="34" charset="-120"/>
              </a:rPr>
              <a:t>Secuencial</a:t>
            </a:r>
            <a:r>
              <a:rPr lang="en-US" dirty="0">
                <a:solidFill>
                  <a:srgbClr val="3B3535"/>
                </a:solidFill>
                <a:latin typeface="+mj-lt"/>
                <a:cs typeface="Sora Light" pitchFamily="34" charset="-120"/>
              </a:rPr>
              <a:t> </a:t>
            </a:r>
            <a:r>
              <a:rPr lang="en-US" dirty="0" err="1">
                <a:solidFill>
                  <a:srgbClr val="3B3535"/>
                </a:solidFill>
                <a:latin typeface="+mj-lt"/>
                <a:cs typeface="Sora Light" pitchFamily="34" charset="-120"/>
              </a:rPr>
              <a:t>Adaptado</a:t>
            </a:r>
            <a:endParaRPr lang="en-US" dirty="0">
              <a:latin typeface="+mj-lt"/>
            </a:endParaRPr>
          </a:p>
        </p:txBody>
      </p:sp>
      <p:pic>
        <p:nvPicPr>
          <p:cNvPr id="37" name="Image 3" descr="preencoded.png">
            <a:extLst>
              <a:ext uri="{FF2B5EF4-FFF2-40B4-BE49-F238E27FC236}">
                <a16:creationId xmlns:a16="http://schemas.microsoft.com/office/drawing/2014/main" id="{8D1652F7-FA8E-5939-44AA-A4BB7673C1E2}"/>
              </a:ext>
            </a:extLst>
          </p:cNvPr>
          <p:cNvPicPr>
            <a:picLocks noChangeAspect="1"/>
          </p:cNvPicPr>
          <p:nvPr/>
        </p:nvPicPr>
        <p:blipFill>
          <a:blip r:embed="rId10"/>
          <a:stretch>
            <a:fillRect/>
          </a:stretch>
        </p:blipFill>
        <p:spPr>
          <a:xfrm>
            <a:off x="717283" y="4378125"/>
            <a:ext cx="631924" cy="1016496"/>
          </a:xfrm>
          <a:prstGeom prst="rect">
            <a:avLst/>
          </a:prstGeom>
        </p:spPr>
      </p:pic>
      <p:sp>
        <p:nvSpPr>
          <p:cNvPr id="40" name="Text 8">
            <a:extLst>
              <a:ext uri="{FF2B5EF4-FFF2-40B4-BE49-F238E27FC236}">
                <a16:creationId xmlns:a16="http://schemas.microsoft.com/office/drawing/2014/main" id="{C4F882FD-1286-593F-95F5-3EBFCC107B27}"/>
              </a:ext>
            </a:extLst>
          </p:cNvPr>
          <p:cNvSpPr/>
          <p:nvPr/>
        </p:nvSpPr>
        <p:spPr>
          <a:xfrm>
            <a:off x="1428568" y="4410508"/>
            <a:ext cx="1677567" cy="258545"/>
          </a:xfrm>
          <a:prstGeom prst="rect">
            <a:avLst/>
          </a:prstGeom>
          <a:noFill/>
          <a:ln/>
        </p:spPr>
        <p:txBody>
          <a:bodyPr wrap="none" lIns="0" tIns="0" rIns="0" bIns="0" rtlCol="0" anchor="t"/>
          <a:lstStyle/>
          <a:p>
            <a:r>
              <a:rPr lang="en-US" b="1" dirty="0">
                <a:solidFill>
                  <a:schemeClr val="accent1">
                    <a:lumMod val="75000"/>
                  </a:schemeClr>
                </a:solidFill>
                <a:latin typeface="Alexandria Semi Bold" pitchFamily="34" charset="0"/>
                <a:cs typeface="Alexandria Semi Bold" pitchFamily="34" charset="-120"/>
              </a:rPr>
              <a:t>MONITORIZACIÓN</a:t>
            </a:r>
            <a:endParaRPr lang="en-US" b="1" dirty="0">
              <a:solidFill>
                <a:schemeClr val="accent1">
                  <a:lumMod val="75000"/>
                </a:schemeClr>
              </a:solidFill>
            </a:endParaRPr>
          </a:p>
        </p:txBody>
      </p:sp>
      <p:sp>
        <p:nvSpPr>
          <p:cNvPr id="42" name="CuadroTexto 41">
            <a:extLst>
              <a:ext uri="{FF2B5EF4-FFF2-40B4-BE49-F238E27FC236}">
                <a16:creationId xmlns:a16="http://schemas.microsoft.com/office/drawing/2014/main" id="{5EAD795A-C4E5-9543-7F51-7C910C9727B8}"/>
              </a:ext>
            </a:extLst>
          </p:cNvPr>
          <p:cNvSpPr txBox="1"/>
          <p:nvPr/>
        </p:nvSpPr>
        <p:spPr>
          <a:xfrm>
            <a:off x="868615" y="4681853"/>
            <a:ext cx="372724" cy="369332"/>
          </a:xfrm>
          <a:prstGeom prst="rect">
            <a:avLst/>
          </a:prstGeom>
          <a:solidFill>
            <a:schemeClr val="bg1">
              <a:lumMod val="95000"/>
            </a:schemeClr>
          </a:solidFill>
        </p:spPr>
        <p:txBody>
          <a:bodyPr wrap="square" rtlCol="0">
            <a:spAutoFit/>
          </a:bodyPr>
          <a:lstStyle/>
          <a:p>
            <a:r>
              <a:rPr lang="es-ES" dirty="0"/>
              <a:t>4</a:t>
            </a:r>
          </a:p>
        </p:txBody>
      </p:sp>
      <p:sp>
        <p:nvSpPr>
          <p:cNvPr id="44" name="CuadroTexto 43">
            <a:extLst>
              <a:ext uri="{FF2B5EF4-FFF2-40B4-BE49-F238E27FC236}">
                <a16:creationId xmlns:a16="http://schemas.microsoft.com/office/drawing/2014/main" id="{3388CE40-C1E1-3E2F-2DCF-AC3C03FD60A7}"/>
              </a:ext>
            </a:extLst>
          </p:cNvPr>
          <p:cNvSpPr txBox="1"/>
          <p:nvPr/>
        </p:nvSpPr>
        <p:spPr>
          <a:xfrm>
            <a:off x="861179" y="3678262"/>
            <a:ext cx="372724" cy="369332"/>
          </a:xfrm>
          <a:prstGeom prst="rect">
            <a:avLst/>
          </a:prstGeom>
          <a:solidFill>
            <a:schemeClr val="bg1">
              <a:lumMod val="95000"/>
            </a:schemeClr>
          </a:solidFill>
        </p:spPr>
        <p:txBody>
          <a:bodyPr wrap="square" rtlCol="0">
            <a:spAutoFit/>
          </a:bodyPr>
          <a:lstStyle/>
          <a:p>
            <a:r>
              <a:rPr lang="es-ES" dirty="0"/>
              <a:t>3</a:t>
            </a:r>
          </a:p>
        </p:txBody>
      </p:sp>
      <p:sp>
        <p:nvSpPr>
          <p:cNvPr id="45" name="CuadroTexto 44">
            <a:extLst>
              <a:ext uri="{FF2B5EF4-FFF2-40B4-BE49-F238E27FC236}">
                <a16:creationId xmlns:a16="http://schemas.microsoft.com/office/drawing/2014/main" id="{E874AED8-CEC2-8F39-BB05-D5FDB34F80C3}"/>
              </a:ext>
            </a:extLst>
          </p:cNvPr>
          <p:cNvSpPr txBox="1"/>
          <p:nvPr/>
        </p:nvSpPr>
        <p:spPr>
          <a:xfrm>
            <a:off x="847832" y="2375753"/>
            <a:ext cx="372724" cy="369332"/>
          </a:xfrm>
          <a:prstGeom prst="rect">
            <a:avLst/>
          </a:prstGeom>
          <a:solidFill>
            <a:schemeClr val="bg1">
              <a:lumMod val="95000"/>
            </a:schemeClr>
          </a:solidFill>
        </p:spPr>
        <p:txBody>
          <a:bodyPr wrap="square" rtlCol="0">
            <a:spAutoFit/>
          </a:bodyPr>
          <a:lstStyle/>
          <a:p>
            <a:r>
              <a:rPr lang="es-ES" dirty="0"/>
              <a:t>2</a:t>
            </a:r>
          </a:p>
        </p:txBody>
      </p:sp>
      <p:sp>
        <p:nvSpPr>
          <p:cNvPr id="46" name="CuadroTexto 45">
            <a:extLst>
              <a:ext uri="{FF2B5EF4-FFF2-40B4-BE49-F238E27FC236}">
                <a16:creationId xmlns:a16="http://schemas.microsoft.com/office/drawing/2014/main" id="{0FACC988-90EA-F415-26BB-A8DBEAFD71DF}"/>
              </a:ext>
            </a:extLst>
          </p:cNvPr>
          <p:cNvSpPr txBox="1"/>
          <p:nvPr/>
        </p:nvSpPr>
        <p:spPr>
          <a:xfrm>
            <a:off x="847571" y="1254626"/>
            <a:ext cx="372724" cy="369332"/>
          </a:xfrm>
          <a:prstGeom prst="rect">
            <a:avLst/>
          </a:prstGeom>
          <a:solidFill>
            <a:schemeClr val="bg1">
              <a:lumMod val="95000"/>
            </a:schemeClr>
          </a:solidFill>
        </p:spPr>
        <p:txBody>
          <a:bodyPr wrap="square" rtlCol="0">
            <a:spAutoFit/>
          </a:bodyPr>
          <a:lstStyle/>
          <a:p>
            <a:r>
              <a:rPr lang="es-ES" dirty="0"/>
              <a:t>1</a:t>
            </a:r>
          </a:p>
        </p:txBody>
      </p:sp>
      <p:sp>
        <p:nvSpPr>
          <p:cNvPr id="48" name="Text 8">
            <a:extLst>
              <a:ext uri="{FF2B5EF4-FFF2-40B4-BE49-F238E27FC236}">
                <a16:creationId xmlns:a16="http://schemas.microsoft.com/office/drawing/2014/main" id="{CA13213A-DDEF-0914-C5E3-2A286FD71FB8}"/>
              </a:ext>
            </a:extLst>
          </p:cNvPr>
          <p:cNvSpPr/>
          <p:nvPr/>
        </p:nvSpPr>
        <p:spPr>
          <a:xfrm>
            <a:off x="9019809" y="4684116"/>
            <a:ext cx="1677567" cy="258545"/>
          </a:xfrm>
          <a:prstGeom prst="rect">
            <a:avLst/>
          </a:prstGeom>
          <a:noFill/>
          <a:ln/>
        </p:spPr>
        <p:txBody>
          <a:bodyPr wrap="none" lIns="0" tIns="0" rIns="0" bIns="0" rtlCol="0" anchor="t"/>
          <a:lstStyle/>
          <a:p>
            <a:r>
              <a:rPr lang="en-US" b="1" dirty="0">
                <a:solidFill>
                  <a:schemeClr val="accent1">
                    <a:lumMod val="75000"/>
                  </a:schemeClr>
                </a:solidFill>
                <a:latin typeface="Alexandria Semi Bold" pitchFamily="34" charset="0"/>
                <a:cs typeface="Alexandria Semi Bold" pitchFamily="34" charset="-120"/>
              </a:rPr>
              <a:t>LIMITACIONES </a:t>
            </a:r>
            <a:endParaRPr lang="en-US" b="1" dirty="0">
              <a:solidFill>
                <a:schemeClr val="accent1">
                  <a:lumMod val="75000"/>
                </a:schemeClr>
              </a:solidFill>
            </a:endParaRPr>
          </a:p>
        </p:txBody>
      </p:sp>
    </p:spTree>
    <p:extLst>
      <p:ext uri="{BB962C8B-B14F-4D97-AF65-F5344CB8AC3E}">
        <p14:creationId xmlns:p14="http://schemas.microsoft.com/office/powerpoint/2010/main" val="1647186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232FB432-7409-CCFA-F751-F31ADD5F4BDC}"/>
            </a:ext>
          </a:extLst>
        </p:cNvPr>
        <p:cNvGrpSpPr/>
        <p:nvPr/>
      </p:nvGrpSpPr>
      <p:grpSpPr>
        <a:xfrm>
          <a:off x="0" y="0"/>
          <a:ext cx="0" cy="0"/>
          <a:chOff x="0" y="0"/>
          <a:chExt cx="0" cy="0"/>
        </a:xfrm>
      </p:grpSpPr>
      <p:grpSp>
        <p:nvGrpSpPr>
          <p:cNvPr id="34" name="Grupo 33">
            <a:extLst>
              <a:ext uri="{FF2B5EF4-FFF2-40B4-BE49-F238E27FC236}">
                <a16:creationId xmlns:a16="http://schemas.microsoft.com/office/drawing/2014/main" id="{BBC93D7D-766A-E3F6-B1D7-74D6E227CE66}"/>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42618414-C0E8-FB23-7EDC-FB4D42F6AC52}"/>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F9373AF3-FF47-33CE-08A9-7BEB1E052826}"/>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79EB3F38-B3E1-315B-53EB-FC986A40F85A}"/>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E2BB7A30-3B25-AFCF-50DF-5D64422E2750}"/>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3AA43AAA-3D8D-7109-518F-F4BBDD25D731}"/>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AA15366B-27D0-628E-AD04-DBEC79929969}"/>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BBACD28B-E999-CEE6-6EF5-90A9237F5C0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09B7725F-A538-B61C-085E-94892160FF85}"/>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47AD4B53-5843-0C75-4AEB-BE8E8491A3D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64037F46-FC24-FDBD-51C4-FF80A7531E7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E31D2493-1331-19CA-4E7F-41B08496D56A}"/>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772F3560-7981-F9FA-FBB8-BA2376A0C61E}"/>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50A0DE17-E9D3-7934-0FD4-BA57B9EA573A}"/>
                </a:ext>
              </a:extLst>
            </p:cNvPr>
            <p:cNvPicPr>
              <a:picLocks noGrp="1" noRot="1" noChangeAspect="1" noMove="1" noResize="1" noEditPoints="1" noAdjustHandles="1" noChangeArrowheads="1" noChangeShapeType="1" noCrop="1"/>
            </p:cNvPicPr>
            <p:nvPr/>
          </p:nvPicPr>
          <p:blipFill>
            <a:blip r:embed="rId8">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168162F6-F207-2A98-AFF6-B47974FB678A}"/>
                </a:ext>
              </a:extLst>
            </p:cNvPr>
            <p:cNvPicPr>
              <a:picLocks noGrp="1" noRot="1" noChangeAspect="1" noMove="1" noResize="1" noEditPoints="1" noAdjustHandles="1" noChangeArrowheads="1" noChangeShapeType="1" noCrop="1"/>
            </p:cNvPicPr>
            <p:nvPr/>
          </p:nvPicPr>
          <p:blipFill>
            <a:blip r:embed="rId9"/>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A80DB5AD-30EF-D6C4-DDE7-34C5BCBAC0BF}"/>
                </a:ext>
              </a:extLst>
            </p:cNvPr>
            <p:cNvPicPr>
              <a:picLocks noGrp="1" noRot="1" noChangeAspect="1" noMove="1" noResize="1" noEditPoints="1" noAdjustHandles="1" noChangeArrowheads="1" noChangeShapeType="1" noCrop="1"/>
            </p:cNvPicPr>
            <p:nvPr/>
          </p:nvPicPr>
          <p:blipFill>
            <a:blip r:embed="rId10"/>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395D3FB2-22D9-1D8F-2CF5-25ADFC71261A}"/>
                </a:ext>
              </a:extLst>
            </p:cNvPr>
            <p:cNvPicPr>
              <a:picLocks noGrp="1" noRot="1" noChangeAspect="1" noMove="1" noResize="1" noEditPoints="1" noAdjustHandles="1" noChangeArrowheads="1" noChangeShapeType="1" noCrop="1"/>
            </p:cNvPicPr>
            <p:nvPr/>
          </p:nvPicPr>
          <p:blipFill>
            <a:blip r:embed="rId11">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pic>
        <p:nvPicPr>
          <p:cNvPr id="8" name="Imagen 7">
            <a:extLst>
              <a:ext uri="{FF2B5EF4-FFF2-40B4-BE49-F238E27FC236}">
                <a16:creationId xmlns:a16="http://schemas.microsoft.com/office/drawing/2014/main" id="{9B83A391-0134-60A4-2C4A-EEE47F7B7A33}"/>
              </a:ext>
            </a:extLst>
          </p:cNvPr>
          <p:cNvPicPr>
            <a:picLocks noChangeAspect="1"/>
          </p:cNvPicPr>
          <p:nvPr/>
        </p:nvPicPr>
        <p:blipFill>
          <a:blip r:embed="rId12"/>
          <a:stretch>
            <a:fillRect/>
          </a:stretch>
        </p:blipFill>
        <p:spPr>
          <a:xfrm>
            <a:off x="782472" y="1240143"/>
            <a:ext cx="10866418" cy="4803718"/>
          </a:xfrm>
          <a:prstGeom prst="rect">
            <a:avLst/>
          </a:prstGeom>
          <a:ln>
            <a:noFill/>
          </a:ln>
        </p:spPr>
      </p:pic>
      <p:sp>
        <p:nvSpPr>
          <p:cNvPr id="9" name="CuadroTexto 8">
            <a:extLst>
              <a:ext uri="{FF2B5EF4-FFF2-40B4-BE49-F238E27FC236}">
                <a16:creationId xmlns:a16="http://schemas.microsoft.com/office/drawing/2014/main" id="{639540BE-A763-FF9A-FF65-0D99C954195D}"/>
              </a:ext>
            </a:extLst>
          </p:cNvPr>
          <p:cNvSpPr txBox="1"/>
          <p:nvPr/>
        </p:nvSpPr>
        <p:spPr>
          <a:xfrm>
            <a:off x="582820" y="5801733"/>
            <a:ext cx="3401009" cy="276999"/>
          </a:xfrm>
          <a:prstGeom prst="rect">
            <a:avLst/>
          </a:prstGeom>
          <a:noFill/>
        </p:spPr>
        <p:txBody>
          <a:bodyPr wrap="square">
            <a:spAutoFit/>
          </a:bodyPr>
          <a:lstStyle/>
          <a:p>
            <a:pPr algn="r"/>
            <a:r>
              <a:rPr lang="es-ES" sz="1200" i="1" dirty="0" err="1"/>
              <a:t>Journal</a:t>
            </a:r>
            <a:r>
              <a:rPr lang="es-ES" sz="1200" i="1" dirty="0"/>
              <a:t> </a:t>
            </a:r>
            <a:r>
              <a:rPr lang="es-ES" sz="1200" i="1" dirty="0" err="1"/>
              <a:t>of</a:t>
            </a:r>
            <a:r>
              <a:rPr lang="es-ES" sz="1200" i="1" dirty="0"/>
              <a:t> </a:t>
            </a:r>
            <a:r>
              <a:rPr lang="es-ES" sz="1200" i="1" dirty="0" err="1"/>
              <a:t>Hepatology</a:t>
            </a:r>
            <a:r>
              <a:rPr lang="es-ES" sz="1200" i="1" dirty="0"/>
              <a:t>, </a:t>
            </a:r>
            <a:r>
              <a:rPr lang="es-ES" sz="1200" i="1" dirty="0" err="1"/>
              <a:t>Febr</a:t>
            </a:r>
            <a:r>
              <a:rPr lang="es-ES" sz="1200" i="1" dirty="0"/>
              <a:t> 2025. vol. 82 j 315–374</a:t>
            </a:r>
          </a:p>
        </p:txBody>
      </p:sp>
    </p:spTree>
    <p:extLst>
      <p:ext uri="{BB962C8B-B14F-4D97-AF65-F5344CB8AC3E}">
        <p14:creationId xmlns:p14="http://schemas.microsoft.com/office/powerpoint/2010/main" val="1623015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11000"/>
            <a:lum/>
          </a:blip>
          <a:srcRect/>
          <a:stretch>
            <a:fillRect t="-37000" b="-37000"/>
          </a:stretch>
        </a:blipFill>
        <a:effectLst/>
      </p:bgPr>
    </p:bg>
    <p:spTree>
      <p:nvGrpSpPr>
        <p:cNvPr id="1" name="">
          <a:extLst>
            <a:ext uri="{FF2B5EF4-FFF2-40B4-BE49-F238E27FC236}">
              <a16:creationId xmlns:a16="http://schemas.microsoft.com/office/drawing/2014/main" id="{DCF51B69-AA0C-5679-A9AD-DFC003AAC816}"/>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2A350F21-C160-205D-69D0-4B46A4CFE627}"/>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9D70E9D-BAF5-8ED9-ACDA-9038A1CF1E5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FBC7C3AE-2293-0820-F563-4F4181919A74}"/>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28D1C542-C961-8701-2E78-3087EC271218}"/>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CB149493-A9EE-2CF1-7384-8552C641F645}"/>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C95D9A31-620A-E68B-4A79-4958D23914A4}"/>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1CBC416-A8D5-3615-BD5F-AE1DE06CE9CB}"/>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F9C97938-2990-8676-61BA-80560EAA47F6}"/>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822F35D1-5CB7-53F5-681F-6FD472E8F7A1}"/>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382E6BC5-3B95-36DF-7F94-198AD47B6A1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3434DF1-6640-E27F-293F-2F179D8BBF7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7F619BB7-7447-A698-C27F-41833516885F}"/>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02CBE4EA-12BE-8C53-39B2-D6CA8A0AC3E7}"/>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24F00A28-E44D-FAE5-77E3-645F5CD99B45}"/>
              </a:ext>
            </a:extLst>
          </p:cNvPr>
          <p:cNvPicPr>
            <a:picLocks noChangeAspect="1"/>
          </p:cNvPicPr>
          <p:nvPr/>
        </p:nvPicPr>
        <p:blipFill>
          <a:blip r:embed="rId7"/>
          <a:stretch>
            <a:fillRect/>
          </a:stretch>
        </p:blipFill>
        <p:spPr>
          <a:xfrm>
            <a:off x="207590" y="846102"/>
            <a:ext cx="11446854" cy="3978352"/>
          </a:xfrm>
          <a:prstGeom prst="rect">
            <a:avLst/>
          </a:prstGeom>
        </p:spPr>
      </p:pic>
      <p:sp>
        <p:nvSpPr>
          <p:cNvPr id="20" name="CuadroTexto 19">
            <a:extLst>
              <a:ext uri="{FF2B5EF4-FFF2-40B4-BE49-F238E27FC236}">
                <a16:creationId xmlns:a16="http://schemas.microsoft.com/office/drawing/2014/main" id="{DA390D96-DCC3-7703-DF43-70AA1C86F559}"/>
              </a:ext>
            </a:extLst>
          </p:cNvPr>
          <p:cNvSpPr txBox="1"/>
          <p:nvPr/>
        </p:nvSpPr>
        <p:spPr>
          <a:xfrm>
            <a:off x="9040161" y="4793751"/>
            <a:ext cx="2813083" cy="307777"/>
          </a:xfrm>
          <a:prstGeom prst="rect">
            <a:avLst/>
          </a:prstGeom>
          <a:noFill/>
        </p:spPr>
        <p:txBody>
          <a:bodyPr wrap="square">
            <a:spAutoFit/>
          </a:bodyPr>
          <a:lstStyle/>
          <a:p>
            <a:r>
              <a:rPr lang="es-ES" sz="1400" i="1" dirty="0" err="1"/>
              <a:t>Hepatology</a:t>
            </a:r>
            <a:r>
              <a:rPr lang="es-ES" sz="1400" i="1" dirty="0"/>
              <a:t>. 2023;78:1922–1965</a:t>
            </a:r>
          </a:p>
        </p:txBody>
      </p:sp>
    </p:spTree>
    <p:extLst>
      <p:ext uri="{BB962C8B-B14F-4D97-AF65-F5344CB8AC3E}">
        <p14:creationId xmlns:p14="http://schemas.microsoft.com/office/powerpoint/2010/main" val="215264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8877FD-8C9C-06AD-20AA-F940002B1B0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8739BFD0-C464-4DDF-1A39-6F6891B085F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FBBF91AE-9C78-B1EA-E9AB-746A0F3E746E}"/>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BFE64D0F-279A-A11D-36D7-B5C18C73491D}"/>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C6F4FF2C-3701-E8A8-27AE-63CC86CAEB2A}"/>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1538A9ED-C3D2-C0B6-EB7E-48F968923CA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2CDE0B49-ABEA-4F9D-E07E-61F50FC1A88D}"/>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F7E4FBA-E0EA-E12A-DF9C-7B02097245DD}"/>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2C046856-0EB0-1139-F2DA-410F016C124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53D99A1-362A-F131-B990-DC89879237AE}"/>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11C509D-6C3F-B1AE-CE89-12972D71D0DD}"/>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3C9E9551-7D38-6F98-394E-F882072E2409}"/>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FBC6BD4-2FB1-87A0-F84F-3DF65366637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D4160043-7335-241E-3893-A4E74E492C7F}"/>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4" name="Imagen 3">
            <a:extLst>
              <a:ext uri="{FF2B5EF4-FFF2-40B4-BE49-F238E27FC236}">
                <a16:creationId xmlns:a16="http://schemas.microsoft.com/office/drawing/2014/main" id="{0FF46BB5-19AB-CED7-7FF0-6AD3A142EEEA}"/>
              </a:ext>
            </a:extLst>
          </p:cNvPr>
          <p:cNvPicPr>
            <a:picLocks noChangeAspect="1"/>
          </p:cNvPicPr>
          <p:nvPr/>
        </p:nvPicPr>
        <p:blipFill>
          <a:blip r:embed="rId6"/>
          <a:stretch>
            <a:fillRect/>
          </a:stretch>
        </p:blipFill>
        <p:spPr>
          <a:xfrm>
            <a:off x="698967" y="2567276"/>
            <a:ext cx="3012546" cy="2800173"/>
          </a:xfrm>
          <a:prstGeom prst="rect">
            <a:avLst/>
          </a:prstGeom>
          <a:ln>
            <a:solidFill>
              <a:schemeClr val="accent1">
                <a:lumMod val="60000"/>
                <a:lumOff val="40000"/>
              </a:schemeClr>
            </a:solidFill>
          </a:ln>
        </p:spPr>
      </p:pic>
      <p:pic>
        <p:nvPicPr>
          <p:cNvPr id="10" name="Imagen 9">
            <a:extLst>
              <a:ext uri="{FF2B5EF4-FFF2-40B4-BE49-F238E27FC236}">
                <a16:creationId xmlns:a16="http://schemas.microsoft.com/office/drawing/2014/main" id="{018A99C2-D80C-4C1B-C0F4-A395B37E5578}"/>
              </a:ext>
            </a:extLst>
          </p:cNvPr>
          <p:cNvPicPr>
            <a:picLocks noChangeAspect="1"/>
          </p:cNvPicPr>
          <p:nvPr/>
        </p:nvPicPr>
        <p:blipFill>
          <a:blip r:embed="rId7"/>
          <a:stretch>
            <a:fillRect/>
          </a:stretch>
        </p:blipFill>
        <p:spPr>
          <a:xfrm>
            <a:off x="5081138" y="2401383"/>
            <a:ext cx="5599236" cy="3635051"/>
          </a:xfrm>
          <a:prstGeom prst="rect">
            <a:avLst/>
          </a:prstGeom>
          <a:ln>
            <a:solidFill>
              <a:schemeClr val="accent1">
                <a:lumMod val="60000"/>
                <a:lumOff val="40000"/>
              </a:schemeClr>
            </a:solidFill>
          </a:ln>
        </p:spPr>
      </p:pic>
      <p:sp>
        <p:nvSpPr>
          <p:cNvPr id="20" name="Text 0">
            <a:extLst>
              <a:ext uri="{FF2B5EF4-FFF2-40B4-BE49-F238E27FC236}">
                <a16:creationId xmlns:a16="http://schemas.microsoft.com/office/drawing/2014/main" id="{BAA1B81D-30D1-51FD-784F-431E9FE3DAA8}"/>
              </a:ext>
            </a:extLst>
          </p:cNvPr>
          <p:cNvSpPr/>
          <p:nvPr/>
        </p:nvSpPr>
        <p:spPr>
          <a:xfrm>
            <a:off x="367615" y="90816"/>
            <a:ext cx="5498796" cy="1301697"/>
          </a:xfrm>
          <a:prstGeom prst="rect">
            <a:avLst/>
          </a:prstGeom>
          <a:noFill/>
          <a:ln/>
        </p:spPr>
        <p:txBody>
          <a:bodyPr wrap="square" lIns="0" tIns="0" rIns="0" bIns="0" rtlCol="0" anchor="t"/>
          <a:lstStyle/>
          <a:p>
            <a:pPr>
              <a:lnSpc>
                <a:spcPts val="4666"/>
              </a:lnSpc>
            </a:pPr>
            <a:r>
              <a:rPr lang="en-US" sz="3600" dirty="0">
                <a:solidFill>
                  <a:srgbClr val="1F1E1E"/>
                </a:solidFill>
                <a:latin typeface="Alexandria Semi Bold" pitchFamily="34" charset="0"/>
                <a:cs typeface="Alexandria Semi Bold" pitchFamily="34" charset="-120"/>
              </a:rPr>
              <a:t> </a:t>
            </a:r>
            <a:r>
              <a:rPr lang="en-US" sz="4000" dirty="0">
                <a:solidFill>
                  <a:srgbClr val="1F1E1E"/>
                </a:solidFill>
                <a:latin typeface="Alexandria Semi Bold" pitchFamily="34" charset="0"/>
                <a:cs typeface="Alexandria Semi Bold" pitchFamily="34" charset="-120"/>
              </a:rPr>
              <a:t>¿…</a:t>
            </a:r>
            <a:r>
              <a:rPr lang="en-US" sz="4000" dirty="0" err="1">
                <a:solidFill>
                  <a:srgbClr val="1F1E1E"/>
                </a:solidFill>
                <a:latin typeface="Alexandria Semi Bold" pitchFamily="34" charset="0"/>
                <a:cs typeface="Alexandria Semi Bold" pitchFamily="34" charset="-120"/>
              </a:rPr>
              <a:t>cómo</a:t>
            </a:r>
            <a:r>
              <a:rPr lang="en-US" sz="4000" dirty="0">
                <a:solidFill>
                  <a:srgbClr val="1F1E1E"/>
                </a:solidFill>
                <a:latin typeface="Alexandria Semi Bold" pitchFamily="34" charset="0"/>
                <a:cs typeface="Alexandria Semi Bold" pitchFamily="34" charset="-120"/>
              </a:rPr>
              <a:t>..…</a:t>
            </a:r>
          </a:p>
          <a:p>
            <a:pPr>
              <a:lnSpc>
                <a:spcPts val="4666"/>
              </a:lnSpc>
            </a:pPr>
            <a:r>
              <a:rPr lang="en-US" sz="4000" dirty="0">
                <a:solidFill>
                  <a:srgbClr val="1F1E1E"/>
                </a:solidFill>
                <a:latin typeface="Alexandria Semi Bold" pitchFamily="34" charset="0"/>
                <a:cs typeface="Alexandria Semi Bold" pitchFamily="34" charset="-120"/>
              </a:rPr>
              <a:t>…</a:t>
            </a:r>
            <a:r>
              <a:rPr lang="en-US" sz="4000" dirty="0" err="1">
                <a:solidFill>
                  <a:srgbClr val="1F1E1E"/>
                </a:solidFill>
                <a:latin typeface="Alexandria Semi Bold" pitchFamily="34" charset="0"/>
                <a:cs typeface="Alexandria Semi Bold" pitchFamily="34" charset="-120"/>
              </a:rPr>
              <a:t>desde</a:t>
            </a:r>
            <a:r>
              <a:rPr lang="en-US" sz="4000" dirty="0">
                <a:solidFill>
                  <a:srgbClr val="1F1E1E"/>
                </a:solidFill>
                <a:latin typeface="Alexandria Semi Bold" pitchFamily="34" charset="0"/>
                <a:cs typeface="Alexandria Semi Bold" pitchFamily="34" charset="-120"/>
              </a:rPr>
              <a:t> </a:t>
            </a:r>
            <a:r>
              <a:rPr lang="en-US" sz="4000" dirty="0" err="1">
                <a:solidFill>
                  <a:srgbClr val="1F1E1E"/>
                </a:solidFill>
                <a:latin typeface="Alexandria Semi Bold" pitchFamily="34" charset="0"/>
                <a:cs typeface="Alexandria Semi Bold" pitchFamily="34" charset="-120"/>
              </a:rPr>
              <a:t>dónde</a:t>
            </a:r>
            <a:r>
              <a:rPr lang="en-US" sz="4000" dirty="0">
                <a:solidFill>
                  <a:srgbClr val="1F1E1E"/>
                </a:solidFill>
                <a:latin typeface="Alexandria Semi Bold" pitchFamily="34" charset="0"/>
                <a:cs typeface="Alexandria Semi Bold" pitchFamily="34" charset="-120"/>
              </a:rPr>
              <a:t>?</a:t>
            </a:r>
            <a:endParaRPr lang="en-US" sz="4000" dirty="0"/>
          </a:p>
        </p:txBody>
      </p:sp>
      <p:sp>
        <p:nvSpPr>
          <p:cNvPr id="21" name="CuadroTexto 20">
            <a:extLst>
              <a:ext uri="{FF2B5EF4-FFF2-40B4-BE49-F238E27FC236}">
                <a16:creationId xmlns:a16="http://schemas.microsoft.com/office/drawing/2014/main" id="{DA3BF62A-B3FB-E9FD-72FB-53A406436901}"/>
              </a:ext>
            </a:extLst>
          </p:cNvPr>
          <p:cNvSpPr txBox="1"/>
          <p:nvPr/>
        </p:nvSpPr>
        <p:spPr>
          <a:xfrm>
            <a:off x="9722189" y="6015257"/>
            <a:ext cx="2421009" cy="261610"/>
          </a:xfrm>
          <a:prstGeom prst="rect">
            <a:avLst/>
          </a:prstGeom>
          <a:noFill/>
        </p:spPr>
        <p:txBody>
          <a:bodyPr wrap="square">
            <a:spAutoFit/>
          </a:bodyPr>
          <a:lstStyle/>
          <a:p>
            <a:pPr algn="r"/>
            <a:r>
              <a:rPr lang="es-ES" sz="1100" i="1" dirty="0" err="1"/>
              <a:t>Hepatic</a:t>
            </a:r>
            <a:r>
              <a:rPr lang="es-ES" sz="1100" i="1" dirty="0"/>
              <a:t> </a:t>
            </a:r>
            <a:r>
              <a:rPr lang="es-ES" sz="1100" i="1" dirty="0" err="1"/>
              <a:t>Oncology</a:t>
            </a:r>
            <a:r>
              <a:rPr lang="es-ES" sz="1100" i="1" dirty="0"/>
              <a:t> 2025, 12,1</a:t>
            </a:r>
          </a:p>
        </p:txBody>
      </p:sp>
      <p:pic>
        <p:nvPicPr>
          <p:cNvPr id="2" name="Imagen 1" descr="Interfaz de usuario gráfica, Texto, Aplicación&#10;&#10;El contenido generado por IA puede ser incorrecto.">
            <a:extLst>
              <a:ext uri="{FF2B5EF4-FFF2-40B4-BE49-F238E27FC236}">
                <a16:creationId xmlns:a16="http://schemas.microsoft.com/office/drawing/2014/main" id="{205842C5-3E87-8EB2-C066-521A83B18327}"/>
              </a:ext>
            </a:extLst>
          </p:cNvPr>
          <p:cNvPicPr>
            <a:picLocks noChangeAspect="1"/>
          </p:cNvPicPr>
          <p:nvPr/>
        </p:nvPicPr>
        <p:blipFill>
          <a:blip r:embed="rId8"/>
          <a:stretch>
            <a:fillRect/>
          </a:stretch>
        </p:blipFill>
        <p:spPr>
          <a:xfrm>
            <a:off x="4952698" y="112329"/>
            <a:ext cx="6804387" cy="1927713"/>
          </a:xfrm>
          <a:prstGeom prst="rect">
            <a:avLst/>
          </a:prstGeom>
          <a:ln>
            <a:solidFill>
              <a:schemeClr val="accent6">
                <a:lumMod val="75000"/>
              </a:schemeClr>
            </a:solidFill>
          </a:ln>
        </p:spPr>
      </p:pic>
      <p:sp>
        <p:nvSpPr>
          <p:cNvPr id="24" name="Text 0">
            <a:extLst>
              <a:ext uri="{FF2B5EF4-FFF2-40B4-BE49-F238E27FC236}">
                <a16:creationId xmlns:a16="http://schemas.microsoft.com/office/drawing/2014/main" id="{AB020681-C1F7-7EC4-6F8F-165679BFA4B1}"/>
              </a:ext>
            </a:extLst>
          </p:cNvPr>
          <p:cNvSpPr/>
          <p:nvPr/>
        </p:nvSpPr>
        <p:spPr>
          <a:xfrm>
            <a:off x="195195" y="85392"/>
            <a:ext cx="4470418" cy="1463170"/>
          </a:xfrm>
          <a:prstGeom prst="rect">
            <a:avLst/>
          </a:prstGeom>
          <a:solidFill>
            <a:schemeClr val="bg1"/>
          </a:solidFill>
          <a:ln/>
        </p:spPr>
        <p:txBody>
          <a:bodyPr wrap="square" lIns="0" tIns="0" rIns="0" bIns="0" rtlCol="0" anchor="t"/>
          <a:lstStyle/>
          <a:p>
            <a:pPr>
              <a:lnSpc>
                <a:spcPts val="4666"/>
              </a:lnSpc>
            </a:pPr>
            <a:r>
              <a:rPr lang="en-US" sz="4000" dirty="0">
                <a:solidFill>
                  <a:srgbClr val="1F1E1E"/>
                </a:solidFill>
                <a:latin typeface="Aptos" panose="020B0004020202020204" pitchFamily="34" charset="0"/>
                <a:cs typeface="Alexandria Semi Bold" pitchFamily="34" charset="-120"/>
              </a:rPr>
              <a:t>Multimodal y </a:t>
            </a:r>
            <a:r>
              <a:rPr lang="en-US" sz="4000" dirty="0" err="1">
                <a:solidFill>
                  <a:srgbClr val="1F1E1E"/>
                </a:solidFill>
                <a:latin typeface="Aptos" panose="020B0004020202020204" pitchFamily="34" charset="0"/>
                <a:cs typeface="Alexandria Semi Bold" pitchFamily="34" charset="-120"/>
              </a:rPr>
              <a:t>Secuencial</a:t>
            </a:r>
            <a:endParaRPr lang="en-US" sz="4000" dirty="0">
              <a:latin typeface="Aptos" panose="020B0004020202020204" pitchFamily="34" charset="0"/>
            </a:endParaRPr>
          </a:p>
        </p:txBody>
      </p:sp>
      <p:sp>
        <p:nvSpPr>
          <p:cNvPr id="26" name="Text 1">
            <a:extLst>
              <a:ext uri="{FF2B5EF4-FFF2-40B4-BE49-F238E27FC236}">
                <a16:creationId xmlns:a16="http://schemas.microsoft.com/office/drawing/2014/main" id="{330F93E5-AD2C-3244-502F-900E64EFC480}"/>
              </a:ext>
            </a:extLst>
          </p:cNvPr>
          <p:cNvSpPr/>
          <p:nvPr/>
        </p:nvSpPr>
        <p:spPr>
          <a:xfrm>
            <a:off x="207589" y="1602658"/>
            <a:ext cx="3889397" cy="685093"/>
          </a:xfrm>
          <a:prstGeom prst="rect">
            <a:avLst/>
          </a:prstGeom>
          <a:noFill/>
          <a:ln/>
        </p:spPr>
        <p:txBody>
          <a:bodyPr wrap="square" lIns="0" tIns="0" rIns="0" bIns="0" rtlCol="0" anchor="t"/>
          <a:lstStyle/>
          <a:p>
            <a:pPr>
              <a:lnSpc>
                <a:spcPts val="2250"/>
              </a:lnSpc>
            </a:pPr>
            <a:r>
              <a:rPr lang="en-US" sz="2000" dirty="0" err="1">
                <a:solidFill>
                  <a:srgbClr val="3B3535"/>
                </a:solidFill>
                <a:latin typeface="Aptos" panose="020B0004020202020204" pitchFamily="34" charset="0"/>
                <a:ea typeface="Sora Light" pitchFamily="34" charset="-122"/>
                <a:cs typeface="Sora Light" pitchFamily="34" charset="-120"/>
              </a:rPr>
              <a:t>Terapia</a:t>
            </a:r>
            <a:r>
              <a:rPr lang="en-US" sz="2000" dirty="0">
                <a:solidFill>
                  <a:srgbClr val="3B3535"/>
                </a:solidFill>
                <a:latin typeface="Aptos" panose="020B0004020202020204" pitchFamily="34" charset="0"/>
                <a:ea typeface="Sora Light" pitchFamily="34" charset="-122"/>
                <a:cs typeface="Sora Light" pitchFamily="34" charset="-120"/>
              </a:rPr>
              <a:t> Loco-regional</a:t>
            </a:r>
          </a:p>
          <a:p>
            <a:pPr>
              <a:lnSpc>
                <a:spcPts val="2250"/>
              </a:lnSpc>
            </a:pPr>
            <a:r>
              <a:rPr lang="en-US" sz="2000" dirty="0" err="1">
                <a:solidFill>
                  <a:srgbClr val="3B3535"/>
                </a:solidFill>
                <a:latin typeface="Aptos" panose="020B0004020202020204" pitchFamily="34" charset="0"/>
                <a:ea typeface="Sora Light" pitchFamily="34" charset="-122"/>
                <a:cs typeface="Sora Light" pitchFamily="34" charset="-120"/>
              </a:rPr>
              <a:t>Tratamiento</a:t>
            </a:r>
            <a:r>
              <a:rPr lang="en-US" sz="2000" dirty="0">
                <a:solidFill>
                  <a:srgbClr val="3B3535"/>
                </a:solidFill>
                <a:latin typeface="Aptos" panose="020B0004020202020204" pitchFamily="34" charset="0"/>
                <a:ea typeface="Sora Light" pitchFamily="34" charset="-122"/>
                <a:cs typeface="Sora Light" pitchFamily="34" charset="-120"/>
              </a:rPr>
              <a:t> </a:t>
            </a:r>
            <a:r>
              <a:rPr lang="en-US" sz="2000" dirty="0" err="1">
                <a:solidFill>
                  <a:srgbClr val="3B3535"/>
                </a:solidFill>
                <a:latin typeface="Aptos" panose="020B0004020202020204" pitchFamily="34" charset="0"/>
                <a:ea typeface="Sora Light" pitchFamily="34" charset="-122"/>
                <a:cs typeface="Sora Light" pitchFamily="34" charset="-120"/>
              </a:rPr>
              <a:t>sistémico</a:t>
            </a:r>
            <a:r>
              <a:rPr lang="en-US" sz="2000" dirty="0">
                <a:solidFill>
                  <a:srgbClr val="3B3535"/>
                </a:solidFill>
                <a:latin typeface="Aptos" panose="020B0004020202020204" pitchFamily="34" charset="0"/>
                <a:ea typeface="Sora Light" pitchFamily="34" charset="-122"/>
                <a:cs typeface="Sora Light" pitchFamily="34" charset="-120"/>
              </a:rPr>
              <a:t> </a:t>
            </a:r>
          </a:p>
          <a:p>
            <a:pPr>
              <a:lnSpc>
                <a:spcPts val="2250"/>
              </a:lnSpc>
            </a:pPr>
            <a:endParaRPr lang="en-US" sz="2000" dirty="0">
              <a:solidFill>
                <a:srgbClr val="3B3535"/>
              </a:solidFill>
              <a:latin typeface="Aptos" panose="020B0004020202020204" pitchFamily="34" charset="0"/>
              <a:ea typeface="Sora Light" pitchFamily="34" charset="-122"/>
              <a:cs typeface="Sora Light" pitchFamily="34" charset="-120"/>
            </a:endParaRPr>
          </a:p>
          <a:p>
            <a:pPr>
              <a:lnSpc>
                <a:spcPts val="2250"/>
              </a:lnSpc>
            </a:pPr>
            <a:endParaRPr lang="en-US" sz="2000" dirty="0">
              <a:solidFill>
                <a:srgbClr val="3B3535"/>
              </a:solidFill>
              <a:latin typeface="Aptos" panose="020B0004020202020204" pitchFamily="34" charset="0"/>
              <a:ea typeface="Sora Light" pitchFamily="34" charset="-122"/>
              <a:cs typeface="Sora Light" pitchFamily="34" charset="-120"/>
            </a:endParaRPr>
          </a:p>
        </p:txBody>
      </p:sp>
      <p:sp>
        <p:nvSpPr>
          <p:cNvPr id="28" name="Flecha arriba 27">
            <a:extLst>
              <a:ext uri="{FF2B5EF4-FFF2-40B4-BE49-F238E27FC236}">
                <a16:creationId xmlns:a16="http://schemas.microsoft.com/office/drawing/2014/main" id="{42673FB3-2400-D129-E864-F0452B72DF49}"/>
              </a:ext>
            </a:extLst>
          </p:cNvPr>
          <p:cNvSpPr/>
          <p:nvPr/>
        </p:nvSpPr>
        <p:spPr>
          <a:xfrm rot="15164898">
            <a:off x="8296030" y="1995045"/>
            <a:ext cx="640772" cy="134164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Flecha arriba 28">
            <a:extLst>
              <a:ext uri="{FF2B5EF4-FFF2-40B4-BE49-F238E27FC236}">
                <a16:creationId xmlns:a16="http://schemas.microsoft.com/office/drawing/2014/main" id="{6E2777C9-5FCD-1FF6-6C9C-863042F2B994}"/>
              </a:ext>
            </a:extLst>
          </p:cNvPr>
          <p:cNvSpPr/>
          <p:nvPr/>
        </p:nvSpPr>
        <p:spPr>
          <a:xfrm rot="15164898">
            <a:off x="3049292" y="2088010"/>
            <a:ext cx="640772" cy="134164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Flecha arriba 29">
            <a:extLst>
              <a:ext uri="{FF2B5EF4-FFF2-40B4-BE49-F238E27FC236}">
                <a16:creationId xmlns:a16="http://schemas.microsoft.com/office/drawing/2014/main" id="{32EE43CA-A2E4-8777-BD3B-E24F23FA6B41}"/>
              </a:ext>
            </a:extLst>
          </p:cNvPr>
          <p:cNvSpPr/>
          <p:nvPr/>
        </p:nvSpPr>
        <p:spPr>
          <a:xfrm rot="15164898">
            <a:off x="4025092" y="3384334"/>
            <a:ext cx="640772" cy="1341646"/>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31" name="Flecha arriba 30">
            <a:extLst>
              <a:ext uri="{FF2B5EF4-FFF2-40B4-BE49-F238E27FC236}">
                <a16:creationId xmlns:a16="http://schemas.microsoft.com/office/drawing/2014/main" id="{8CC38784-53F4-3AA0-F914-0AC017088E70}"/>
              </a:ext>
            </a:extLst>
          </p:cNvPr>
          <p:cNvSpPr/>
          <p:nvPr/>
        </p:nvSpPr>
        <p:spPr>
          <a:xfrm rot="15164898">
            <a:off x="9560591" y="3145530"/>
            <a:ext cx="640772" cy="1341646"/>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092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C4D4AD7-0CA1-598E-5855-7C94B2F25F4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EFA63F-AA16-F763-339E-4187D3A6B33D}"/>
              </a:ext>
            </a:extLst>
          </p:cNvPr>
          <p:cNvSpPr txBox="1">
            <a:spLocks/>
          </p:cNvSpPr>
          <p:nvPr/>
        </p:nvSpPr>
        <p:spPr>
          <a:xfrm>
            <a:off x="141438" y="319946"/>
            <a:ext cx="5713227" cy="97041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t>LRT para Down-</a:t>
            </a:r>
            <a:r>
              <a:rPr lang="es-ES" sz="3600" b="1" dirty="0" err="1"/>
              <a:t>Staging</a:t>
            </a:r>
            <a:endParaRPr lang="es-ES" sz="3600" b="1" dirty="0"/>
          </a:p>
        </p:txBody>
      </p:sp>
      <p:pic>
        <p:nvPicPr>
          <p:cNvPr id="3" name="Imagen 2">
            <a:extLst>
              <a:ext uri="{FF2B5EF4-FFF2-40B4-BE49-F238E27FC236}">
                <a16:creationId xmlns:a16="http://schemas.microsoft.com/office/drawing/2014/main" id="{9007E49C-9982-1745-F551-F19C67E4290A}"/>
              </a:ext>
            </a:extLst>
          </p:cNvPr>
          <p:cNvPicPr>
            <a:picLocks noChangeAspect="1"/>
          </p:cNvPicPr>
          <p:nvPr/>
        </p:nvPicPr>
        <p:blipFill>
          <a:blip r:embed="rId3"/>
          <a:stretch>
            <a:fillRect/>
          </a:stretch>
        </p:blipFill>
        <p:spPr>
          <a:xfrm>
            <a:off x="262570" y="1633233"/>
            <a:ext cx="11666859" cy="4593825"/>
          </a:xfrm>
          <a:prstGeom prst="rect">
            <a:avLst/>
          </a:prstGeom>
          <a:ln>
            <a:solidFill>
              <a:schemeClr val="accent6">
                <a:lumMod val="75000"/>
              </a:schemeClr>
            </a:solidFill>
          </a:ln>
        </p:spPr>
      </p:pic>
      <p:sp>
        <p:nvSpPr>
          <p:cNvPr id="4" name="CuadroTexto 3">
            <a:extLst>
              <a:ext uri="{FF2B5EF4-FFF2-40B4-BE49-F238E27FC236}">
                <a16:creationId xmlns:a16="http://schemas.microsoft.com/office/drawing/2014/main" id="{5A88CBB7-3294-2C9C-2F60-2E1D4556BC5C}"/>
              </a:ext>
            </a:extLst>
          </p:cNvPr>
          <p:cNvSpPr txBox="1"/>
          <p:nvPr/>
        </p:nvSpPr>
        <p:spPr>
          <a:xfrm>
            <a:off x="262570" y="805152"/>
            <a:ext cx="5470965" cy="523220"/>
          </a:xfrm>
          <a:prstGeom prst="rect">
            <a:avLst/>
          </a:prstGeom>
          <a:noFill/>
        </p:spPr>
        <p:txBody>
          <a:bodyPr wrap="square" rtlCol="0">
            <a:spAutoFit/>
          </a:bodyPr>
          <a:lstStyle/>
          <a:p>
            <a:pPr algn="ctr"/>
            <a:r>
              <a:rPr lang="es-ES" sz="2800" b="1" dirty="0"/>
              <a:t>Tare Vs.  Tace en UNOS-DS</a:t>
            </a:r>
          </a:p>
        </p:txBody>
      </p:sp>
      <p:sp>
        <p:nvSpPr>
          <p:cNvPr id="7" name="CuadroTexto 6">
            <a:extLst>
              <a:ext uri="{FF2B5EF4-FFF2-40B4-BE49-F238E27FC236}">
                <a16:creationId xmlns:a16="http://schemas.microsoft.com/office/drawing/2014/main" id="{F73CDBF0-47C0-EF11-9FFB-3ED156D19C8E}"/>
              </a:ext>
            </a:extLst>
          </p:cNvPr>
          <p:cNvSpPr txBox="1"/>
          <p:nvPr/>
        </p:nvSpPr>
        <p:spPr>
          <a:xfrm>
            <a:off x="5483312" y="6488668"/>
            <a:ext cx="6518188" cy="369332"/>
          </a:xfrm>
          <a:prstGeom prst="rect">
            <a:avLst/>
          </a:prstGeom>
          <a:noFill/>
        </p:spPr>
        <p:txBody>
          <a:bodyPr wrap="square">
            <a:spAutoFit/>
          </a:bodyPr>
          <a:lstStyle/>
          <a:p>
            <a:pPr algn="r"/>
            <a:r>
              <a:rPr lang="es-ES" sz="1800" i="1" kern="1200" dirty="0" err="1">
                <a:solidFill>
                  <a:schemeClr val="tx1"/>
                </a:solidFill>
                <a:effectLst/>
                <a:latin typeface="+mn-lt"/>
                <a:ea typeface="+mn-ea"/>
                <a:cs typeface="+mn-cs"/>
              </a:rPr>
              <a:t>Gastroenterology</a:t>
            </a:r>
            <a:r>
              <a:rPr lang="es-ES" sz="1800" i="1" kern="1200" dirty="0">
                <a:solidFill>
                  <a:schemeClr val="tx1"/>
                </a:solidFill>
                <a:effectLst/>
                <a:latin typeface="+mn-lt"/>
                <a:ea typeface="+mn-ea"/>
                <a:cs typeface="+mn-cs"/>
              </a:rPr>
              <a:t>. 2021;161:1502–12</a:t>
            </a:r>
            <a:r>
              <a:rPr lang="es-ES" i="1" dirty="0">
                <a:effectLst/>
              </a:rPr>
              <a:t> </a:t>
            </a:r>
          </a:p>
        </p:txBody>
      </p:sp>
    </p:spTree>
    <p:extLst>
      <p:ext uri="{BB962C8B-B14F-4D97-AF65-F5344CB8AC3E}">
        <p14:creationId xmlns:p14="http://schemas.microsoft.com/office/powerpoint/2010/main" val="173235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37000" b="-37000"/>
          </a:stretch>
        </a:blipFill>
        <a:effectLst/>
      </p:bgPr>
    </p:bg>
    <p:spTree>
      <p:nvGrpSpPr>
        <p:cNvPr id="1" name="">
          <a:extLst>
            <a:ext uri="{FF2B5EF4-FFF2-40B4-BE49-F238E27FC236}">
              <a16:creationId xmlns:a16="http://schemas.microsoft.com/office/drawing/2014/main" id="{48E30812-4B98-C7B5-D008-57B6501091D4}"/>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3FB914A7-74E8-1D97-B07F-6D4275897D4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C67C3A7-E40F-4FA4-05FB-B77016E5AC38}"/>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21C6BF57-ACE3-6995-A119-39E7F49C4977}"/>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52E869F-0326-1B83-C46C-2887C241E978}"/>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1339B57-59F3-8ECE-B6F1-EC7DA9DA655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1E827C25-010F-9FE0-C3A5-BAA503D21829}"/>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FDF8682-1248-A0D3-512B-81B64EDB08B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152882AA-98FB-9373-B003-2E7953E6182D}"/>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8547399E-483F-1C3D-558E-41032D5F3D66}"/>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83D9982-6975-3E2A-6A98-7AC516C1FA6E}"/>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B9D4FE18-3352-C890-DF02-4691A77E5F2B}"/>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C467D2F4-D07D-94B9-E52B-9C50C7A14280}"/>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EE613A44-6A4F-DA8A-5E97-1E17CDDFDD18}"/>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4" name="Text 0">
            <a:extLst>
              <a:ext uri="{FF2B5EF4-FFF2-40B4-BE49-F238E27FC236}">
                <a16:creationId xmlns:a16="http://schemas.microsoft.com/office/drawing/2014/main" id="{AA8A40AC-F839-E20B-7BF4-1CC8538148A8}"/>
              </a:ext>
            </a:extLst>
          </p:cNvPr>
          <p:cNvSpPr/>
          <p:nvPr/>
        </p:nvSpPr>
        <p:spPr>
          <a:xfrm>
            <a:off x="228427" y="112688"/>
            <a:ext cx="5522546" cy="643097"/>
          </a:xfrm>
          <a:prstGeom prst="rect">
            <a:avLst/>
          </a:prstGeom>
          <a:noFill/>
          <a:ln/>
        </p:spPr>
        <p:txBody>
          <a:bodyPr wrap="square" lIns="0" tIns="0" rIns="0" bIns="0" rtlCol="0" anchor="t"/>
          <a:lstStyle/>
          <a:p>
            <a:pPr>
              <a:lnSpc>
                <a:spcPts val="4666"/>
              </a:lnSpc>
            </a:pPr>
            <a:r>
              <a:rPr lang="en-US" sz="4000" b="1" dirty="0">
                <a:solidFill>
                  <a:schemeClr val="accent1">
                    <a:lumMod val="75000"/>
                  </a:schemeClr>
                </a:solidFill>
                <a:latin typeface="+mj-lt"/>
                <a:cs typeface="Alexandria Semi Bold" pitchFamily="34" charset="-120"/>
              </a:rPr>
              <a:t> ¿En </a:t>
            </a:r>
            <a:r>
              <a:rPr lang="en-US" sz="4000" b="1" dirty="0" err="1">
                <a:solidFill>
                  <a:schemeClr val="accent1">
                    <a:lumMod val="75000"/>
                  </a:schemeClr>
                </a:solidFill>
                <a:latin typeface="+mj-lt"/>
                <a:cs typeface="Alexandria Semi Bold" pitchFamily="34" charset="-120"/>
              </a:rPr>
              <a:t>quién</a:t>
            </a:r>
            <a:r>
              <a:rPr lang="en-US" sz="4000" b="1" dirty="0">
                <a:solidFill>
                  <a:schemeClr val="accent1">
                    <a:lumMod val="75000"/>
                  </a:schemeClr>
                </a:solidFill>
                <a:latin typeface="+mj-lt"/>
                <a:cs typeface="Alexandria Semi Bold" pitchFamily="34" charset="-120"/>
              </a:rPr>
              <a:t> </a:t>
            </a:r>
            <a:r>
              <a:rPr lang="en-US" sz="4000" b="1" dirty="0" err="1">
                <a:solidFill>
                  <a:schemeClr val="accent1">
                    <a:lumMod val="75000"/>
                  </a:schemeClr>
                </a:solidFill>
                <a:latin typeface="+mj-lt"/>
                <a:cs typeface="Alexandria Semi Bold" pitchFamily="34" charset="-120"/>
              </a:rPr>
              <a:t>plantear</a:t>
            </a:r>
            <a:r>
              <a:rPr lang="en-US" sz="4000" b="1" dirty="0">
                <a:solidFill>
                  <a:schemeClr val="accent1">
                    <a:lumMod val="75000"/>
                  </a:schemeClr>
                </a:solidFill>
                <a:latin typeface="+mj-lt"/>
                <a:cs typeface="Alexandria Semi Bold" pitchFamily="34" charset="-120"/>
              </a:rPr>
              <a:t> DS?</a:t>
            </a:r>
            <a:endParaRPr lang="en-US" sz="4000" b="1" dirty="0">
              <a:solidFill>
                <a:schemeClr val="accent1">
                  <a:lumMod val="75000"/>
                </a:schemeClr>
              </a:solidFill>
              <a:latin typeface="+mj-lt"/>
            </a:endParaRPr>
          </a:p>
        </p:txBody>
      </p:sp>
      <p:sp>
        <p:nvSpPr>
          <p:cNvPr id="23" name="CuadroTexto 22">
            <a:extLst>
              <a:ext uri="{FF2B5EF4-FFF2-40B4-BE49-F238E27FC236}">
                <a16:creationId xmlns:a16="http://schemas.microsoft.com/office/drawing/2014/main" id="{F50CFD89-258C-65FB-64CF-CF629CA1B3A1}"/>
              </a:ext>
            </a:extLst>
          </p:cNvPr>
          <p:cNvSpPr txBox="1"/>
          <p:nvPr/>
        </p:nvSpPr>
        <p:spPr>
          <a:xfrm>
            <a:off x="9399389" y="5988588"/>
            <a:ext cx="2813083" cy="307777"/>
          </a:xfrm>
          <a:prstGeom prst="rect">
            <a:avLst/>
          </a:prstGeom>
          <a:noFill/>
        </p:spPr>
        <p:txBody>
          <a:bodyPr wrap="square">
            <a:spAutoFit/>
          </a:bodyPr>
          <a:lstStyle/>
          <a:p>
            <a:r>
              <a:rPr lang="es-ES" sz="1400" i="1" dirty="0" err="1"/>
              <a:t>Hepatology</a:t>
            </a:r>
            <a:r>
              <a:rPr lang="es-ES" sz="1400" i="1" dirty="0"/>
              <a:t>. 2023;78:1922–1965</a:t>
            </a:r>
          </a:p>
        </p:txBody>
      </p:sp>
      <p:pic>
        <p:nvPicPr>
          <p:cNvPr id="36" name="Imagen 35">
            <a:extLst>
              <a:ext uri="{FF2B5EF4-FFF2-40B4-BE49-F238E27FC236}">
                <a16:creationId xmlns:a16="http://schemas.microsoft.com/office/drawing/2014/main" id="{A23DB1B4-D59D-7937-965F-0975724BEA69}"/>
              </a:ext>
            </a:extLst>
          </p:cNvPr>
          <p:cNvPicPr>
            <a:picLocks noChangeAspect="1"/>
          </p:cNvPicPr>
          <p:nvPr/>
        </p:nvPicPr>
        <p:blipFill>
          <a:blip r:embed="rId7"/>
          <a:stretch>
            <a:fillRect/>
          </a:stretch>
        </p:blipFill>
        <p:spPr>
          <a:xfrm>
            <a:off x="6096000" y="1253926"/>
            <a:ext cx="4842523" cy="2216287"/>
          </a:xfrm>
          <a:prstGeom prst="rect">
            <a:avLst/>
          </a:prstGeom>
          <a:ln>
            <a:solidFill>
              <a:srgbClr val="92D050"/>
            </a:solidFill>
          </a:ln>
        </p:spPr>
      </p:pic>
      <p:pic>
        <p:nvPicPr>
          <p:cNvPr id="37" name="Imagen 36">
            <a:extLst>
              <a:ext uri="{FF2B5EF4-FFF2-40B4-BE49-F238E27FC236}">
                <a16:creationId xmlns:a16="http://schemas.microsoft.com/office/drawing/2014/main" id="{1BD2C708-AB30-B3F6-64C3-714F5A83208F}"/>
              </a:ext>
            </a:extLst>
          </p:cNvPr>
          <p:cNvPicPr>
            <a:picLocks noChangeAspect="1"/>
          </p:cNvPicPr>
          <p:nvPr/>
        </p:nvPicPr>
        <p:blipFill>
          <a:blip r:embed="rId8"/>
          <a:stretch>
            <a:fillRect/>
          </a:stretch>
        </p:blipFill>
        <p:spPr>
          <a:xfrm>
            <a:off x="228427" y="898355"/>
            <a:ext cx="4288493" cy="1253752"/>
          </a:xfrm>
          <a:prstGeom prst="rect">
            <a:avLst/>
          </a:prstGeom>
          <a:ln>
            <a:solidFill>
              <a:srgbClr val="92D050"/>
            </a:solidFill>
          </a:ln>
        </p:spPr>
      </p:pic>
      <p:pic>
        <p:nvPicPr>
          <p:cNvPr id="20" name="Imagen 19">
            <a:extLst>
              <a:ext uri="{FF2B5EF4-FFF2-40B4-BE49-F238E27FC236}">
                <a16:creationId xmlns:a16="http://schemas.microsoft.com/office/drawing/2014/main" id="{6E547DCB-55B3-AE5A-3DA0-253A2E8BE541}"/>
              </a:ext>
            </a:extLst>
          </p:cNvPr>
          <p:cNvPicPr>
            <a:picLocks noChangeAspect="1"/>
          </p:cNvPicPr>
          <p:nvPr/>
        </p:nvPicPr>
        <p:blipFill>
          <a:blip r:embed="rId9"/>
          <a:stretch>
            <a:fillRect/>
          </a:stretch>
        </p:blipFill>
        <p:spPr>
          <a:xfrm>
            <a:off x="5907584" y="828418"/>
            <a:ext cx="5547542" cy="4718346"/>
          </a:xfrm>
          <a:prstGeom prst="rect">
            <a:avLst/>
          </a:prstGeom>
          <a:ln>
            <a:solidFill>
              <a:srgbClr val="92D050"/>
            </a:solidFill>
          </a:ln>
        </p:spPr>
      </p:pic>
      <p:pic>
        <p:nvPicPr>
          <p:cNvPr id="39" name="Imagen 38">
            <a:extLst>
              <a:ext uri="{FF2B5EF4-FFF2-40B4-BE49-F238E27FC236}">
                <a16:creationId xmlns:a16="http://schemas.microsoft.com/office/drawing/2014/main" id="{7D56AA2D-93CC-94FA-34A0-3DA0CAD3CC39}"/>
              </a:ext>
            </a:extLst>
          </p:cNvPr>
          <p:cNvPicPr>
            <a:picLocks noChangeAspect="1"/>
          </p:cNvPicPr>
          <p:nvPr/>
        </p:nvPicPr>
        <p:blipFill>
          <a:blip r:embed="rId10"/>
          <a:stretch>
            <a:fillRect/>
          </a:stretch>
        </p:blipFill>
        <p:spPr>
          <a:xfrm>
            <a:off x="927027" y="2303483"/>
            <a:ext cx="3377605" cy="916367"/>
          </a:xfrm>
          <a:prstGeom prst="rect">
            <a:avLst/>
          </a:prstGeom>
          <a:ln>
            <a:solidFill>
              <a:schemeClr val="accent6">
                <a:lumMod val="75000"/>
              </a:schemeClr>
            </a:solidFill>
          </a:ln>
        </p:spPr>
      </p:pic>
      <p:sp>
        <p:nvSpPr>
          <p:cNvPr id="2" name="CuadroTexto 1">
            <a:extLst>
              <a:ext uri="{FF2B5EF4-FFF2-40B4-BE49-F238E27FC236}">
                <a16:creationId xmlns:a16="http://schemas.microsoft.com/office/drawing/2014/main" id="{BDA77940-698B-522E-5BA4-CEAB65394F0C}"/>
              </a:ext>
            </a:extLst>
          </p:cNvPr>
          <p:cNvSpPr txBox="1"/>
          <p:nvPr/>
        </p:nvSpPr>
        <p:spPr>
          <a:xfrm>
            <a:off x="228427" y="3610577"/>
            <a:ext cx="5103327" cy="584775"/>
          </a:xfrm>
          <a:prstGeom prst="rect">
            <a:avLst/>
          </a:prstGeom>
          <a:noFill/>
        </p:spPr>
        <p:txBody>
          <a:bodyPr wrap="square" rtlCol="0">
            <a:spAutoFit/>
          </a:bodyPr>
          <a:lstStyle/>
          <a:p>
            <a:r>
              <a:rPr lang="es-ES" b="1" dirty="0" err="1">
                <a:solidFill>
                  <a:schemeClr val="accent1">
                    <a:lumMod val="75000"/>
                  </a:schemeClr>
                </a:solidFill>
                <a:latin typeface="+mj-lt"/>
              </a:rPr>
              <a:t>Metroticket</a:t>
            </a:r>
            <a:r>
              <a:rPr lang="es-ES" b="1" dirty="0">
                <a:solidFill>
                  <a:schemeClr val="accent1">
                    <a:lumMod val="75000"/>
                  </a:schemeClr>
                </a:solidFill>
                <a:latin typeface="+mj-lt"/>
              </a:rPr>
              <a:t>: </a:t>
            </a:r>
            <a:r>
              <a:rPr lang="es-ES" sz="1400" i="1" dirty="0" err="1">
                <a:latin typeface="+mj-lt"/>
              </a:rPr>
              <a:t>Mazzaferro</a:t>
            </a:r>
            <a:r>
              <a:rPr lang="es-ES" sz="1400" i="1" dirty="0">
                <a:latin typeface="+mj-lt"/>
              </a:rPr>
              <a:t> V. </a:t>
            </a:r>
            <a:r>
              <a:rPr lang="es-ES" sz="1400" i="1" dirty="0" err="1">
                <a:latin typeface="+mj-lt"/>
              </a:rPr>
              <a:t>Gastroenterology</a:t>
            </a:r>
            <a:r>
              <a:rPr lang="es-ES" sz="1400" i="1" dirty="0">
                <a:latin typeface="+mj-lt"/>
              </a:rPr>
              <a:t> 2018;154:128–139</a:t>
            </a:r>
          </a:p>
          <a:p>
            <a:r>
              <a:rPr lang="es-ES" sz="1400" i="1" dirty="0" err="1">
                <a:latin typeface="+mj-lt"/>
              </a:rPr>
              <a:t>Mazzaferro</a:t>
            </a:r>
            <a:r>
              <a:rPr lang="es-ES" sz="1400" i="1" dirty="0">
                <a:latin typeface="+mj-lt"/>
              </a:rPr>
              <a:t> Lancet Oncol 2020</a:t>
            </a:r>
            <a:r>
              <a:rPr lang="en-US" sz="1400" i="1" dirty="0">
                <a:solidFill>
                  <a:srgbClr val="3B3535"/>
                </a:solidFill>
                <a:latin typeface="+mj-lt"/>
                <a:ea typeface="Sora Light" pitchFamily="34" charset="-122"/>
                <a:cs typeface="Sora Light" pitchFamily="34" charset="-120"/>
              </a:rPr>
              <a:t>; 21: 947–56</a:t>
            </a:r>
            <a:endParaRPr lang="es-ES" sz="1400" i="1" dirty="0">
              <a:latin typeface="+mj-lt"/>
            </a:endParaRPr>
          </a:p>
        </p:txBody>
      </p:sp>
      <p:pic>
        <p:nvPicPr>
          <p:cNvPr id="10" name="Imagen 9">
            <a:extLst>
              <a:ext uri="{FF2B5EF4-FFF2-40B4-BE49-F238E27FC236}">
                <a16:creationId xmlns:a16="http://schemas.microsoft.com/office/drawing/2014/main" id="{3FAFD4AA-BC27-AB79-B2A6-E77EDBB5B97C}"/>
              </a:ext>
            </a:extLst>
          </p:cNvPr>
          <p:cNvPicPr>
            <a:picLocks noChangeAspect="1"/>
          </p:cNvPicPr>
          <p:nvPr/>
        </p:nvPicPr>
        <p:blipFill>
          <a:blip r:embed="rId11"/>
          <a:stretch>
            <a:fillRect/>
          </a:stretch>
        </p:blipFill>
        <p:spPr>
          <a:xfrm>
            <a:off x="736873" y="4161648"/>
            <a:ext cx="3186507" cy="1732470"/>
          </a:xfrm>
          <a:prstGeom prst="rect">
            <a:avLst/>
          </a:prstGeom>
        </p:spPr>
      </p:pic>
      <p:pic>
        <p:nvPicPr>
          <p:cNvPr id="21" name="Imagen 20">
            <a:extLst>
              <a:ext uri="{FF2B5EF4-FFF2-40B4-BE49-F238E27FC236}">
                <a16:creationId xmlns:a16="http://schemas.microsoft.com/office/drawing/2014/main" id="{986231DA-D5FA-5E42-5E5D-1535FEEB2F6D}"/>
              </a:ext>
            </a:extLst>
          </p:cNvPr>
          <p:cNvPicPr>
            <a:picLocks noChangeAspect="1"/>
          </p:cNvPicPr>
          <p:nvPr/>
        </p:nvPicPr>
        <p:blipFill>
          <a:blip r:embed="rId12"/>
          <a:stretch>
            <a:fillRect/>
          </a:stretch>
        </p:blipFill>
        <p:spPr>
          <a:xfrm>
            <a:off x="228427" y="3656830"/>
            <a:ext cx="5547542" cy="2237287"/>
          </a:xfrm>
          <a:prstGeom prst="rect">
            <a:avLst/>
          </a:prstGeom>
        </p:spPr>
      </p:pic>
    </p:spTree>
    <p:extLst>
      <p:ext uri="{BB962C8B-B14F-4D97-AF65-F5344CB8AC3E}">
        <p14:creationId xmlns:p14="http://schemas.microsoft.com/office/powerpoint/2010/main" val="373237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FB948-C1AA-1DF8-BBF1-AA351F3D7143}"/>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D1F508F8-80A5-3415-2498-B5E892CBF72E}"/>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D1BA01A-FC05-7CBD-8682-4B6A1F9BC575}"/>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91AD1FBF-6FB7-13C3-826A-74128175B39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E704A11E-8185-9945-3E9F-6DA02E847CB1}"/>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E2470170-509A-0361-96DF-04155F7E4892}"/>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2518500-35DE-1389-BE49-B3968DCDC2D0}"/>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0EEFC581-B94D-B9D9-A3F7-20317D550ED4}"/>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86D2EB66-E56A-5ADD-AB18-0E47463C680E}"/>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A470442-9D61-DEFD-127E-58F28DB4A7AF}"/>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953C99B5-D901-4508-A6CB-F0E3B8BCDC83}"/>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EF1D1F97-928B-E6BD-7AFD-66F37E71DF88}"/>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D23B3AE3-FF18-92E0-212C-6CC87459D48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6A01C67A-BA80-5A1F-5536-C7FD2851C9AD}"/>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33" name="Imagen 32">
            <a:extLst>
              <a:ext uri="{FF2B5EF4-FFF2-40B4-BE49-F238E27FC236}">
                <a16:creationId xmlns:a16="http://schemas.microsoft.com/office/drawing/2014/main" id="{32DF14C0-F0CE-EB22-27C0-61DED776ED0F}"/>
              </a:ext>
            </a:extLst>
          </p:cNvPr>
          <p:cNvPicPr>
            <a:picLocks noChangeAspect="1"/>
          </p:cNvPicPr>
          <p:nvPr/>
        </p:nvPicPr>
        <p:blipFill>
          <a:blip r:embed="rId6"/>
          <a:stretch>
            <a:fillRect/>
          </a:stretch>
        </p:blipFill>
        <p:spPr>
          <a:xfrm>
            <a:off x="6592270" y="792729"/>
            <a:ext cx="5174500" cy="3104700"/>
          </a:xfrm>
          <a:prstGeom prst="rect">
            <a:avLst/>
          </a:prstGeom>
        </p:spPr>
      </p:pic>
      <p:sp>
        <p:nvSpPr>
          <p:cNvPr id="34" name="CuadroTexto 33">
            <a:extLst>
              <a:ext uri="{FF2B5EF4-FFF2-40B4-BE49-F238E27FC236}">
                <a16:creationId xmlns:a16="http://schemas.microsoft.com/office/drawing/2014/main" id="{5828ABE6-FB95-D857-0872-C5647B84C8A2}"/>
              </a:ext>
            </a:extLst>
          </p:cNvPr>
          <p:cNvSpPr txBox="1"/>
          <p:nvPr/>
        </p:nvSpPr>
        <p:spPr>
          <a:xfrm>
            <a:off x="8833270" y="3983232"/>
            <a:ext cx="3358730" cy="261610"/>
          </a:xfrm>
          <a:prstGeom prst="rect">
            <a:avLst/>
          </a:prstGeom>
          <a:noFill/>
        </p:spPr>
        <p:txBody>
          <a:bodyPr wrap="square">
            <a:spAutoFit/>
          </a:bodyPr>
          <a:lstStyle/>
          <a:p>
            <a:r>
              <a:rPr lang="es-ES" sz="1100" i="1" dirty="0" err="1"/>
              <a:t>Journal</a:t>
            </a:r>
            <a:r>
              <a:rPr lang="es-ES" sz="1100" i="1" dirty="0"/>
              <a:t> </a:t>
            </a:r>
            <a:r>
              <a:rPr lang="es-ES" sz="1100" i="1" dirty="0" err="1"/>
              <a:t>of</a:t>
            </a:r>
            <a:r>
              <a:rPr lang="es-ES" sz="1100" i="1" dirty="0"/>
              <a:t> </a:t>
            </a:r>
            <a:r>
              <a:rPr lang="es-ES" sz="1100" i="1" dirty="0" err="1"/>
              <a:t>Hepatology</a:t>
            </a:r>
            <a:r>
              <a:rPr lang="es-ES" sz="1100" i="1" dirty="0"/>
              <a:t>, </a:t>
            </a:r>
            <a:r>
              <a:rPr lang="es-ES" sz="1100" i="1" dirty="0" err="1"/>
              <a:t>Febr</a:t>
            </a:r>
            <a:r>
              <a:rPr lang="es-ES" sz="1100" i="1" dirty="0"/>
              <a:t> 2025. vol. 82 j 315–374</a:t>
            </a:r>
          </a:p>
        </p:txBody>
      </p:sp>
      <p:sp>
        <p:nvSpPr>
          <p:cNvPr id="3" name="Text 0">
            <a:extLst>
              <a:ext uri="{FF2B5EF4-FFF2-40B4-BE49-F238E27FC236}">
                <a16:creationId xmlns:a16="http://schemas.microsoft.com/office/drawing/2014/main" id="{51E20F3D-D3E9-B604-B152-667CFCFC195B}"/>
              </a:ext>
            </a:extLst>
          </p:cNvPr>
          <p:cNvSpPr/>
          <p:nvPr/>
        </p:nvSpPr>
        <p:spPr>
          <a:xfrm>
            <a:off x="213589" y="335392"/>
            <a:ext cx="5808669" cy="1177504"/>
          </a:xfrm>
          <a:prstGeom prst="rect">
            <a:avLst/>
          </a:prstGeom>
          <a:noFill/>
          <a:ln/>
        </p:spPr>
        <p:txBody>
          <a:bodyPr wrap="square" lIns="0" tIns="0" rIns="0" bIns="0" rtlCol="0" anchor="t"/>
          <a:lstStyle/>
          <a:p>
            <a:r>
              <a:rPr lang="en-US" sz="3300" dirty="0">
                <a:solidFill>
                  <a:schemeClr val="accent1">
                    <a:lumMod val="75000"/>
                  </a:schemeClr>
                </a:solidFill>
                <a:latin typeface="+mj-lt"/>
                <a:ea typeface="Alexandria Semi Bold" pitchFamily="34" charset="-122"/>
                <a:cs typeface="Alexandria Semi Bold" pitchFamily="34" charset="-120"/>
              </a:rPr>
              <a:t>Estrategia Terapéutica: </a:t>
            </a:r>
          </a:p>
          <a:p>
            <a:r>
              <a:rPr lang="en-US" sz="3300" dirty="0" err="1">
                <a:solidFill>
                  <a:schemeClr val="accent1">
                    <a:lumMod val="75000"/>
                  </a:schemeClr>
                </a:solidFill>
                <a:latin typeface="+mj-lt"/>
                <a:ea typeface="Alexandria Semi Bold" pitchFamily="34" charset="-122"/>
                <a:cs typeface="Alexandria Semi Bold" pitchFamily="34" charset="-120"/>
              </a:rPr>
              <a:t>Abordaje</a:t>
            </a:r>
            <a:r>
              <a:rPr lang="en-US" sz="3300" dirty="0">
                <a:solidFill>
                  <a:schemeClr val="accent1">
                    <a:lumMod val="75000"/>
                  </a:schemeClr>
                </a:solidFill>
                <a:latin typeface="+mj-lt"/>
                <a:ea typeface="Alexandria Semi Bold" pitchFamily="34" charset="-122"/>
                <a:cs typeface="Alexandria Semi Bold" pitchFamily="34" charset="-120"/>
              </a:rPr>
              <a:t> Multimodal y Secuencial</a:t>
            </a:r>
            <a:endParaRPr lang="en-US" sz="3300" dirty="0">
              <a:solidFill>
                <a:schemeClr val="accent1">
                  <a:lumMod val="75000"/>
                </a:schemeClr>
              </a:solidFill>
              <a:latin typeface="+mj-lt"/>
            </a:endParaRPr>
          </a:p>
        </p:txBody>
      </p:sp>
      <p:pic>
        <p:nvPicPr>
          <p:cNvPr id="10" name="Image 1" descr="preencoded.png">
            <a:extLst>
              <a:ext uri="{FF2B5EF4-FFF2-40B4-BE49-F238E27FC236}">
                <a16:creationId xmlns:a16="http://schemas.microsoft.com/office/drawing/2014/main" id="{3611F4E8-CBF6-A5C0-337C-D8FA6B266A97}"/>
              </a:ext>
            </a:extLst>
          </p:cNvPr>
          <p:cNvPicPr>
            <a:picLocks noChangeAspect="1"/>
          </p:cNvPicPr>
          <p:nvPr/>
        </p:nvPicPr>
        <p:blipFill>
          <a:blip r:embed="rId7"/>
          <a:stretch>
            <a:fillRect/>
          </a:stretch>
        </p:blipFill>
        <p:spPr>
          <a:xfrm>
            <a:off x="404758" y="2103031"/>
            <a:ext cx="551716" cy="766347"/>
          </a:xfrm>
          <a:prstGeom prst="rect">
            <a:avLst/>
          </a:prstGeom>
        </p:spPr>
      </p:pic>
      <p:sp>
        <p:nvSpPr>
          <p:cNvPr id="11" name="Text 1">
            <a:extLst>
              <a:ext uri="{FF2B5EF4-FFF2-40B4-BE49-F238E27FC236}">
                <a16:creationId xmlns:a16="http://schemas.microsoft.com/office/drawing/2014/main" id="{667F3ECC-4C01-1244-2113-11355D6EC03C}"/>
              </a:ext>
            </a:extLst>
          </p:cNvPr>
          <p:cNvSpPr/>
          <p:nvPr/>
        </p:nvSpPr>
        <p:spPr>
          <a:xfrm>
            <a:off x="433543" y="1744826"/>
            <a:ext cx="2637160" cy="375942"/>
          </a:xfrm>
          <a:prstGeom prst="rect">
            <a:avLst/>
          </a:prstGeom>
          <a:noFill/>
          <a:ln/>
        </p:spPr>
        <p:txBody>
          <a:bodyPr wrap="none" lIns="0" tIns="0" rIns="0" bIns="0" rtlCol="0" anchor="t"/>
          <a:lstStyle/>
          <a:p>
            <a:r>
              <a:rPr lang="en-US" b="1" dirty="0">
                <a:solidFill>
                  <a:schemeClr val="accent1">
                    <a:lumMod val="50000"/>
                  </a:schemeClr>
                </a:solidFill>
                <a:latin typeface="+mj-lt"/>
                <a:ea typeface="Alexandria Semi Bold" pitchFamily="34" charset="-122"/>
                <a:cs typeface="Alexandria Semi Bold" pitchFamily="34" charset="-120"/>
              </a:rPr>
              <a:t>Terapias Loco-Regionales</a:t>
            </a:r>
            <a:endParaRPr lang="en-US" b="1" dirty="0">
              <a:solidFill>
                <a:schemeClr val="accent1">
                  <a:lumMod val="50000"/>
                </a:schemeClr>
              </a:solidFill>
              <a:latin typeface="+mj-lt"/>
            </a:endParaRPr>
          </a:p>
        </p:txBody>
      </p:sp>
      <p:sp>
        <p:nvSpPr>
          <p:cNvPr id="21" name="Text 2">
            <a:extLst>
              <a:ext uri="{FF2B5EF4-FFF2-40B4-BE49-F238E27FC236}">
                <a16:creationId xmlns:a16="http://schemas.microsoft.com/office/drawing/2014/main" id="{A37B82A9-0BF7-EA06-C510-90616CCEB69F}"/>
              </a:ext>
            </a:extLst>
          </p:cNvPr>
          <p:cNvSpPr/>
          <p:nvPr/>
        </p:nvSpPr>
        <p:spPr>
          <a:xfrm>
            <a:off x="1079684" y="2073311"/>
            <a:ext cx="4942574" cy="569839"/>
          </a:xfrm>
          <a:prstGeom prst="rect">
            <a:avLst/>
          </a:prstGeom>
          <a:noFill/>
          <a:ln/>
        </p:spPr>
        <p:txBody>
          <a:bodyPr wrap="none" lIns="0" tIns="0" rIns="0" bIns="0" rtlCol="0" anchor="t"/>
          <a:lstStyle/>
          <a:p>
            <a:r>
              <a:rPr lang="en-US" dirty="0">
                <a:solidFill>
                  <a:srgbClr val="3B3535"/>
                </a:solidFill>
                <a:latin typeface="+mj-lt"/>
                <a:ea typeface="Sora Light" pitchFamily="34" charset="-122"/>
                <a:cs typeface="Sora Light" pitchFamily="34" charset="-120"/>
              </a:rPr>
              <a:t>TACE, TARE (SIRT), </a:t>
            </a:r>
            <a:r>
              <a:rPr lang="en-US" dirty="0" err="1">
                <a:solidFill>
                  <a:srgbClr val="3B3535"/>
                </a:solidFill>
                <a:latin typeface="+mj-lt"/>
                <a:ea typeface="Sora Light" pitchFamily="34" charset="-122"/>
                <a:cs typeface="Sora Light" pitchFamily="34" charset="-120"/>
              </a:rPr>
              <a:t>ablación</a:t>
            </a:r>
            <a:r>
              <a:rPr lang="en-US" dirty="0">
                <a:solidFill>
                  <a:srgbClr val="3B3535"/>
                </a:solidFill>
                <a:latin typeface="+mj-lt"/>
                <a:ea typeface="Sora Light" pitchFamily="34" charset="-122"/>
                <a:cs typeface="Sora Light" pitchFamily="34" charset="-120"/>
              </a:rPr>
              <a:t> </a:t>
            </a:r>
          </a:p>
          <a:p>
            <a:r>
              <a:rPr lang="en-US" dirty="0" err="1">
                <a:solidFill>
                  <a:srgbClr val="3B3535"/>
                </a:solidFill>
                <a:latin typeface="+mj-lt"/>
                <a:ea typeface="Sora Light" pitchFamily="34" charset="-122"/>
                <a:cs typeface="Sora Light" pitchFamily="34" charset="-120"/>
              </a:rPr>
              <a:t>según</a:t>
            </a:r>
            <a:r>
              <a:rPr lang="en-US" dirty="0">
                <a:solidFill>
                  <a:srgbClr val="3B3535"/>
                </a:solidFill>
                <a:latin typeface="+mj-lt"/>
                <a:ea typeface="Sora Light" pitchFamily="34" charset="-122"/>
                <a:cs typeface="Sora Light" pitchFamily="34" charset="-120"/>
              </a:rPr>
              <a:t> características tumorales y disponibilidad.</a:t>
            </a:r>
            <a:endParaRPr lang="en-US" dirty="0">
              <a:latin typeface="+mj-lt"/>
            </a:endParaRPr>
          </a:p>
        </p:txBody>
      </p:sp>
      <p:pic>
        <p:nvPicPr>
          <p:cNvPr id="27" name="Image 3" descr="preencoded.png">
            <a:extLst>
              <a:ext uri="{FF2B5EF4-FFF2-40B4-BE49-F238E27FC236}">
                <a16:creationId xmlns:a16="http://schemas.microsoft.com/office/drawing/2014/main" id="{1D371249-97E6-9ED7-3E27-C568F67CD371}"/>
              </a:ext>
            </a:extLst>
          </p:cNvPr>
          <p:cNvPicPr>
            <a:picLocks noChangeAspect="1"/>
          </p:cNvPicPr>
          <p:nvPr/>
        </p:nvPicPr>
        <p:blipFill>
          <a:blip r:embed="rId8"/>
          <a:stretch>
            <a:fillRect/>
          </a:stretch>
        </p:blipFill>
        <p:spPr>
          <a:xfrm>
            <a:off x="389477" y="3131082"/>
            <a:ext cx="551716" cy="766347"/>
          </a:xfrm>
          <a:prstGeom prst="rect">
            <a:avLst/>
          </a:prstGeom>
        </p:spPr>
      </p:pic>
      <p:sp>
        <p:nvSpPr>
          <p:cNvPr id="28" name="Text 5">
            <a:extLst>
              <a:ext uri="{FF2B5EF4-FFF2-40B4-BE49-F238E27FC236}">
                <a16:creationId xmlns:a16="http://schemas.microsoft.com/office/drawing/2014/main" id="{D2A7DBB8-F31B-20DC-350A-F3E720175C1A}"/>
              </a:ext>
            </a:extLst>
          </p:cNvPr>
          <p:cNvSpPr/>
          <p:nvPr/>
        </p:nvSpPr>
        <p:spPr>
          <a:xfrm>
            <a:off x="433543" y="2884439"/>
            <a:ext cx="2497799" cy="340458"/>
          </a:xfrm>
          <a:prstGeom prst="rect">
            <a:avLst/>
          </a:prstGeom>
          <a:noFill/>
          <a:ln/>
        </p:spPr>
        <p:txBody>
          <a:bodyPr wrap="none" lIns="0" tIns="0" rIns="0" bIns="0" rtlCol="0" anchor="t"/>
          <a:lstStyle/>
          <a:p>
            <a:r>
              <a:rPr lang="en-US" b="1" dirty="0">
                <a:solidFill>
                  <a:schemeClr val="accent1">
                    <a:lumMod val="50000"/>
                  </a:schemeClr>
                </a:solidFill>
                <a:latin typeface="+mj-lt"/>
                <a:ea typeface="Alexandria Semi Bold" pitchFamily="34" charset="-122"/>
                <a:cs typeface="Alexandria Semi Bold" pitchFamily="34" charset="-120"/>
              </a:rPr>
              <a:t>Monitorización Dinámica</a:t>
            </a:r>
            <a:endParaRPr lang="en-US" b="1" dirty="0">
              <a:solidFill>
                <a:schemeClr val="accent1">
                  <a:lumMod val="50000"/>
                </a:schemeClr>
              </a:solidFill>
              <a:latin typeface="+mj-lt"/>
            </a:endParaRPr>
          </a:p>
        </p:txBody>
      </p:sp>
      <p:sp>
        <p:nvSpPr>
          <p:cNvPr id="29" name="Text 6">
            <a:extLst>
              <a:ext uri="{FF2B5EF4-FFF2-40B4-BE49-F238E27FC236}">
                <a16:creationId xmlns:a16="http://schemas.microsoft.com/office/drawing/2014/main" id="{D53582C2-0FEC-326D-7F1A-D32F1A0A5DEB}"/>
              </a:ext>
            </a:extLst>
          </p:cNvPr>
          <p:cNvSpPr/>
          <p:nvPr/>
        </p:nvSpPr>
        <p:spPr>
          <a:xfrm>
            <a:off x="1096541" y="3199761"/>
            <a:ext cx="5647259" cy="626533"/>
          </a:xfrm>
          <a:prstGeom prst="rect">
            <a:avLst/>
          </a:prstGeom>
          <a:noFill/>
          <a:ln/>
        </p:spPr>
        <p:txBody>
          <a:bodyPr wrap="none" lIns="0" tIns="0" rIns="0" bIns="0" rtlCol="0" anchor="t"/>
          <a:lstStyle/>
          <a:p>
            <a:r>
              <a:rPr lang="en-US" dirty="0">
                <a:solidFill>
                  <a:srgbClr val="3B3535"/>
                </a:solidFill>
                <a:latin typeface="+mj-lt"/>
                <a:ea typeface="Sora Light" pitchFamily="34" charset="-122"/>
                <a:cs typeface="Sora Light" pitchFamily="34" charset="-120"/>
              </a:rPr>
              <a:t>Evaluación continua de </a:t>
            </a:r>
            <a:r>
              <a:rPr lang="en-US" dirty="0" err="1">
                <a:solidFill>
                  <a:srgbClr val="3B3535"/>
                </a:solidFill>
                <a:latin typeface="+mj-lt"/>
                <a:ea typeface="Sora Light" pitchFamily="34" charset="-122"/>
                <a:cs typeface="Sora Light" pitchFamily="34" charset="-120"/>
              </a:rPr>
              <a:t>respuesta</a:t>
            </a:r>
            <a:r>
              <a:rPr lang="en-US" dirty="0">
                <a:solidFill>
                  <a:srgbClr val="3B3535"/>
                </a:solidFill>
                <a:latin typeface="+mj-lt"/>
                <a:ea typeface="Sora Light" pitchFamily="34" charset="-122"/>
                <a:cs typeface="Sora Light" pitchFamily="34" charset="-120"/>
              </a:rPr>
              <a:t> </a:t>
            </a:r>
          </a:p>
          <a:p>
            <a:r>
              <a:rPr lang="en-US" dirty="0" err="1">
                <a:solidFill>
                  <a:srgbClr val="3B3535"/>
                </a:solidFill>
                <a:latin typeface="+mj-lt"/>
                <a:ea typeface="Sora Light" pitchFamily="34" charset="-122"/>
                <a:cs typeface="Sora Light" pitchFamily="34" charset="-120"/>
              </a:rPr>
              <a:t>Adaptación</a:t>
            </a:r>
            <a:r>
              <a:rPr lang="en-US" dirty="0">
                <a:solidFill>
                  <a:srgbClr val="3B3535"/>
                </a:solidFill>
                <a:latin typeface="+mj-lt"/>
                <a:ea typeface="Sora Light" pitchFamily="34" charset="-122"/>
                <a:cs typeface="Sora Light" pitchFamily="34" charset="-120"/>
              </a:rPr>
              <a:t> del protocolo según </a:t>
            </a:r>
            <a:r>
              <a:rPr lang="en-US" dirty="0" err="1">
                <a:solidFill>
                  <a:srgbClr val="3B3535"/>
                </a:solidFill>
                <a:latin typeface="+mj-lt"/>
                <a:ea typeface="Sora Light" pitchFamily="34" charset="-122"/>
                <a:cs typeface="Sora Light" pitchFamily="34" charset="-120"/>
              </a:rPr>
              <a:t>evolución</a:t>
            </a:r>
            <a:r>
              <a:rPr lang="en-US" dirty="0">
                <a:solidFill>
                  <a:srgbClr val="3B3535"/>
                </a:solidFill>
                <a:latin typeface="+mj-lt"/>
                <a:ea typeface="Sora Light" pitchFamily="34" charset="-122"/>
                <a:cs typeface="Sora Light" pitchFamily="34" charset="-120"/>
              </a:rPr>
              <a:t> y </a:t>
            </a:r>
            <a:r>
              <a:rPr lang="en-US" dirty="0" err="1">
                <a:solidFill>
                  <a:srgbClr val="3B3535"/>
                </a:solidFill>
                <a:latin typeface="+mj-lt"/>
                <a:ea typeface="Sora Light" pitchFamily="34" charset="-122"/>
                <a:cs typeface="Sora Light" pitchFamily="34" charset="-120"/>
              </a:rPr>
              <a:t>biomarcadores</a:t>
            </a:r>
            <a:endParaRPr lang="en-US" dirty="0">
              <a:latin typeface="+mj-lt"/>
            </a:endParaRPr>
          </a:p>
        </p:txBody>
      </p:sp>
      <p:sp>
        <p:nvSpPr>
          <p:cNvPr id="30" name="Text 8">
            <a:extLst>
              <a:ext uri="{FF2B5EF4-FFF2-40B4-BE49-F238E27FC236}">
                <a16:creationId xmlns:a16="http://schemas.microsoft.com/office/drawing/2014/main" id="{AC643C73-9064-AC8B-5C00-1E830AF2A7EF}"/>
              </a:ext>
            </a:extLst>
          </p:cNvPr>
          <p:cNvSpPr/>
          <p:nvPr/>
        </p:nvSpPr>
        <p:spPr>
          <a:xfrm>
            <a:off x="746291" y="4382905"/>
            <a:ext cx="10247602" cy="309867"/>
          </a:xfrm>
          <a:prstGeom prst="rect">
            <a:avLst/>
          </a:prstGeom>
          <a:noFill/>
          <a:ln/>
        </p:spPr>
        <p:txBody>
          <a:bodyPr wrap="square" lIns="0" tIns="0" rIns="0" bIns="0" rtlCol="0" anchor="t"/>
          <a:lstStyle/>
          <a:p>
            <a:r>
              <a:rPr lang="en-US" sz="1600" b="1" dirty="0">
                <a:solidFill>
                  <a:schemeClr val="accent1">
                    <a:lumMod val="75000"/>
                  </a:schemeClr>
                </a:solidFill>
                <a:latin typeface="+mj-lt"/>
                <a:ea typeface="Sora Light" pitchFamily="34" charset="-122"/>
                <a:cs typeface="Sora Light" pitchFamily="34" charset="-120"/>
              </a:rPr>
              <a:t>Decisiones  </a:t>
            </a:r>
            <a:r>
              <a:rPr lang="en-US" sz="1600" b="1" dirty="0" err="1">
                <a:solidFill>
                  <a:schemeClr val="accent1">
                    <a:lumMod val="75000"/>
                  </a:schemeClr>
                </a:solidFill>
                <a:latin typeface="+mj-lt"/>
                <a:ea typeface="Sora Light" pitchFamily="34" charset="-122"/>
                <a:cs typeface="Sora Light" pitchFamily="34" charset="-120"/>
              </a:rPr>
              <a:t>terapéutica</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equipos</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multidisciplinares</a:t>
            </a:r>
            <a:r>
              <a:rPr lang="en-US" sz="1600" dirty="0">
                <a:solidFill>
                  <a:srgbClr val="3B3535"/>
                </a:solidFill>
                <a:latin typeface="+mj-lt"/>
                <a:ea typeface="Sora Light" pitchFamily="34" charset="-122"/>
                <a:cs typeface="Sora Light" pitchFamily="34" charset="-120"/>
              </a:rPr>
              <a:t>: radiología intervencionista, hepatología, oncología y </a:t>
            </a:r>
            <a:r>
              <a:rPr lang="en-US" sz="1600" dirty="0" err="1">
                <a:solidFill>
                  <a:srgbClr val="3B3535"/>
                </a:solidFill>
                <a:latin typeface="+mj-lt"/>
                <a:ea typeface="Sora Light" pitchFamily="34" charset="-122"/>
                <a:cs typeface="Sora Light" pitchFamily="34" charset="-120"/>
              </a:rPr>
              <a:t>cirugía</a:t>
            </a:r>
            <a:r>
              <a:rPr lang="en-US" sz="1600" dirty="0">
                <a:solidFill>
                  <a:srgbClr val="3B3535"/>
                </a:solidFill>
                <a:latin typeface="+mj-lt"/>
                <a:ea typeface="Sora Light" pitchFamily="34" charset="-122"/>
                <a:cs typeface="Sora Light" pitchFamily="34" charset="-120"/>
              </a:rPr>
              <a:t> de TH</a:t>
            </a:r>
            <a:endParaRPr lang="en-US" sz="1600" dirty="0">
              <a:latin typeface="+mj-lt"/>
            </a:endParaRPr>
          </a:p>
        </p:txBody>
      </p:sp>
      <p:sp>
        <p:nvSpPr>
          <p:cNvPr id="31" name="Text 7">
            <a:extLst>
              <a:ext uri="{FF2B5EF4-FFF2-40B4-BE49-F238E27FC236}">
                <a16:creationId xmlns:a16="http://schemas.microsoft.com/office/drawing/2014/main" id="{056C5406-84C4-BC21-FECE-EB8675A79224}"/>
              </a:ext>
            </a:extLst>
          </p:cNvPr>
          <p:cNvSpPr/>
          <p:nvPr/>
        </p:nvSpPr>
        <p:spPr>
          <a:xfrm>
            <a:off x="2040744" y="4915294"/>
            <a:ext cx="8492363" cy="1188584"/>
          </a:xfrm>
          <a:prstGeom prst="rect">
            <a:avLst/>
          </a:prstGeom>
          <a:solidFill>
            <a:schemeClr val="accent1">
              <a:lumMod val="20000"/>
              <a:lumOff val="80000"/>
            </a:schemeClr>
          </a:solidFill>
          <a:ln/>
        </p:spPr>
        <p:txBody>
          <a:bodyPr wrap="square" lIns="0" tIns="0" rIns="0" bIns="0" rtlCol="0" anchor="t"/>
          <a:lstStyle/>
          <a:p>
            <a:pPr>
              <a:lnSpc>
                <a:spcPct val="150000"/>
              </a:lnSpc>
            </a:pPr>
            <a:r>
              <a:rPr lang="en-US" sz="1600" b="1" dirty="0">
                <a:solidFill>
                  <a:srgbClr val="1A2D7A"/>
                </a:solidFill>
                <a:latin typeface="+mj-lt"/>
                <a:ea typeface="Sora Light" pitchFamily="34" charset="-122"/>
                <a:cs typeface="Sora Light" pitchFamily="34" charset="-120"/>
              </a:rPr>
              <a:t>   </a:t>
            </a:r>
            <a:r>
              <a:rPr lang="en-US" sz="1600" b="1" dirty="0" err="1">
                <a:solidFill>
                  <a:srgbClr val="1A2D7A"/>
                </a:solidFill>
                <a:latin typeface="+mj-lt"/>
                <a:ea typeface="Sora Light" pitchFamily="34" charset="-122"/>
                <a:cs typeface="Sora Light" pitchFamily="34" charset="-120"/>
              </a:rPr>
              <a:t>Personalización</a:t>
            </a:r>
            <a:r>
              <a:rPr lang="en-US" sz="1600" b="1" dirty="0">
                <a:solidFill>
                  <a:srgbClr val="1A2D7A"/>
                </a:solidFill>
                <a:latin typeface="+mj-lt"/>
                <a:ea typeface="Sora Light" pitchFamily="34" charset="-122"/>
                <a:cs typeface="Sora Light" pitchFamily="34" charset="-120"/>
              </a:rPr>
              <a:t> </a:t>
            </a:r>
            <a:r>
              <a:rPr lang="en-US" sz="1600" dirty="0">
                <a:solidFill>
                  <a:srgbClr val="3B3535"/>
                </a:solidFill>
                <a:latin typeface="+mj-lt"/>
                <a:ea typeface="Sora Light" pitchFamily="34" charset="-122"/>
                <a:cs typeface="Sora Light" pitchFamily="34" charset="-120"/>
              </a:rPr>
              <a:t> de </a:t>
            </a:r>
            <a:r>
              <a:rPr lang="en-US" sz="1600" dirty="0" err="1">
                <a:solidFill>
                  <a:srgbClr val="3B3535"/>
                </a:solidFill>
                <a:latin typeface="+mj-lt"/>
                <a:ea typeface="Sora Light" pitchFamily="34" charset="-122"/>
                <a:cs typeface="Sora Light" pitchFamily="34" charset="-120"/>
              </a:rPr>
              <a:t>estrategias</a:t>
            </a:r>
            <a:r>
              <a:rPr lang="en-US" sz="1600" dirty="0">
                <a:solidFill>
                  <a:srgbClr val="3B3535"/>
                </a:solidFill>
                <a:latin typeface="+mj-lt"/>
                <a:ea typeface="Sora Light" pitchFamily="34" charset="-122"/>
                <a:cs typeface="Sora Light" pitchFamily="34" charset="-120"/>
              </a:rPr>
              <a:t>, de </a:t>
            </a:r>
            <a:r>
              <a:rPr lang="en-US" sz="1600" dirty="0" err="1">
                <a:solidFill>
                  <a:srgbClr val="3B3535"/>
                </a:solidFill>
                <a:latin typeface="+mj-lt"/>
                <a:ea typeface="Sora Light" pitchFamily="34" charset="-122"/>
                <a:cs typeface="Sora Light" pitchFamily="34" charset="-120"/>
              </a:rPr>
              <a:t>manera</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secuencial</a:t>
            </a:r>
            <a:r>
              <a:rPr lang="en-US" sz="1600" dirty="0">
                <a:solidFill>
                  <a:srgbClr val="3B3535"/>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adaptando</a:t>
            </a:r>
            <a:r>
              <a:rPr lang="en-US" sz="1600" dirty="0">
                <a:solidFill>
                  <a:srgbClr val="3B3535"/>
                </a:solidFill>
                <a:latin typeface="+mj-lt"/>
                <a:ea typeface="Sora Light" pitchFamily="34" charset="-122"/>
                <a:cs typeface="Sora Light" pitchFamily="34" charset="-120"/>
              </a:rPr>
              <a:t> </a:t>
            </a:r>
            <a:r>
              <a:rPr lang="en-US" sz="1600" b="1" dirty="0">
                <a:solidFill>
                  <a:schemeClr val="accent1">
                    <a:lumMod val="75000"/>
                  </a:schemeClr>
                </a:solidFill>
                <a:latin typeface="+mj-lt"/>
                <a:ea typeface="Sora Light" pitchFamily="34" charset="-122"/>
                <a:cs typeface="Sora Light" pitchFamily="34" charset="-120"/>
              </a:rPr>
              <a:t>intensidad y </a:t>
            </a:r>
            <a:r>
              <a:rPr lang="en-US" sz="1600" b="1" dirty="0" err="1">
                <a:solidFill>
                  <a:schemeClr val="accent1">
                    <a:lumMod val="75000"/>
                  </a:schemeClr>
                </a:solidFill>
                <a:latin typeface="+mj-lt"/>
                <a:ea typeface="Sora Light" pitchFamily="34" charset="-122"/>
                <a:cs typeface="Sora Light" pitchFamily="34" charset="-120"/>
              </a:rPr>
              <a:t>modalidad</a:t>
            </a:r>
            <a:r>
              <a:rPr lang="en-US" sz="1600" b="1" dirty="0">
                <a:solidFill>
                  <a:schemeClr val="accent1">
                    <a:lumMod val="75000"/>
                  </a:schemeClr>
                </a:solidFill>
                <a:latin typeface="+mj-lt"/>
                <a:ea typeface="Sora Light" pitchFamily="34" charset="-122"/>
                <a:cs typeface="Sora Light" pitchFamily="34" charset="-120"/>
              </a:rPr>
              <a:t> </a:t>
            </a:r>
            <a:r>
              <a:rPr lang="en-US" sz="1600" dirty="0" err="1">
                <a:solidFill>
                  <a:srgbClr val="3B3535"/>
                </a:solidFill>
                <a:latin typeface="+mj-lt"/>
                <a:ea typeface="Sora Light" pitchFamily="34" charset="-122"/>
                <a:cs typeface="Sora Light" pitchFamily="34" charset="-120"/>
              </a:rPr>
              <a:t>según</a:t>
            </a:r>
            <a:r>
              <a:rPr lang="en-US" sz="1600" dirty="0">
                <a:solidFill>
                  <a:srgbClr val="3B3535"/>
                </a:solidFill>
                <a:latin typeface="+mj-lt"/>
                <a:ea typeface="Sora Light" pitchFamily="34" charset="-122"/>
                <a:cs typeface="Sora Light" pitchFamily="34" charset="-120"/>
              </a:rPr>
              <a:t>:</a:t>
            </a:r>
          </a:p>
          <a:p>
            <a:pPr marL="742950" lvl="1" indent="-285750">
              <a:buFont typeface="Arial" panose="020B0604020202020204" pitchFamily="34" charset="0"/>
              <a:buChar char="•"/>
            </a:pPr>
            <a:r>
              <a:rPr lang="en-US" sz="1600" dirty="0">
                <a:solidFill>
                  <a:srgbClr val="3B3535"/>
                </a:solidFill>
                <a:latin typeface="+mj-lt"/>
                <a:ea typeface="Sora Light" pitchFamily="34" charset="-122"/>
                <a:cs typeface="Sora Light" pitchFamily="34" charset="-120"/>
              </a:rPr>
              <a:t>Respuesta tumoral</a:t>
            </a:r>
          </a:p>
          <a:p>
            <a:pPr marL="742950" lvl="1" indent="-285750">
              <a:buFont typeface="Arial" panose="020B0604020202020204" pitchFamily="34" charset="0"/>
              <a:buChar char="•"/>
            </a:pPr>
            <a:r>
              <a:rPr lang="en-US" sz="1600" dirty="0" err="1">
                <a:solidFill>
                  <a:srgbClr val="3B3535"/>
                </a:solidFill>
                <a:latin typeface="+mj-lt"/>
                <a:ea typeface="Sora Light" pitchFamily="34" charset="-122"/>
                <a:cs typeface="Sora Light" pitchFamily="34" charset="-120"/>
              </a:rPr>
              <a:t>Tolerancia</a:t>
            </a:r>
            <a:r>
              <a:rPr lang="en-US" sz="1600" dirty="0">
                <a:solidFill>
                  <a:srgbClr val="3B3535"/>
                </a:solidFill>
                <a:latin typeface="+mj-lt"/>
                <a:ea typeface="Sora Light" pitchFamily="34" charset="-122"/>
                <a:cs typeface="Sora Light" pitchFamily="34" charset="-120"/>
              </a:rPr>
              <a:t> del </a:t>
            </a:r>
            <a:r>
              <a:rPr lang="en-US" sz="1600" dirty="0" err="1">
                <a:solidFill>
                  <a:srgbClr val="3B3535"/>
                </a:solidFill>
                <a:latin typeface="+mj-lt"/>
                <a:ea typeface="Sora Light" pitchFamily="34" charset="-122"/>
                <a:cs typeface="Sora Light" pitchFamily="34" charset="-120"/>
              </a:rPr>
              <a:t>paciente</a:t>
            </a:r>
            <a:r>
              <a:rPr lang="en-US" sz="1600" dirty="0">
                <a:solidFill>
                  <a:srgbClr val="3B3535"/>
                </a:solidFill>
                <a:latin typeface="+mj-lt"/>
                <a:ea typeface="Sora Light" pitchFamily="34" charset="-122"/>
                <a:cs typeface="Sora Light" pitchFamily="34" charset="-120"/>
              </a:rPr>
              <a:t> </a:t>
            </a:r>
          </a:p>
          <a:p>
            <a:pPr marL="742950" lvl="1" indent="-285750">
              <a:buFont typeface="Arial" panose="020B0604020202020204" pitchFamily="34" charset="0"/>
              <a:buChar char="•"/>
            </a:pPr>
            <a:r>
              <a:rPr lang="en-US" sz="1600" dirty="0" err="1">
                <a:solidFill>
                  <a:srgbClr val="3B3535"/>
                </a:solidFill>
                <a:latin typeface="+mj-lt"/>
                <a:ea typeface="Sora Light" pitchFamily="34" charset="-122"/>
                <a:cs typeface="Sora Light" pitchFamily="34" charset="-120"/>
              </a:rPr>
              <a:t>Función</a:t>
            </a:r>
            <a:r>
              <a:rPr lang="en-US" sz="1600" dirty="0">
                <a:solidFill>
                  <a:srgbClr val="3B3535"/>
                </a:solidFill>
                <a:latin typeface="+mj-lt"/>
                <a:ea typeface="Sora Light" pitchFamily="34" charset="-122"/>
                <a:cs typeface="Sora Light" pitchFamily="34" charset="-120"/>
              </a:rPr>
              <a:t> hepática residual.</a:t>
            </a:r>
            <a:endParaRPr lang="en-US" sz="1600" dirty="0">
              <a:latin typeface="+mj-lt"/>
            </a:endParaRPr>
          </a:p>
        </p:txBody>
      </p:sp>
      <p:sp>
        <p:nvSpPr>
          <p:cNvPr id="4" name="Marco 3">
            <a:extLst>
              <a:ext uri="{FF2B5EF4-FFF2-40B4-BE49-F238E27FC236}">
                <a16:creationId xmlns:a16="http://schemas.microsoft.com/office/drawing/2014/main" id="{B2945D3B-AD28-43F0-C4FA-F8523FAF9B06}"/>
              </a:ext>
            </a:extLst>
          </p:cNvPr>
          <p:cNvSpPr/>
          <p:nvPr/>
        </p:nvSpPr>
        <p:spPr>
          <a:xfrm>
            <a:off x="8950647" y="1328711"/>
            <a:ext cx="2043246" cy="2604209"/>
          </a:xfrm>
          <a:prstGeom prst="frame">
            <a:avLst>
              <a:gd name="adj1" fmla="val 135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557185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E8DD-F888-A924-E6AD-2B84D368ABCF}"/>
            </a:ext>
          </a:extLst>
        </p:cNvPr>
        <p:cNvGrpSpPr/>
        <p:nvPr/>
      </p:nvGrpSpPr>
      <p:grpSpPr>
        <a:xfrm>
          <a:off x="0" y="0"/>
          <a:ext cx="0" cy="0"/>
          <a:chOff x="0" y="0"/>
          <a:chExt cx="0" cy="0"/>
        </a:xfrm>
      </p:grpSpPr>
      <p:sp>
        <p:nvSpPr>
          <p:cNvPr id="2" name="Shape 7">
            <a:extLst>
              <a:ext uri="{FF2B5EF4-FFF2-40B4-BE49-F238E27FC236}">
                <a16:creationId xmlns:a16="http://schemas.microsoft.com/office/drawing/2014/main" id="{213BCA72-9DE9-E892-E9F3-73C41C06A44E}"/>
              </a:ext>
            </a:extLst>
          </p:cNvPr>
          <p:cNvSpPr/>
          <p:nvPr/>
        </p:nvSpPr>
        <p:spPr>
          <a:xfrm>
            <a:off x="1018182" y="4110608"/>
            <a:ext cx="4874486" cy="1030815"/>
          </a:xfrm>
          <a:prstGeom prst="roundRect">
            <a:avLst>
              <a:gd name="adj" fmla="val 4212"/>
            </a:avLst>
          </a:prstGeom>
          <a:solidFill>
            <a:schemeClr val="accent1">
              <a:lumMod val="20000"/>
              <a:lumOff val="80000"/>
            </a:schemeClr>
          </a:solidFill>
          <a:ln w="22860">
            <a:solidFill>
              <a:srgbClr val="BBC2DC"/>
            </a:solidFill>
            <a:prstDash val="solid"/>
          </a:ln>
        </p:spPr>
        <p:txBody>
          <a:bodyPr/>
          <a:lstStyle/>
          <a:p>
            <a:endParaRPr lang="es-ES" sz="1500">
              <a:latin typeface="Aptos" panose="020B0004020202020204" pitchFamily="34" charset="0"/>
            </a:endParaRPr>
          </a:p>
        </p:txBody>
      </p:sp>
      <p:grpSp>
        <p:nvGrpSpPr>
          <p:cNvPr id="19" name="Grupo 18">
            <a:extLst>
              <a:ext uri="{FF2B5EF4-FFF2-40B4-BE49-F238E27FC236}">
                <a16:creationId xmlns:a16="http://schemas.microsoft.com/office/drawing/2014/main" id="{B378C7BE-9537-7836-5DFD-C922F7720D63}"/>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CAEF2E2D-5D1B-1CF2-1FBA-B5C3053964D3}"/>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C0B6CBAF-466A-8842-B5D3-7EAC267092D9}"/>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44981911-0FA5-0814-9C07-68980A68CCB2}"/>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930FBC52-8ECA-A34B-BBE7-D9E14CBF5F35}"/>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6D335E92-7FA7-75E1-9368-1622381BD446}"/>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8051B07-82AB-F66B-0E18-3F08BABA4467}"/>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074A27C0-8F7F-1E11-D301-FDECBB8F4C9E}"/>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BDE6BFB-6ECD-BCA6-F041-32CAE1486724}"/>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A783261-FB38-91FF-80E3-F5D06E2E5528}"/>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D63E274B-792D-FAC1-EEF3-60B3B0C3E15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021FC769-1100-38E1-A189-A296BB3200AF}"/>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0AC31DC5-768E-FAB4-CFFF-AFFEB36D630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Título 1">
            <a:extLst>
              <a:ext uri="{FF2B5EF4-FFF2-40B4-BE49-F238E27FC236}">
                <a16:creationId xmlns:a16="http://schemas.microsoft.com/office/drawing/2014/main" id="{42FFB969-B55A-39EA-6633-51F2255E6201}"/>
              </a:ext>
            </a:extLst>
          </p:cNvPr>
          <p:cNvSpPr txBox="1">
            <a:spLocks/>
          </p:cNvSpPr>
          <p:nvPr/>
        </p:nvSpPr>
        <p:spPr>
          <a:xfrm>
            <a:off x="202233" y="164239"/>
            <a:ext cx="5893767" cy="97041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 sz="3600" b="1" dirty="0"/>
          </a:p>
        </p:txBody>
      </p:sp>
      <p:sp>
        <p:nvSpPr>
          <p:cNvPr id="11" name="Text 0">
            <a:extLst>
              <a:ext uri="{FF2B5EF4-FFF2-40B4-BE49-F238E27FC236}">
                <a16:creationId xmlns:a16="http://schemas.microsoft.com/office/drawing/2014/main" id="{DD904A57-0940-854D-3077-CBB88CE5AFF7}"/>
              </a:ext>
            </a:extLst>
          </p:cNvPr>
          <p:cNvSpPr/>
          <p:nvPr/>
        </p:nvSpPr>
        <p:spPr>
          <a:xfrm>
            <a:off x="360576" y="426420"/>
            <a:ext cx="5154105" cy="549431"/>
          </a:xfrm>
          <a:prstGeom prst="rect">
            <a:avLst/>
          </a:prstGeom>
          <a:solidFill>
            <a:schemeClr val="bg1"/>
          </a:solidFill>
          <a:ln/>
        </p:spPr>
        <p:txBody>
          <a:bodyPr wrap="square" lIns="0" tIns="0" rIns="0" bIns="0" rtlCol="0" anchor="t"/>
          <a:lstStyle/>
          <a:p>
            <a:pPr>
              <a:lnSpc>
                <a:spcPts val="4666"/>
              </a:lnSpc>
            </a:pPr>
            <a:r>
              <a:rPr lang="en-US" sz="4000" b="1" dirty="0">
                <a:solidFill>
                  <a:schemeClr val="accent1">
                    <a:lumMod val="75000"/>
                  </a:schemeClr>
                </a:solidFill>
                <a:latin typeface="+mj-lt"/>
              </a:rPr>
              <a:t>¿TARE  o TACE?</a:t>
            </a:r>
          </a:p>
        </p:txBody>
      </p:sp>
      <p:sp>
        <p:nvSpPr>
          <p:cNvPr id="21" name="CuadroTexto 20">
            <a:extLst>
              <a:ext uri="{FF2B5EF4-FFF2-40B4-BE49-F238E27FC236}">
                <a16:creationId xmlns:a16="http://schemas.microsoft.com/office/drawing/2014/main" id="{9A12531F-2B8C-95A2-6742-BA49581B6E23}"/>
              </a:ext>
            </a:extLst>
          </p:cNvPr>
          <p:cNvSpPr txBox="1"/>
          <p:nvPr/>
        </p:nvSpPr>
        <p:spPr>
          <a:xfrm>
            <a:off x="2377340" y="5632366"/>
            <a:ext cx="4277391" cy="769441"/>
          </a:xfrm>
          <a:prstGeom prst="rect">
            <a:avLst/>
          </a:prstGeom>
          <a:noFill/>
        </p:spPr>
        <p:txBody>
          <a:bodyPr wrap="square">
            <a:spAutoFit/>
          </a:bodyPr>
          <a:lstStyle/>
          <a:p>
            <a:pPr marL="171450" indent="-171450">
              <a:buFont typeface="Arial" panose="020B0604020202020204" pitchFamily="34" charset="0"/>
              <a:buChar char="•"/>
            </a:pPr>
            <a:r>
              <a:rPr lang="en-US" sz="1100" i="1" dirty="0">
                <a:latin typeface="Aptos" panose="020B0004020202020204" pitchFamily="34" charset="0"/>
              </a:rPr>
              <a:t>(MERITS-LT) Consortium. </a:t>
            </a:r>
            <a:r>
              <a:rPr lang="es-ES" sz="1100" i="1" dirty="0" err="1">
                <a:latin typeface="Aptos" panose="020B0004020202020204" pitchFamily="34" charset="0"/>
              </a:rPr>
              <a:t>Gastroenterology</a:t>
            </a:r>
            <a:r>
              <a:rPr lang="es-ES" sz="1100" i="1" dirty="0">
                <a:latin typeface="Aptos" panose="020B0004020202020204" pitchFamily="34" charset="0"/>
              </a:rPr>
              <a:t>. 2021;161:1502–12</a:t>
            </a:r>
          </a:p>
          <a:p>
            <a:pPr marL="171450" indent="-171450">
              <a:buFont typeface="Arial" panose="020B0604020202020204" pitchFamily="34" charset="0"/>
              <a:buChar char="•"/>
            </a:pPr>
            <a:r>
              <a:rPr lang="es-ES" sz="1100" i="1" dirty="0" err="1">
                <a:latin typeface="Aptos" panose="020B0004020202020204" pitchFamily="34" charset="0"/>
              </a:rPr>
              <a:t>Eur</a:t>
            </a:r>
            <a:r>
              <a:rPr lang="es-ES" sz="1100" i="1" dirty="0">
                <a:latin typeface="Aptos" panose="020B0004020202020204" pitchFamily="34" charset="0"/>
              </a:rPr>
              <a:t> J </a:t>
            </a:r>
            <a:r>
              <a:rPr lang="es-ES" sz="1100" i="1" dirty="0" err="1">
                <a:latin typeface="Aptos" panose="020B0004020202020204" pitchFamily="34" charset="0"/>
              </a:rPr>
              <a:t>Radiol</a:t>
            </a:r>
            <a:r>
              <a:rPr lang="es-ES" sz="1100" i="1" dirty="0">
                <a:latin typeface="Aptos" panose="020B0004020202020204" pitchFamily="34" charset="0"/>
              </a:rPr>
              <a:t> 2017;93:100–106.</a:t>
            </a:r>
          </a:p>
          <a:p>
            <a:pPr marL="171450" indent="-171450">
              <a:buFont typeface="Arial" panose="020B0604020202020204" pitchFamily="34" charset="0"/>
              <a:buChar char="•"/>
            </a:pPr>
            <a:r>
              <a:rPr lang="es-ES" sz="1100" i="1" dirty="0">
                <a:latin typeface="Aptos" panose="020B0004020202020204" pitchFamily="34" charset="0"/>
              </a:rPr>
              <a:t>Am J </a:t>
            </a:r>
            <a:r>
              <a:rPr lang="es-ES" sz="1100" i="1" dirty="0" err="1">
                <a:latin typeface="Aptos" panose="020B0004020202020204" pitchFamily="34" charset="0"/>
              </a:rPr>
              <a:t>Transpl</a:t>
            </a:r>
            <a:r>
              <a:rPr lang="es-ES" sz="1100" i="1" dirty="0">
                <a:latin typeface="Aptos" panose="020B0004020202020204" pitchFamily="34" charset="0"/>
              </a:rPr>
              <a:t> 2009;9(8):1920–1928.</a:t>
            </a:r>
          </a:p>
          <a:p>
            <a:pPr marL="171450" indent="-171450">
              <a:buFont typeface="Arial" panose="020B0604020202020204" pitchFamily="34" charset="0"/>
              <a:buChar char="•"/>
            </a:pPr>
            <a:r>
              <a:rPr lang="es-ES" sz="1100" i="1" dirty="0" err="1">
                <a:latin typeface="Aptos" panose="020B0004020202020204" pitchFamily="34" charset="0"/>
              </a:rPr>
              <a:t>Radiographics</a:t>
            </a:r>
            <a:r>
              <a:rPr lang="es-ES" sz="1100" i="1" dirty="0">
                <a:latin typeface="Aptos" panose="020B0004020202020204" pitchFamily="34" charset="0"/>
              </a:rPr>
              <a:t> 2021;41(6):1802–1818.</a:t>
            </a:r>
          </a:p>
        </p:txBody>
      </p:sp>
      <p:sp>
        <p:nvSpPr>
          <p:cNvPr id="22" name="Text 1">
            <a:extLst>
              <a:ext uri="{FF2B5EF4-FFF2-40B4-BE49-F238E27FC236}">
                <a16:creationId xmlns:a16="http://schemas.microsoft.com/office/drawing/2014/main" id="{F7B7611D-7F31-0E53-2645-7169308EB76F}"/>
              </a:ext>
            </a:extLst>
          </p:cNvPr>
          <p:cNvSpPr/>
          <p:nvPr/>
        </p:nvSpPr>
        <p:spPr>
          <a:xfrm>
            <a:off x="1041603" y="4090400"/>
            <a:ext cx="3887356" cy="969699"/>
          </a:xfrm>
          <a:prstGeom prst="rect">
            <a:avLst/>
          </a:prstGeom>
          <a:noFill/>
          <a:ln/>
        </p:spPr>
        <p:txBody>
          <a:bodyPr wrap="square" lIns="0" tIns="0" rIns="0" bIns="0" rtlCol="0" anchor="t"/>
          <a:lstStyle/>
          <a:p>
            <a:pPr>
              <a:lnSpc>
                <a:spcPts val="3458"/>
              </a:lnSpc>
            </a:pPr>
            <a:r>
              <a:rPr lang="en-US" b="1" dirty="0">
                <a:solidFill>
                  <a:srgbClr val="1A2D7A"/>
                </a:solidFill>
                <a:latin typeface="+mj-lt"/>
                <a:ea typeface="Alexandria Semi Bold" pitchFamily="34" charset="-122"/>
                <a:cs typeface="Alexandria Semi Bold" pitchFamily="34" charset="-120"/>
              </a:rPr>
              <a:t>   </a:t>
            </a:r>
            <a:r>
              <a:rPr lang="en-US" b="1" dirty="0" err="1">
                <a:solidFill>
                  <a:srgbClr val="1A2D7A"/>
                </a:solidFill>
                <a:latin typeface="+mj-lt"/>
                <a:ea typeface="Alexandria Semi Bold" pitchFamily="34" charset="-122"/>
                <a:cs typeface="Alexandria Semi Bold" pitchFamily="34" charset="-120"/>
              </a:rPr>
              <a:t>Comparativa</a:t>
            </a:r>
            <a:r>
              <a:rPr lang="en-US" b="1" dirty="0">
                <a:solidFill>
                  <a:srgbClr val="1A2D7A"/>
                </a:solidFill>
                <a:latin typeface="+mj-lt"/>
                <a:ea typeface="Alexandria Semi Bold" pitchFamily="34" charset="-122"/>
                <a:cs typeface="Alexandria Semi Bold" pitchFamily="34" charset="-120"/>
              </a:rPr>
              <a:t>: </a:t>
            </a:r>
            <a:endParaRPr lang="en-US" b="1" dirty="0">
              <a:latin typeface="+mj-lt"/>
              <a:ea typeface="Alexandria Semi Bold" pitchFamily="34" charset="-122"/>
              <a:cs typeface="Alexandria Semi Bold" pitchFamily="34" charset="-120"/>
            </a:endParaRPr>
          </a:p>
          <a:p>
            <a:pPr marL="285750" indent="285750">
              <a:buFont typeface="Arial" panose="020B0604020202020204" pitchFamily="34" charset="0"/>
              <a:buChar char="•"/>
            </a:pPr>
            <a:r>
              <a:rPr lang="en-US" dirty="0">
                <a:latin typeface="+mj-lt"/>
                <a:ea typeface="Alexandria Semi Bold" pitchFamily="34" charset="-122"/>
                <a:cs typeface="Alexandria Semi Bold" pitchFamily="34" charset="-120"/>
              </a:rPr>
              <a:t>Similar </a:t>
            </a:r>
            <a:r>
              <a:rPr lang="en-US" dirty="0" err="1">
                <a:latin typeface="+mj-lt"/>
                <a:ea typeface="Alexandria Semi Bold" pitchFamily="34" charset="-122"/>
                <a:cs typeface="Alexandria Semi Bold" pitchFamily="34" charset="-120"/>
              </a:rPr>
              <a:t>eficacia</a:t>
            </a:r>
            <a:r>
              <a:rPr lang="en-US" dirty="0">
                <a:latin typeface="+mj-lt"/>
                <a:ea typeface="Alexandria Semi Bold" pitchFamily="34" charset="-122"/>
                <a:cs typeface="Alexandria Semi Bold" pitchFamily="34" charset="-120"/>
              </a:rPr>
              <a:t> </a:t>
            </a:r>
            <a:r>
              <a:rPr lang="en-US" dirty="0" err="1">
                <a:latin typeface="+mj-lt"/>
                <a:ea typeface="Alexandria Semi Bold" pitchFamily="34" charset="-122"/>
                <a:cs typeface="Alexandria Semi Bold" pitchFamily="34" charset="-120"/>
              </a:rPr>
              <a:t>en</a:t>
            </a:r>
            <a:r>
              <a:rPr lang="en-US" dirty="0">
                <a:latin typeface="+mj-lt"/>
                <a:ea typeface="Alexandria Semi Bold" pitchFamily="34" charset="-122"/>
                <a:cs typeface="Alexandria Semi Bold" pitchFamily="34" charset="-120"/>
              </a:rPr>
              <a:t> UNOS-DS</a:t>
            </a:r>
          </a:p>
          <a:p>
            <a:pPr marL="285750" indent="285750">
              <a:buFont typeface="Arial" panose="020B0604020202020204" pitchFamily="34" charset="0"/>
              <a:buChar char="•"/>
            </a:pPr>
            <a:r>
              <a:rPr lang="en-US" dirty="0" err="1">
                <a:latin typeface="+mj-lt"/>
                <a:cs typeface="Alexandria Semi Bold" pitchFamily="34" charset="-120"/>
              </a:rPr>
              <a:t>Mejores</a:t>
            </a:r>
            <a:r>
              <a:rPr lang="en-US" dirty="0">
                <a:latin typeface="+mj-lt"/>
                <a:cs typeface="Alexandria Semi Bold" pitchFamily="34" charset="-120"/>
              </a:rPr>
              <a:t> </a:t>
            </a:r>
            <a:r>
              <a:rPr lang="en-US" dirty="0" err="1">
                <a:latin typeface="+mj-lt"/>
                <a:cs typeface="Alexandria Semi Bold" pitchFamily="34" charset="-120"/>
              </a:rPr>
              <a:t>resultados</a:t>
            </a:r>
            <a:r>
              <a:rPr lang="en-US" dirty="0">
                <a:latin typeface="+mj-lt"/>
                <a:cs typeface="Alexandria Semi Bold" pitchFamily="34" charset="-120"/>
              </a:rPr>
              <a:t> </a:t>
            </a:r>
            <a:r>
              <a:rPr lang="en-US" dirty="0" err="1">
                <a:latin typeface="+mj-lt"/>
                <a:cs typeface="Alexandria Semi Bold" pitchFamily="34" charset="-120"/>
              </a:rPr>
              <a:t>en</a:t>
            </a:r>
            <a:r>
              <a:rPr lang="en-US" dirty="0">
                <a:latin typeface="+mj-lt"/>
                <a:cs typeface="Alexandria Semi Bold" pitchFamily="34" charset="-120"/>
              </a:rPr>
              <a:t> AC</a:t>
            </a:r>
            <a:endParaRPr lang="en-US" dirty="0">
              <a:latin typeface="+mj-lt"/>
            </a:endParaRPr>
          </a:p>
        </p:txBody>
      </p:sp>
      <p:sp>
        <p:nvSpPr>
          <p:cNvPr id="23" name="Shape 2">
            <a:extLst>
              <a:ext uri="{FF2B5EF4-FFF2-40B4-BE49-F238E27FC236}">
                <a16:creationId xmlns:a16="http://schemas.microsoft.com/office/drawing/2014/main" id="{3E16D2EC-82D2-6310-1EEF-6C30DFEC13C4}"/>
              </a:ext>
            </a:extLst>
          </p:cNvPr>
          <p:cNvSpPr/>
          <p:nvPr/>
        </p:nvSpPr>
        <p:spPr>
          <a:xfrm>
            <a:off x="1035963" y="1439123"/>
            <a:ext cx="4874487" cy="950206"/>
          </a:xfrm>
          <a:prstGeom prst="roundRect">
            <a:avLst>
              <a:gd name="adj" fmla="val 4212"/>
            </a:avLst>
          </a:prstGeom>
          <a:solidFill>
            <a:schemeClr val="accent1">
              <a:lumMod val="20000"/>
              <a:lumOff val="80000"/>
            </a:schemeClr>
          </a:solidFill>
          <a:ln w="22860">
            <a:solidFill>
              <a:srgbClr val="BBC2DC"/>
            </a:solidFill>
            <a:prstDash val="solid"/>
          </a:ln>
        </p:spPr>
        <p:txBody>
          <a:bodyPr/>
          <a:lstStyle/>
          <a:p>
            <a:endParaRPr lang="es-ES" sz="1500">
              <a:latin typeface="Aptos" panose="020B0004020202020204" pitchFamily="34" charset="0"/>
            </a:endParaRPr>
          </a:p>
        </p:txBody>
      </p:sp>
      <p:sp>
        <p:nvSpPr>
          <p:cNvPr id="25" name="Text 4">
            <a:extLst>
              <a:ext uri="{FF2B5EF4-FFF2-40B4-BE49-F238E27FC236}">
                <a16:creationId xmlns:a16="http://schemas.microsoft.com/office/drawing/2014/main" id="{794A518E-1F66-7B98-7A12-BD2A73F1F2D6}"/>
              </a:ext>
            </a:extLst>
          </p:cNvPr>
          <p:cNvSpPr/>
          <p:nvPr/>
        </p:nvSpPr>
        <p:spPr>
          <a:xfrm>
            <a:off x="1309796" y="1758721"/>
            <a:ext cx="4185816" cy="357604"/>
          </a:xfrm>
          <a:prstGeom prst="rect">
            <a:avLst/>
          </a:prstGeom>
          <a:noFill/>
          <a:ln/>
        </p:spPr>
        <p:txBody>
          <a:bodyPr wrap="none" lIns="0" tIns="0" rIns="0" bIns="0" rtlCol="0" anchor="t"/>
          <a:lstStyle/>
          <a:p>
            <a:pPr marL="285739" indent="-285739">
              <a:lnSpc>
                <a:spcPts val="2083"/>
              </a:lnSpc>
              <a:buSzPct val="100000"/>
              <a:buChar char="•"/>
            </a:pPr>
            <a:r>
              <a:rPr lang="en-US" dirty="0">
                <a:solidFill>
                  <a:srgbClr val="3B3535"/>
                </a:solidFill>
                <a:latin typeface="+mj-lt"/>
                <a:ea typeface="Sora Light" pitchFamily="34" charset="-122"/>
                <a:cs typeface="Sora Light" pitchFamily="34" charset="-120"/>
              </a:rPr>
              <a:t>Mayor tolerabilidad en pacientes cirróticos</a:t>
            </a:r>
            <a:endParaRPr lang="en-US" dirty="0">
              <a:latin typeface="+mj-lt"/>
            </a:endParaRPr>
          </a:p>
        </p:txBody>
      </p:sp>
      <p:sp>
        <p:nvSpPr>
          <p:cNvPr id="27" name="Text 6">
            <a:extLst>
              <a:ext uri="{FF2B5EF4-FFF2-40B4-BE49-F238E27FC236}">
                <a16:creationId xmlns:a16="http://schemas.microsoft.com/office/drawing/2014/main" id="{FCF90E4C-36F8-7886-16DD-499326206DFF}"/>
              </a:ext>
            </a:extLst>
          </p:cNvPr>
          <p:cNvSpPr/>
          <p:nvPr/>
        </p:nvSpPr>
        <p:spPr>
          <a:xfrm>
            <a:off x="1292014" y="2004671"/>
            <a:ext cx="4185816" cy="341225"/>
          </a:xfrm>
          <a:prstGeom prst="rect">
            <a:avLst/>
          </a:prstGeom>
          <a:noFill/>
          <a:ln/>
        </p:spPr>
        <p:txBody>
          <a:bodyPr wrap="none" lIns="0" tIns="0" rIns="0" bIns="0" rtlCol="0" anchor="t"/>
          <a:lstStyle/>
          <a:p>
            <a:pPr marL="285739" indent="-285739">
              <a:lnSpc>
                <a:spcPts val="2083"/>
              </a:lnSpc>
              <a:buSzPct val="100000"/>
              <a:buChar char="•"/>
            </a:pPr>
            <a:r>
              <a:rPr lang="en-US" dirty="0">
                <a:latin typeface="+mj-lt"/>
              </a:rPr>
              <a:t>Más </a:t>
            </a:r>
            <a:r>
              <a:rPr lang="en-US" dirty="0" err="1">
                <a:latin typeface="+mj-lt"/>
              </a:rPr>
              <a:t>costo</a:t>
            </a:r>
            <a:r>
              <a:rPr lang="en-US" dirty="0">
                <a:latin typeface="+mj-lt"/>
              </a:rPr>
              <a:t> y </a:t>
            </a:r>
            <a:r>
              <a:rPr lang="en-US" dirty="0" err="1">
                <a:latin typeface="+mj-lt"/>
              </a:rPr>
              <a:t>complejidad</a:t>
            </a:r>
            <a:r>
              <a:rPr lang="en-US" dirty="0">
                <a:latin typeface="+mj-lt"/>
              </a:rPr>
              <a:t> </a:t>
            </a:r>
            <a:r>
              <a:rPr lang="en-US" dirty="0" err="1">
                <a:latin typeface="+mj-lt"/>
              </a:rPr>
              <a:t>logística</a:t>
            </a:r>
            <a:endParaRPr lang="en-US" dirty="0">
              <a:latin typeface="+mj-lt"/>
            </a:endParaRPr>
          </a:p>
        </p:txBody>
      </p:sp>
      <p:sp>
        <p:nvSpPr>
          <p:cNvPr id="28" name="Shape 7">
            <a:extLst>
              <a:ext uri="{FF2B5EF4-FFF2-40B4-BE49-F238E27FC236}">
                <a16:creationId xmlns:a16="http://schemas.microsoft.com/office/drawing/2014/main" id="{0AD41857-E83A-BA82-F7C0-52B06FDE3624}"/>
              </a:ext>
            </a:extLst>
          </p:cNvPr>
          <p:cNvSpPr/>
          <p:nvPr/>
        </p:nvSpPr>
        <p:spPr>
          <a:xfrm>
            <a:off x="1035963" y="2640726"/>
            <a:ext cx="4874486" cy="1162583"/>
          </a:xfrm>
          <a:prstGeom prst="roundRect">
            <a:avLst>
              <a:gd name="adj" fmla="val 4212"/>
            </a:avLst>
          </a:prstGeom>
          <a:solidFill>
            <a:schemeClr val="accent1">
              <a:lumMod val="20000"/>
              <a:lumOff val="80000"/>
            </a:schemeClr>
          </a:solidFill>
          <a:ln w="22860">
            <a:solidFill>
              <a:srgbClr val="BBC2DC"/>
            </a:solidFill>
            <a:prstDash val="solid"/>
          </a:ln>
        </p:spPr>
        <p:txBody>
          <a:bodyPr/>
          <a:lstStyle/>
          <a:p>
            <a:endParaRPr lang="es-ES" sz="1500">
              <a:latin typeface="Aptos" panose="020B0004020202020204" pitchFamily="34" charset="0"/>
            </a:endParaRPr>
          </a:p>
        </p:txBody>
      </p:sp>
      <p:sp>
        <p:nvSpPr>
          <p:cNvPr id="29" name="Text 8">
            <a:extLst>
              <a:ext uri="{FF2B5EF4-FFF2-40B4-BE49-F238E27FC236}">
                <a16:creationId xmlns:a16="http://schemas.microsoft.com/office/drawing/2014/main" id="{069300A6-5024-DB16-F93C-E4C5A0D1B453}"/>
              </a:ext>
            </a:extLst>
          </p:cNvPr>
          <p:cNvSpPr/>
          <p:nvPr/>
        </p:nvSpPr>
        <p:spPr>
          <a:xfrm>
            <a:off x="1177769" y="2784597"/>
            <a:ext cx="2399143" cy="326058"/>
          </a:xfrm>
          <a:prstGeom prst="rect">
            <a:avLst/>
          </a:prstGeom>
          <a:noFill/>
          <a:ln/>
        </p:spPr>
        <p:txBody>
          <a:bodyPr wrap="none" lIns="0" tIns="0" rIns="0" bIns="0" rtlCol="0" anchor="t"/>
          <a:lstStyle/>
          <a:p>
            <a:pPr>
              <a:lnSpc>
                <a:spcPts val="2167"/>
              </a:lnSpc>
            </a:pPr>
            <a:r>
              <a:rPr lang="en-US" b="1" dirty="0">
                <a:solidFill>
                  <a:srgbClr val="1A2D7A"/>
                </a:solidFill>
                <a:latin typeface="+mj-lt"/>
                <a:ea typeface="Alexandria Semi Bold" pitchFamily="34" charset="-122"/>
                <a:cs typeface="Alexandria Semi Bold" pitchFamily="34" charset="-120"/>
              </a:rPr>
              <a:t>TACE (Quimioembolización</a:t>
            </a:r>
            <a:r>
              <a:rPr lang="en-US" sz="1400" b="1" dirty="0">
                <a:solidFill>
                  <a:srgbClr val="1A2D7A"/>
                </a:solidFill>
                <a:latin typeface="Aptos" panose="020B0004020202020204" pitchFamily="34" charset="0"/>
                <a:ea typeface="Alexandria Semi Bold" pitchFamily="34" charset="-122"/>
                <a:cs typeface="Alexandria Semi Bold" pitchFamily="34" charset="-120"/>
              </a:rPr>
              <a:t>)</a:t>
            </a:r>
            <a:endParaRPr lang="en-US" sz="1400" b="1" dirty="0">
              <a:latin typeface="Aptos" panose="020B0004020202020204" pitchFamily="34" charset="0"/>
            </a:endParaRPr>
          </a:p>
        </p:txBody>
      </p:sp>
      <p:sp>
        <p:nvSpPr>
          <p:cNvPr id="30" name="Text 9">
            <a:extLst>
              <a:ext uri="{FF2B5EF4-FFF2-40B4-BE49-F238E27FC236}">
                <a16:creationId xmlns:a16="http://schemas.microsoft.com/office/drawing/2014/main" id="{1C105578-A0CF-0383-1014-748540436EE8}"/>
              </a:ext>
            </a:extLst>
          </p:cNvPr>
          <p:cNvSpPr/>
          <p:nvPr/>
        </p:nvSpPr>
        <p:spPr>
          <a:xfrm>
            <a:off x="1274585" y="2995522"/>
            <a:ext cx="3512020" cy="317358"/>
          </a:xfrm>
          <a:prstGeom prst="rect">
            <a:avLst/>
          </a:prstGeom>
          <a:noFill/>
          <a:ln/>
        </p:spPr>
        <p:txBody>
          <a:bodyPr wrap="none" lIns="0" tIns="0" rIns="0" bIns="0" rtlCol="0" anchor="t"/>
          <a:lstStyle/>
          <a:p>
            <a:pPr marL="285739" indent="-285739">
              <a:lnSpc>
                <a:spcPts val="2083"/>
              </a:lnSpc>
              <a:buSzPct val="100000"/>
              <a:buChar char="•"/>
            </a:pPr>
            <a:r>
              <a:rPr lang="en-US" dirty="0">
                <a:solidFill>
                  <a:srgbClr val="3B3535"/>
                </a:solidFill>
                <a:latin typeface="+mj-lt"/>
                <a:ea typeface="Sora Light" pitchFamily="34" charset="-122"/>
                <a:cs typeface="Sora Light" pitchFamily="34" charset="-120"/>
              </a:rPr>
              <a:t>Mayor experiencia clínica</a:t>
            </a:r>
            <a:endParaRPr lang="en-US" dirty="0">
              <a:latin typeface="+mj-lt"/>
            </a:endParaRPr>
          </a:p>
        </p:txBody>
      </p:sp>
      <p:sp>
        <p:nvSpPr>
          <p:cNvPr id="31" name="Text 10">
            <a:extLst>
              <a:ext uri="{FF2B5EF4-FFF2-40B4-BE49-F238E27FC236}">
                <a16:creationId xmlns:a16="http://schemas.microsoft.com/office/drawing/2014/main" id="{F003DB97-E1EB-12FB-5BBF-2AC2A53E2294}"/>
              </a:ext>
            </a:extLst>
          </p:cNvPr>
          <p:cNvSpPr/>
          <p:nvPr/>
        </p:nvSpPr>
        <p:spPr>
          <a:xfrm>
            <a:off x="1244019" y="3234554"/>
            <a:ext cx="3512020" cy="317358"/>
          </a:xfrm>
          <a:prstGeom prst="rect">
            <a:avLst/>
          </a:prstGeom>
          <a:noFill/>
          <a:ln/>
        </p:spPr>
        <p:txBody>
          <a:bodyPr wrap="none" lIns="0" tIns="0" rIns="0" bIns="0" rtlCol="0" anchor="t"/>
          <a:lstStyle/>
          <a:p>
            <a:pPr marL="285739" indent="-285739">
              <a:lnSpc>
                <a:spcPts val="2083"/>
              </a:lnSpc>
              <a:buSzPct val="100000"/>
              <a:buChar char="•"/>
            </a:pPr>
            <a:r>
              <a:rPr lang="en-US" dirty="0">
                <a:solidFill>
                  <a:srgbClr val="3B3535"/>
                </a:solidFill>
                <a:latin typeface="+mj-lt"/>
                <a:ea typeface="Sora Light" pitchFamily="34" charset="-122"/>
                <a:cs typeface="Sora Light" pitchFamily="34" charset="-120"/>
              </a:rPr>
              <a:t>Posibilidad de repetición</a:t>
            </a:r>
            <a:endParaRPr lang="en-US" dirty="0">
              <a:latin typeface="+mj-lt"/>
            </a:endParaRPr>
          </a:p>
        </p:txBody>
      </p:sp>
      <p:sp>
        <p:nvSpPr>
          <p:cNvPr id="32" name="Text 11">
            <a:extLst>
              <a:ext uri="{FF2B5EF4-FFF2-40B4-BE49-F238E27FC236}">
                <a16:creationId xmlns:a16="http://schemas.microsoft.com/office/drawing/2014/main" id="{590DBB2F-2842-A64A-A5F5-5125023718E1}"/>
              </a:ext>
            </a:extLst>
          </p:cNvPr>
          <p:cNvSpPr/>
          <p:nvPr/>
        </p:nvSpPr>
        <p:spPr>
          <a:xfrm>
            <a:off x="1215593" y="3485953"/>
            <a:ext cx="3512020" cy="317358"/>
          </a:xfrm>
          <a:prstGeom prst="rect">
            <a:avLst/>
          </a:prstGeom>
          <a:noFill/>
          <a:ln/>
        </p:spPr>
        <p:txBody>
          <a:bodyPr wrap="none" lIns="0" tIns="0" rIns="0" bIns="0" rtlCol="0" anchor="t"/>
          <a:lstStyle/>
          <a:p>
            <a:pPr marL="285739" indent="-285739">
              <a:lnSpc>
                <a:spcPts val="2083"/>
              </a:lnSpc>
              <a:buSzPct val="100000"/>
              <a:buChar char="•"/>
            </a:pPr>
            <a:r>
              <a:rPr lang="en-US" dirty="0">
                <a:solidFill>
                  <a:srgbClr val="3B3535"/>
                </a:solidFill>
                <a:latin typeface="+mj-lt"/>
                <a:ea typeface="Sora Light" pitchFamily="34" charset="-122"/>
                <a:cs typeface="Sora Light" pitchFamily="34" charset="-120"/>
              </a:rPr>
              <a:t>Costo-efectividad establecida</a:t>
            </a:r>
            <a:endParaRPr lang="en-US" dirty="0">
              <a:latin typeface="+mj-lt"/>
            </a:endParaRPr>
          </a:p>
        </p:txBody>
      </p:sp>
      <p:sp>
        <p:nvSpPr>
          <p:cNvPr id="34" name="Text 3">
            <a:extLst>
              <a:ext uri="{FF2B5EF4-FFF2-40B4-BE49-F238E27FC236}">
                <a16:creationId xmlns:a16="http://schemas.microsoft.com/office/drawing/2014/main" id="{342C1FC8-8D83-5A36-9E62-D5512E27F1E9}"/>
              </a:ext>
            </a:extLst>
          </p:cNvPr>
          <p:cNvSpPr/>
          <p:nvPr/>
        </p:nvSpPr>
        <p:spPr>
          <a:xfrm>
            <a:off x="1274585" y="1472038"/>
            <a:ext cx="2954933" cy="275133"/>
          </a:xfrm>
          <a:prstGeom prst="rect">
            <a:avLst/>
          </a:prstGeom>
          <a:noFill/>
          <a:ln/>
        </p:spPr>
        <p:txBody>
          <a:bodyPr wrap="none" lIns="0" tIns="0" rIns="0" bIns="0" rtlCol="0" anchor="t"/>
          <a:lstStyle/>
          <a:p>
            <a:pPr>
              <a:lnSpc>
                <a:spcPts val="2167"/>
              </a:lnSpc>
            </a:pPr>
            <a:r>
              <a:rPr lang="en-US" b="1" dirty="0">
                <a:solidFill>
                  <a:srgbClr val="1A2D7A"/>
                </a:solidFill>
                <a:latin typeface="+mj-lt"/>
                <a:ea typeface="Alexandria Semi Bold" pitchFamily="34" charset="-122"/>
                <a:cs typeface="Alexandria Semi Bold" pitchFamily="34" charset="-120"/>
              </a:rPr>
              <a:t>TARE (Radioembolización)</a:t>
            </a:r>
            <a:endParaRPr lang="en-US" b="1" dirty="0">
              <a:latin typeface="+mj-lt"/>
            </a:endParaRPr>
          </a:p>
        </p:txBody>
      </p:sp>
      <p:pic>
        <p:nvPicPr>
          <p:cNvPr id="35" name="Imagen 34">
            <a:extLst>
              <a:ext uri="{FF2B5EF4-FFF2-40B4-BE49-F238E27FC236}">
                <a16:creationId xmlns:a16="http://schemas.microsoft.com/office/drawing/2014/main" id="{DF0DFB6F-9B6B-A544-470C-E2BE311BB800}"/>
              </a:ext>
            </a:extLst>
          </p:cNvPr>
          <p:cNvPicPr>
            <a:picLocks noChangeAspect="1"/>
          </p:cNvPicPr>
          <p:nvPr/>
        </p:nvPicPr>
        <p:blipFill>
          <a:blip r:embed="rId6"/>
          <a:stretch>
            <a:fillRect/>
          </a:stretch>
        </p:blipFill>
        <p:spPr>
          <a:xfrm>
            <a:off x="7299010" y="365650"/>
            <a:ext cx="3316003" cy="2671812"/>
          </a:xfrm>
          <a:prstGeom prst="rect">
            <a:avLst/>
          </a:prstGeom>
        </p:spPr>
      </p:pic>
      <p:pic>
        <p:nvPicPr>
          <p:cNvPr id="4" name="Imagen 3">
            <a:extLst>
              <a:ext uri="{FF2B5EF4-FFF2-40B4-BE49-F238E27FC236}">
                <a16:creationId xmlns:a16="http://schemas.microsoft.com/office/drawing/2014/main" id="{DD3F2E1C-5C88-8F28-3989-546DE6FA105D}"/>
              </a:ext>
            </a:extLst>
          </p:cNvPr>
          <p:cNvPicPr>
            <a:picLocks noChangeAspect="1"/>
          </p:cNvPicPr>
          <p:nvPr/>
        </p:nvPicPr>
        <p:blipFill>
          <a:blip r:embed="rId7"/>
          <a:stretch>
            <a:fillRect/>
          </a:stretch>
        </p:blipFill>
        <p:spPr>
          <a:xfrm>
            <a:off x="7254995" y="3466800"/>
            <a:ext cx="3825103" cy="2382100"/>
          </a:xfrm>
          <a:prstGeom prst="rect">
            <a:avLst/>
          </a:prstGeom>
        </p:spPr>
      </p:pic>
      <p:sp>
        <p:nvSpPr>
          <p:cNvPr id="10" name="Anillo 9">
            <a:extLst>
              <a:ext uri="{FF2B5EF4-FFF2-40B4-BE49-F238E27FC236}">
                <a16:creationId xmlns:a16="http://schemas.microsoft.com/office/drawing/2014/main" id="{B9F6946D-D6B4-677E-4C1A-5A3FEB51C54B}"/>
              </a:ext>
            </a:extLst>
          </p:cNvPr>
          <p:cNvSpPr/>
          <p:nvPr/>
        </p:nvSpPr>
        <p:spPr>
          <a:xfrm>
            <a:off x="9603767" y="4771112"/>
            <a:ext cx="1501302" cy="220333"/>
          </a:xfrm>
          <a:prstGeom prst="donut">
            <a:avLst>
              <a:gd name="adj" fmla="val 2122"/>
            </a:avLst>
          </a:prstGeom>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endParaRPr>
          </a:p>
        </p:txBody>
      </p:sp>
      <p:sp>
        <p:nvSpPr>
          <p:cNvPr id="33" name="Text 12">
            <a:extLst>
              <a:ext uri="{FF2B5EF4-FFF2-40B4-BE49-F238E27FC236}">
                <a16:creationId xmlns:a16="http://schemas.microsoft.com/office/drawing/2014/main" id="{1C0D5CD3-B4BE-5729-F71F-402197810C30}"/>
              </a:ext>
            </a:extLst>
          </p:cNvPr>
          <p:cNvSpPr/>
          <p:nvPr/>
        </p:nvSpPr>
        <p:spPr>
          <a:xfrm>
            <a:off x="8531904" y="3017692"/>
            <a:ext cx="2698149" cy="216468"/>
          </a:xfrm>
          <a:prstGeom prst="rect">
            <a:avLst/>
          </a:prstGeom>
          <a:noFill/>
          <a:ln/>
        </p:spPr>
        <p:txBody>
          <a:bodyPr wrap="none" lIns="0" tIns="0" rIns="0" bIns="0" rtlCol="0" anchor="t"/>
          <a:lstStyle/>
          <a:p>
            <a:pPr>
              <a:lnSpc>
                <a:spcPts val="2083"/>
              </a:lnSpc>
            </a:pPr>
            <a:r>
              <a:rPr lang="en-US" sz="1100" i="1" dirty="0">
                <a:solidFill>
                  <a:srgbClr val="3B3535"/>
                </a:solidFill>
                <a:latin typeface="Aptos" panose="020B0004020202020204" pitchFamily="34" charset="0"/>
                <a:ea typeface="Sora Light" pitchFamily="34" charset="-122"/>
                <a:cs typeface="Sora Light" pitchFamily="34" charset="-120"/>
              </a:rPr>
              <a:t>Gastroenterology. 2021;161:1502–12</a:t>
            </a:r>
            <a:endParaRPr lang="en-US" sz="1100" i="1" dirty="0">
              <a:latin typeface="Aptos" panose="020B0004020202020204" pitchFamily="34" charset="0"/>
            </a:endParaRPr>
          </a:p>
        </p:txBody>
      </p:sp>
      <p:sp>
        <p:nvSpPr>
          <p:cNvPr id="20" name="Marco 19">
            <a:extLst>
              <a:ext uri="{FF2B5EF4-FFF2-40B4-BE49-F238E27FC236}">
                <a16:creationId xmlns:a16="http://schemas.microsoft.com/office/drawing/2014/main" id="{E41CE188-98E8-029E-63FE-A8E209B1CEB4}"/>
              </a:ext>
            </a:extLst>
          </p:cNvPr>
          <p:cNvSpPr/>
          <p:nvPr/>
        </p:nvSpPr>
        <p:spPr>
          <a:xfrm>
            <a:off x="6525491" y="200200"/>
            <a:ext cx="4878544" cy="5989574"/>
          </a:xfrm>
          <a:prstGeom prst="frame">
            <a:avLst>
              <a:gd name="adj1" fmla="val 7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CuadroTexto 25">
            <a:extLst>
              <a:ext uri="{FF2B5EF4-FFF2-40B4-BE49-F238E27FC236}">
                <a16:creationId xmlns:a16="http://schemas.microsoft.com/office/drawing/2014/main" id="{CE1E2BEF-55E3-CF6E-FAE0-5E3853B1FF88}"/>
              </a:ext>
            </a:extLst>
          </p:cNvPr>
          <p:cNvSpPr txBox="1"/>
          <p:nvPr/>
        </p:nvSpPr>
        <p:spPr>
          <a:xfrm>
            <a:off x="8376455" y="5819577"/>
            <a:ext cx="2703644" cy="261610"/>
          </a:xfrm>
          <a:prstGeom prst="rect">
            <a:avLst/>
          </a:prstGeom>
          <a:noFill/>
        </p:spPr>
        <p:txBody>
          <a:bodyPr wrap="square">
            <a:spAutoFit/>
          </a:bodyPr>
          <a:lstStyle/>
          <a:p>
            <a:pPr algn="r"/>
            <a:r>
              <a:rPr lang="es-ES" sz="1100" i="1" dirty="0" err="1">
                <a:latin typeface="Aptos" panose="020B0004020202020204" pitchFamily="34" charset="0"/>
              </a:rPr>
              <a:t>Hepatology</a:t>
            </a:r>
            <a:r>
              <a:rPr lang="es-ES" sz="1100" i="1" dirty="0">
                <a:latin typeface="Aptos" panose="020B0004020202020204" pitchFamily="34" charset="0"/>
              </a:rPr>
              <a:t>. 2025;82:612–625</a:t>
            </a:r>
          </a:p>
        </p:txBody>
      </p:sp>
    </p:spTree>
    <p:extLst>
      <p:ext uri="{BB962C8B-B14F-4D97-AF65-F5344CB8AC3E}">
        <p14:creationId xmlns:p14="http://schemas.microsoft.com/office/powerpoint/2010/main" val="4113173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3F530-0DF4-1C9F-952E-3F5934E94ECB}"/>
            </a:ext>
          </a:extLst>
        </p:cNvPr>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D3EAAD97-0865-0ABF-4AC8-A16B22C03641}"/>
              </a:ext>
            </a:extLst>
          </p:cNvPr>
          <p:cNvSpPr/>
          <p:nvPr/>
        </p:nvSpPr>
        <p:spPr>
          <a:xfrm>
            <a:off x="581580" y="1567751"/>
            <a:ext cx="341220" cy="124197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Text 8">
            <a:extLst>
              <a:ext uri="{FF2B5EF4-FFF2-40B4-BE49-F238E27FC236}">
                <a16:creationId xmlns:a16="http://schemas.microsoft.com/office/drawing/2014/main" id="{9254310A-D97D-5DC3-6469-757AD22F2D53}"/>
              </a:ext>
            </a:extLst>
          </p:cNvPr>
          <p:cNvSpPr/>
          <p:nvPr/>
        </p:nvSpPr>
        <p:spPr>
          <a:xfrm>
            <a:off x="581580" y="2043818"/>
            <a:ext cx="341220" cy="251215"/>
          </a:xfrm>
          <a:prstGeom prst="rect">
            <a:avLst/>
          </a:prstGeom>
          <a:noFill/>
          <a:ln>
            <a:noFill/>
          </a:ln>
        </p:spPr>
        <p:txBody>
          <a:bodyPr wrap="none" lIns="0" tIns="0" rIns="0" bIns="0" rtlCol="0" anchor="t"/>
          <a:lstStyle/>
          <a:p>
            <a:pPr algn="ctr"/>
            <a:r>
              <a:rPr lang="en-US" b="1" dirty="0">
                <a:solidFill>
                  <a:srgbClr val="3B3535"/>
                </a:solidFill>
                <a:latin typeface="+mj-lt"/>
                <a:ea typeface="Alexandria Semi Bold" pitchFamily="34" charset="-122"/>
                <a:cs typeface="Alexandria Semi Bold" pitchFamily="34" charset="-120"/>
              </a:rPr>
              <a:t>2</a:t>
            </a:r>
            <a:endParaRPr lang="en-US" b="1" dirty="0">
              <a:latin typeface="+mj-lt"/>
            </a:endParaRPr>
          </a:p>
        </p:txBody>
      </p:sp>
      <p:sp>
        <p:nvSpPr>
          <p:cNvPr id="35" name="Text 12">
            <a:extLst>
              <a:ext uri="{FF2B5EF4-FFF2-40B4-BE49-F238E27FC236}">
                <a16:creationId xmlns:a16="http://schemas.microsoft.com/office/drawing/2014/main" id="{0F2CC239-914B-4B88-3B5F-963AB5D184A3}"/>
              </a:ext>
            </a:extLst>
          </p:cNvPr>
          <p:cNvSpPr/>
          <p:nvPr/>
        </p:nvSpPr>
        <p:spPr>
          <a:xfrm>
            <a:off x="581580" y="2435680"/>
            <a:ext cx="341220" cy="374050"/>
          </a:xfrm>
          <a:prstGeom prst="rect">
            <a:avLst/>
          </a:prstGeom>
          <a:noFill/>
          <a:ln>
            <a:noFill/>
          </a:ln>
        </p:spPr>
        <p:txBody>
          <a:bodyPr wrap="none" lIns="0" tIns="0" rIns="0" bIns="0" rtlCol="0" anchor="t"/>
          <a:lstStyle/>
          <a:p>
            <a:pPr algn="ctr"/>
            <a:r>
              <a:rPr lang="en-US" b="1" dirty="0">
                <a:solidFill>
                  <a:srgbClr val="3B3535"/>
                </a:solidFill>
                <a:latin typeface="+mj-lt"/>
                <a:ea typeface="Alexandria Semi Bold" pitchFamily="34" charset="-122"/>
                <a:cs typeface="Alexandria Semi Bold" pitchFamily="34" charset="-120"/>
              </a:rPr>
              <a:t>3</a:t>
            </a:r>
            <a:endParaRPr lang="en-US" b="1" dirty="0">
              <a:latin typeface="+mj-lt"/>
            </a:endParaRPr>
          </a:p>
        </p:txBody>
      </p:sp>
      <p:pic>
        <p:nvPicPr>
          <p:cNvPr id="22" name="Imagen 21">
            <a:extLst>
              <a:ext uri="{FF2B5EF4-FFF2-40B4-BE49-F238E27FC236}">
                <a16:creationId xmlns:a16="http://schemas.microsoft.com/office/drawing/2014/main" id="{6C2B39C7-0130-44D2-3200-F37FF0A37FF2}"/>
              </a:ext>
            </a:extLst>
          </p:cNvPr>
          <p:cNvPicPr>
            <a:picLocks noChangeAspect="1"/>
          </p:cNvPicPr>
          <p:nvPr/>
        </p:nvPicPr>
        <p:blipFill>
          <a:blip r:embed="rId3"/>
          <a:stretch>
            <a:fillRect/>
          </a:stretch>
        </p:blipFill>
        <p:spPr>
          <a:xfrm>
            <a:off x="4936882" y="2953597"/>
            <a:ext cx="6572255" cy="3082836"/>
          </a:xfrm>
          <a:prstGeom prst="rect">
            <a:avLst/>
          </a:prstGeom>
          <a:ln>
            <a:solidFill>
              <a:schemeClr val="accent1">
                <a:lumMod val="75000"/>
              </a:schemeClr>
            </a:solidFill>
          </a:ln>
        </p:spPr>
      </p:pic>
      <p:grpSp>
        <p:nvGrpSpPr>
          <p:cNvPr id="19" name="Grupo 18">
            <a:extLst>
              <a:ext uri="{FF2B5EF4-FFF2-40B4-BE49-F238E27FC236}">
                <a16:creationId xmlns:a16="http://schemas.microsoft.com/office/drawing/2014/main" id="{6C997F7F-7FFF-4490-13D7-C8C7BDC42D0F}"/>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3DD7E89-2300-55F6-24BC-DBEB01B462A3}"/>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402BC98-204B-BF8D-AB4F-09CFFE7B7BA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1DF2885-829E-9383-2229-6E8B6365E0BA}"/>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F6E75C22-ADE9-73A3-58C8-630E3020806F}"/>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330F78EB-373E-9D31-8463-9E13A1AF1EC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3628EC5E-665C-AAB9-9ED1-7FB2DFA06E5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ptos" panose="020B0004020202020204" pitchFamily="34" charset="0"/>
                    </a:endParaRPr>
                  </a:p>
                </p:txBody>
              </p:sp>
            </p:grpSp>
            <p:pic>
              <p:nvPicPr>
                <p:cNvPr id="7" name="Imagen 6">
                  <a:extLst>
                    <a:ext uri="{FF2B5EF4-FFF2-40B4-BE49-F238E27FC236}">
                      <a16:creationId xmlns:a16="http://schemas.microsoft.com/office/drawing/2014/main" id="{94E02A88-6821-0A2D-1AB9-DA38141F7583}"/>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C7E38FF2-F30F-83D4-7C30-A84B4C2FC6B0}"/>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3FFD12B-B7E1-2569-973A-EB7979D42508}"/>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Aptos" panose="020B0004020202020204" pitchFamily="34" charset="0"/>
              </a:endParaRPr>
            </a:p>
          </p:txBody>
        </p:sp>
      </p:grpSp>
      <p:grpSp>
        <p:nvGrpSpPr>
          <p:cNvPr id="16" name="Grupo 15">
            <a:extLst>
              <a:ext uri="{FF2B5EF4-FFF2-40B4-BE49-F238E27FC236}">
                <a16:creationId xmlns:a16="http://schemas.microsoft.com/office/drawing/2014/main" id="{90D31EE7-EFAA-B749-E504-5280EEA4E9AE}"/>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C5DDE46F-9030-A2DB-2BDE-064A6859B9D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420C9D8-C929-46C1-B621-1C0AC2AAA288}"/>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Text 0">
            <a:extLst>
              <a:ext uri="{FF2B5EF4-FFF2-40B4-BE49-F238E27FC236}">
                <a16:creationId xmlns:a16="http://schemas.microsoft.com/office/drawing/2014/main" id="{91AA4901-CB04-ABED-EDAE-D5523BEC993E}"/>
              </a:ext>
            </a:extLst>
          </p:cNvPr>
          <p:cNvSpPr/>
          <p:nvPr/>
        </p:nvSpPr>
        <p:spPr>
          <a:xfrm>
            <a:off x="367615" y="96516"/>
            <a:ext cx="11493081" cy="832465"/>
          </a:xfrm>
          <a:prstGeom prst="rect">
            <a:avLst/>
          </a:prstGeom>
          <a:noFill/>
          <a:ln/>
        </p:spPr>
        <p:txBody>
          <a:bodyPr wrap="square" lIns="0" tIns="0" rIns="0" bIns="0" rtlCol="0" anchor="t"/>
          <a:lstStyle/>
          <a:p>
            <a:pPr marL="0" indent="0" algn="l">
              <a:lnSpc>
                <a:spcPts val="5600"/>
              </a:lnSpc>
              <a:buNone/>
            </a:pPr>
            <a:r>
              <a:rPr lang="en-US" sz="4000" b="1" dirty="0">
                <a:solidFill>
                  <a:schemeClr val="accent1">
                    <a:lumMod val="75000"/>
                  </a:schemeClr>
                </a:solidFill>
                <a:latin typeface="+mj-lt"/>
                <a:ea typeface="Alexandria Semi Bold" pitchFamily="34" charset="-122"/>
                <a:cs typeface="Alexandria Semi Bold" pitchFamily="34" charset="-120"/>
              </a:rPr>
              <a:t>¿</a:t>
            </a:r>
            <a:r>
              <a:rPr lang="en-US" sz="4000" b="1" dirty="0" err="1">
                <a:solidFill>
                  <a:schemeClr val="accent1">
                    <a:lumMod val="75000"/>
                  </a:schemeClr>
                </a:solidFill>
                <a:latin typeface="+mj-lt"/>
                <a:ea typeface="Alexandria Semi Bold" pitchFamily="34" charset="-122"/>
                <a:cs typeface="Alexandria Semi Bold" pitchFamily="34" charset="-120"/>
              </a:rPr>
              <a:t>Terapia</a:t>
            </a:r>
            <a:r>
              <a:rPr lang="en-US" sz="4000" b="1" dirty="0">
                <a:solidFill>
                  <a:schemeClr val="accent1">
                    <a:lumMod val="75000"/>
                  </a:schemeClr>
                </a:solidFill>
                <a:latin typeface="+mj-lt"/>
                <a:ea typeface="Alexandria Semi Bold" pitchFamily="34" charset="-122"/>
                <a:cs typeface="Alexandria Semi Bold" pitchFamily="34" charset="-120"/>
              </a:rPr>
              <a:t> </a:t>
            </a:r>
            <a:r>
              <a:rPr lang="en-US" sz="4000" b="1" dirty="0" err="1">
                <a:solidFill>
                  <a:schemeClr val="accent1">
                    <a:lumMod val="75000"/>
                  </a:schemeClr>
                </a:solidFill>
                <a:latin typeface="+mj-lt"/>
                <a:ea typeface="Alexandria Semi Bold" pitchFamily="34" charset="-122"/>
                <a:cs typeface="Alexandria Semi Bold" pitchFamily="34" charset="-120"/>
              </a:rPr>
              <a:t>sistémica</a:t>
            </a:r>
            <a:r>
              <a:rPr lang="en-US" sz="4000" b="1" dirty="0">
                <a:solidFill>
                  <a:schemeClr val="accent1">
                    <a:lumMod val="75000"/>
                  </a:schemeClr>
                </a:solidFill>
                <a:latin typeface="+mj-lt"/>
                <a:ea typeface="Alexandria Semi Bold" pitchFamily="34" charset="-122"/>
                <a:cs typeface="Alexandria Semi Bold" pitchFamily="34" charset="-120"/>
              </a:rPr>
              <a:t>  </a:t>
            </a:r>
            <a:r>
              <a:rPr lang="en-US" sz="4000" b="1" dirty="0" err="1">
                <a:solidFill>
                  <a:schemeClr val="accent1">
                    <a:lumMod val="75000"/>
                  </a:schemeClr>
                </a:solidFill>
                <a:latin typeface="+mj-lt"/>
                <a:ea typeface="Alexandria Semi Bold" pitchFamily="34" charset="-122"/>
                <a:cs typeface="Alexandria Semi Bold" pitchFamily="34" charset="-120"/>
              </a:rPr>
              <a:t>PreTH</a:t>
            </a:r>
            <a:r>
              <a:rPr lang="en-US" sz="4000" b="1" dirty="0">
                <a:solidFill>
                  <a:schemeClr val="accent1">
                    <a:lumMod val="75000"/>
                  </a:schemeClr>
                </a:solidFill>
                <a:latin typeface="+mj-lt"/>
                <a:ea typeface="Alexandria Semi Bold" pitchFamily="34" charset="-122"/>
                <a:cs typeface="Alexandria Semi Bold" pitchFamily="34" charset="-120"/>
              </a:rPr>
              <a:t>=</a:t>
            </a:r>
            <a:r>
              <a:rPr lang="en-US" sz="4000" b="1" dirty="0" err="1">
                <a:solidFill>
                  <a:schemeClr val="accent1">
                    <a:lumMod val="75000"/>
                  </a:schemeClr>
                </a:solidFill>
                <a:latin typeface="+mj-lt"/>
                <a:ea typeface="Alexandria Semi Bold" pitchFamily="34" charset="-122"/>
                <a:cs typeface="Alexandria Semi Bold" pitchFamily="34" charset="-120"/>
              </a:rPr>
              <a:t>neoadyuvancia</a:t>
            </a:r>
            <a:r>
              <a:rPr lang="en-US" sz="4000" b="1" dirty="0">
                <a:solidFill>
                  <a:schemeClr val="accent1">
                    <a:lumMod val="75000"/>
                  </a:schemeClr>
                </a:solidFill>
                <a:latin typeface="+mj-lt"/>
                <a:ea typeface="Alexandria Semi Bold" pitchFamily="34" charset="-122"/>
                <a:cs typeface="Alexandria Semi Bold" pitchFamily="34" charset="-120"/>
              </a:rPr>
              <a:t> </a:t>
            </a:r>
            <a:r>
              <a:rPr lang="en-US" sz="4000" b="1" dirty="0" err="1">
                <a:solidFill>
                  <a:schemeClr val="accent1">
                    <a:lumMod val="75000"/>
                  </a:schemeClr>
                </a:solidFill>
                <a:latin typeface="+mj-lt"/>
                <a:ea typeface="Alexandria Semi Bold" pitchFamily="34" charset="-122"/>
                <a:cs typeface="Alexandria Semi Bold" pitchFamily="34" charset="-120"/>
              </a:rPr>
              <a:t>en</a:t>
            </a:r>
            <a:r>
              <a:rPr lang="en-US" sz="4000" b="1" dirty="0">
                <a:solidFill>
                  <a:schemeClr val="accent1">
                    <a:lumMod val="75000"/>
                  </a:schemeClr>
                </a:solidFill>
                <a:latin typeface="+mj-lt"/>
                <a:ea typeface="Alexandria Semi Bold" pitchFamily="34" charset="-122"/>
                <a:cs typeface="Alexandria Semi Bold" pitchFamily="34" charset="-120"/>
              </a:rPr>
              <a:t> DS?</a:t>
            </a:r>
            <a:endParaRPr lang="en-US" sz="4000" b="1" dirty="0">
              <a:solidFill>
                <a:schemeClr val="accent1">
                  <a:lumMod val="75000"/>
                </a:schemeClr>
              </a:solidFill>
              <a:latin typeface="+mj-lt"/>
            </a:endParaRPr>
          </a:p>
        </p:txBody>
      </p:sp>
      <p:sp>
        <p:nvSpPr>
          <p:cNvPr id="21" name="CuadroTexto 20">
            <a:extLst>
              <a:ext uri="{FF2B5EF4-FFF2-40B4-BE49-F238E27FC236}">
                <a16:creationId xmlns:a16="http://schemas.microsoft.com/office/drawing/2014/main" id="{984F27CF-88EE-E1B2-6F61-C07BFE308ADF}"/>
              </a:ext>
            </a:extLst>
          </p:cNvPr>
          <p:cNvSpPr txBox="1"/>
          <p:nvPr/>
        </p:nvSpPr>
        <p:spPr>
          <a:xfrm>
            <a:off x="207590" y="3290520"/>
            <a:ext cx="4941104" cy="923330"/>
          </a:xfrm>
          <a:prstGeom prst="rect">
            <a:avLst/>
          </a:prstGeom>
          <a:noFill/>
        </p:spPr>
        <p:txBody>
          <a:bodyPr wrap="square" rtlCol="0">
            <a:spAutoFit/>
          </a:bodyPr>
          <a:lstStyle/>
          <a:p>
            <a:r>
              <a:rPr lang="es-ES" b="1" u="sng" dirty="0">
                <a:solidFill>
                  <a:schemeClr val="accent1">
                    <a:lumMod val="75000"/>
                  </a:schemeClr>
                </a:solidFill>
                <a:latin typeface="+mj-lt"/>
              </a:rPr>
              <a:t>Precauciones:</a:t>
            </a:r>
            <a:r>
              <a:rPr lang="es-ES" b="1" dirty="0">
                <a:solidFill>
                  <a:schemeClr val="accent1">
                    <a:lumMod val="75000"/>
                  </a:schemeClr>
                </a:solidFill>
                <a:latin typeface="+mj-lt"/>
              </a:rPr>
              <a:t> </a:t>
            </a:r>
          </a:p>
          <a:p>
            <a:pPr marL="285750" indent="-285750">
              <a:buFontTx/>
              <a:buChar char="-"/>
            </a:pPr>
            <a:r>
              <a:rPr lang="es-ES" b="1" dirty="0">
                <a:solidFill>
                  <a:schemeClr val="accent1">
                    <a:lumMod val="75000"/>
                  </a:schemeClr>
                </a:solidFill>
                <a:latin typeface="+mj-lt"/>
              </a:rPr>
              <a:t>R</a:t>
            </a:r>
            <a:r>
              <a:rPr lang="es-ES" b="1" dirty="0">
                <a:latin typeface="+mj-lt"/>
              </a:rPr>
              <a:t>iesgo de rechazo </a:t>
            </a:r>
            <a:r>
              <a:rPr lang="en-US" dirty="0" err="1">
                <a:latin typeface="+mj-lt"/>
                <a:ea typeface="Sora Light" pitchFamily="34" charset="-122"/>
                <a:cs typeface="Sora Light" pitchFamily="34" charset="-120"/>
              </a:rPr>
              <a:t>inmunomediado</a:t>
            </a:r>
            <a:r>
              <a:rPr lang="en-US" dirty="0">
                <a:latin typeface="+mj-lt"/>
                <a:ea typeface="Sora Light" pitchFamily="34" charset="-122"/>
                <a:cs typeface="Sora Light" pitchFamily="34" charset="-120"/>
              </a:rPr>
              <a:t> (15-30%)  </a:t>
            </a:r>
          </a:p>
          <a:p>
            <a:pPr marL="285750" indent="-285750">
              <a:buFontTx/>
              <a:buChar char="-"/>
            </a:pPr>
            <a:r>
              <a:rPr lang="es-ES" b="1" dirty="0">
                <a:latin typeface="+mj-lt"/>
              </a:rPr>
              <a:t>Toxicidad  Hepática </a:t>
            </a:r>
          </a:p>
        </p:txBody>
      </p:sp>
      <p:sp>
        <p:nvSpPr>
          <p:cNvPr id="23" name="Text 4">
            <a:extLst>
              <a:ext uri="{FF2B5EF4-FFF2-40B4-BE49-F238E27FC236}">
                <a16:creationId xmlns:a16="http://schemas.microsoft.com/office/drawing/2014/main" id="{4323153A-D8F8-E066-5955-C5827E751D27}"/>
              </a:ext>
            </a:extLst>
          </p:cNvPr>
          <p:cNvSpPr/>
          <p:nvPr/>
        </p:nvSpPr>
        <p:spPr>
          <a:xfrm>
            <a:off x="581580" y="1642206"/>
            <a:ext cx="319493" cy="300576"/>
          </a:xfrm>
          <a:prstGeom prst="rect">
            <a:avLst/>
          </a:prstGeom>
          <a:noFill/>
          <a:ln>
            <a:noFill/>
          </a:ln>
        </p:spPr>
        <p:txBody>
          <a:bodyPr wrap="none" lIns="0" tIns="0" rIns="0" bIns="0" rtlCol="0" anchor="t"/>
          <a:lstStyle/>
          <a:p>
            <a:pPr algn="ctr"/>
            <a:r>
              <a:rPr lang="en-US" b="1" dirty="0">
                <a:solidFill>
                  <a:srgbClr val="3B3535"/>
                </a:solidFill>
                <a:latin typeface="+mj-lt"/>
                <a:ea typeface="Alexandria Semi Bold" pitchFamily="34" charset="-122"/>
                <a:cs typeface="Alexandria Semi Bold" pitchFamily="34" charset="-120"/>
              </a:rPr>
              <a:t>1</a:t>
            </a:r>
            <a:endParaRPr lang="en-US" b="1" dirty="0">
              <a:latin typeface="+mj-lt"/>
            </a:endParaRPr>
          </a:p>
        </p:txBody>
      </p:sp>
      <p:sp>
        <p:nvSpPr>
          <p:cNvPr id="26" name="Text 5">
            <a:extLst>
              <a:ext uri="{FF2B5EF4-FFF2-40B4-BE49-F238E27FC236}">
                <a16:creationId xmlns:a16="http://schemas.microsoft.com/office/drawing/2014/main" id="{C5ECE30E-41BB-246B-BB5E-31A179334980}"/>
              </a:ext>
            </a:extLst>
          </p:cNvPr>
          <p:cNvSpPr/>
          <p:nvPr/>
        </p:nvSpPr>
        <p:spPr>
          <a:xfrm>
            <a:off x="1051993" y="1567751"/>
            <a:ext cx="2809909" cy="448802"/>
          </a:xfrm>
          <a:prstGeom prst="rect">
            <a:avLst/>
          </a:prstGeom>
          <a:noFill/>
          <a:ln/>
        </p:spPr>
        <p:txBody>
          <a:bodyPr wrap="none" lIns="0" tIns="0" rIns="0" bIns="0" rtlCol="0" anchor="t"/>
          <a:lstStyle/>
          <a:p>
            <a:pPr>
              <a:lnSpc>
                <a:spcPct val="150000"/>
              </a:lnSpc>
            </a:pPr>
            <a:r>
              <a:rPr lang="en-US" b="1" dirty="0">
                <a:solidFill>
                  <a:schemeClr val="accent1">
                    <a:lumMod val="75000"/>
                  </a:schemeClr>
                </a:solidFill>
                <a:latin typeface="+mj-lt"/>
                <a:ea typeface="Alexandria Semi Bold" pitchFamily="34" charset="-122"/>
                <a:cs typeface="Alexandria Semi Bold" pitchFamily="34" charset="-120"/>
              </a:rPr>
              <a:t>Incrementar Downstaging Eficaz</a:t>
            </a:r>
            <a:endParaRPr lang="en-US" b="1" dirty="0">
              <a:solidFill>
                <a:schemeClr val="accent1">
                  <a:lumMod val="75000"/>
                </a:schemeClr>
              </a:solidFill>
              <a:latin typeface="+mj-lt"/>
            </a:endParaRPr>
          </a:p>
        </p:txBody>
      </p:sp>
      <p:sp>
        <p:nvSpPr>
          <p:cNvPr id="29" name="Text 6">
            <a:extLst>
              <a:ext uri="{FF2B5EF4-FFF2-40B4-BE49-F238E27FC236}">
                <a16:creationId xmlns:a16="http://schemas.microsoft.com/office/drawing/2014/main" id="{77043BF0-5F35-DF09-AB49-4F9F3E1BEFEF}"/>
              </a:ext>
            </a:extLst>
          </p:cNvPr>
          <p:cNvSpPr/>
          <p:nvPr/>
        </p:nvSpPr>
        <p:spPr>
          <a:xfrm>
            <a:off x="4184017" y="1567751"/>
            <a:ext cx="6961636" cy="448802"/>
          </a:xfrm>
          <a:prstGeom prst="rect">
            <a:avLst/>
          </a:prstGeom>
          <a:noFill/>
          <a:ln/>
        </p:spPr>
        <p:txBody>
          <a:bodyPr wrap="none" lIns="0" tIns="0" rIns="0" bIns="0" rtlCol="0" anchor="t"/>
          <a:lstStyle/>
          <a:p>
            <a:pPr>
              <a:lnSpc>
                <a:spcPct val="150000"/>
              </a:lnSpc>
            </a:pPr>
            <a:r>
              <a:rPr lang="en-US" dirty="0">
                <a:solidFill>
                  <a:srgbClr val="3B3535"/>
                </a:solidFill>
                <a:latin typeface="+mj-lt"/>
                <a:ea typeface="Sora Light" pitchFamily="34" charset="-122"/>
                <a:cs typeface="Sora Light" pitchFamily="34" charset="-120"/>
              </a:rPr>
              <a:t>Potenciar </a:t>
            </a:r>
            <a:r>
              <a:rPr lang="en-US" dirty="0" err="1">
                <a:solidFill>
                  <a:srgbClr val="3B3535"/>
                </a:solidFill>
                <a:latin typeface="+mj-lt"/>
                <a:ea typeface="Sora Light" pitchFamily="34" charset="-122"/>
                <a:cs typeface="Sora Light" pitchFamily="34" charset="-120"/>
              </a:rPr>
              <a:t>respuesta</a:t>
            </a:r>
            <a:r>
              <a:rPr lang="en-US" dirty="0">
                <a:solidFill>
                  <a:srgbClr val="3B3535"/>
                </a:solidFill>
                <a:latin typeface="+mj-lt"/>
                <a:ea typeface="Sora Light" pitchFamily="34" charset="-122"/>
                <a:cs typeface="Sora Light" pitchFamily="34" charset="-120"/>
              </a:rPr>
              <a:t> tumoral: </a:t>
            </a:r>
            <a:r>
              <a:rPr lang="en-US" dirty="0" err="1">
                <a:solidFill>
                  <a:srgbClr val="3B3535"/>
                </a:solidFill>
                <a:latin typeface="+mj-lt"/>
                <a:ea typeface="Sora Light" pitchFamily="34" charset="-122"/>
                <a:cs typeface="Sora Light" pitchFamily="34" charset="-120"/>
              </a:rPr>
              <a:t>sinergia</a:t>
            </a:r>
            <a:r>
              <a:rPr lang="en-US" dirty="0">
                <a:solidFill>
                  <a:srgbClr val="3B3535"/>
                </a:solidFill>
                <a:latin typeface="+mj-lt"/>
                <a:ea typeface="Sora Light" pitchFamily="34" charset="-122"/>
                <a:cs typeface="Sora Light" pitchFamily="34" charset="-120"/>
              </a:rPr>
              <a:t>  TLR &amp; e inhibidores de checkpoint</a:t>
            </a:r>
            <a:endParaRPr lang="en-US" dirty="0">
              <a:latin typeface="+mj-lt"/>
            </a:endParaRPr>
          </a:p>
        </p:txBody>
      </p:sp>
      <p:sp>
        <p:nvSpPr>
          <p:cNvPr id="32" name="Text 9">
            <a:extLst>
              <a:ext uri="{FF2B5EF4-FFF2-40B4-BE49-F238E27FC236}">
                <a16:creationId xmlns:a16="http://schemas.microsoft.com/office/drawing/2014/main" id="{DC707A44-F2E9-4FE5-7280-453DCEE7B886}"/>
              </a:ext>
            </a:extLst>
          </p:cNvPr>
          <p:cNvSpPr/>
          <p:nvPr/>
        </p:nvSpPr>
        <p:spPr>
          <a:xfrm>
            <a:off x="1065714" y="1942908"/>
            <a:ext cx="2033911" cy="710802"/>
          </a:xfrm>
          <a:prstGeom prst="rect">
            <a:avLst/>
          </a:prstGeom>
          <a:noFill/>
          <a:ln/>
        </p:spPr>
        <p:txBody>
          <a:bodyPr wrap="none" lIns="0" tIns="0" rIns="0" bIns="0" rtlCol="0" anchor="t"/>
          <a:lstStyle/>
          <a:p>
            <a:pPr>
              <a:lnSpc>
                <a:spcPct val="150000"/>
              </a:lnSpc>
            </a:pPr>
            <a:r>
              <a:rPr lang="en-US" b="1" dirty="0">
                <a:solidFill>
                  <a:schemeClr val="accent1">
                    <a:lumMod val="75000"/>
                  </a:schemeClr>
                </a:solidFill>
                <a:latin typeface="+mj-lt"/>
                <a:ea typeface="Alexandria Semi Bold" pitchFamily="34" charset="-122"/>
                <a:cs typeface="Alexandria Semi Bold" pitchFamily="34" charset="-120"/>
              </a:rPr>
              <a:t>Reducir Drop-Out</a:t>
            </a:r>
            <a:endParaRPr lang="en-US" b="1" dirty="0">
              <a:solidFill>
                <a:schemeClr val="accent1">
                  <a:lumMod val="75000"/>
                </a:schemeClr>
              </a:solidFill>
              <a:latin typeface="+mj-lt"/>
            </a:endParaRPr>
          </a:p>
        </p:txBody>
      </p:sp>
      <p:sp>
        <p:nvSpPr>
          <p:cNvPr id="33" name="Text 10">
            <a:extLst>
              <a:ext uri="{FF2B5EF4-FFF2-40B4-BE49-F238E27FC236}">
                <a16:creationId xmlns:a16="http://schemas.microsoft.com/office/drawing/2014/main" id="{9A993FF6-7A86-FDAB-E473-712B50AEECC3}"/>
              </a:ext>
            </a:extLst>
          </p:cNvPr>
          <p:cNvSpPr/>
          <p:nvPr/>
        </p:nvSpPr>
        <p:spPr>
          <a:xfrm>
            <a:off x="2819614" y="1939215"/>
            <a:ext cx="7885878" cy="400230"/>
          </a:xfrm>
          <a:prstGeom prst="rect">
            <a:avLst/>
          </a:prstGeom>
          <a:noFill/>
          <a:ln/>
        </p:spPr>
        <p:txBody>
          <a:bodyPr wrap="none" lIns="0" tIns="0" rIns="0" bIns="0" rtlCol="0" anchor="t"/>
          <a:lstStyle/>
          <a:p>
            <a:pPr>
              <a:lnSpc>
                <a:spcPct val="150000"/>
              </a:lnSpc>
            </a:pPr>
            <a:r>
              <a:rPr lang="en-US" dirty="0">
                <a:solidFill>
                  <a:srgbClr val="3B3535"/>
                </a:solidFill>
                <a:latin typeface="+mj-lt"/>
                <a:ea typeface="Sora Light" pitchFamily="34" charset="-122"/>
                <a:cs typeface="Sora Light" pitchFamily="34" charset="-120"/>
              </a:rPr>
              <a:t>Prevenir progresión tumoral  </a:t>
            </a:r>
            <a:r>
              <a:rPr lang="en-US" dirty="0" err="1">
                <a:solidFill>
                  <a:srgbClr val="3B3535"/>
                </a:solidFill>
                <a:latin typeface="+mj-lt"/>
                <a:ea typeface="Sora Light" pitchFamily="34" charset="-122"/>
                <a:cs typeface="Sora Light" pitchFamily="34" charset="-120"/>
              </a:rPr>
              <a:t>en</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lista</a:t>
            </a:r>
            <a:r>
              <a:rPr lang="en-US" dirty="0">
                <a:solidFill>
                  <a:srgbClr val="3B3535"/>
                </a:solidFill>
                <a:latin typeface="+mj-lt"/>
                <a:ea typeface="Sora Light" pitchFamily="34" charset="-122"/>
                <a:cs typeface="Sora Light" pitchFamily="34" charset="-120"/>
              </a:rPr>
              <a:t> de </a:t>
            </a:r>
            <a:r>
              <a:rPr lang="en-US" dirty="0" err="1">
                <a:solidFill>
                  <a:srgbClr val="3B3535"/>
                </a:solidFill>
                <a:latin typeface="+mj-lt"/>
                <a:ea typeface="Sora Light" pitchFamily="34" charset="-122"/>
                <a:cs typeface="Sora Light" pitchFamily="34" charset="-120"/>
              </a:rPr>
              <a:t>espera</a:t>
            </a:r>
            <a:r>
              <a:rPr lang="en-US" dirty="0">
                <a:solidFill>
                  <a:srgbClr val="3B3535"/>
                </a:solidFill>
                <a:latin typeface="+mj-lt"/>
                <a:ea typeface="Sora Light" pitchFamily="34" charset="-122"/>
                <a:cs typeface="Sora Light" pitchFamily="34" charset="-120"/>
              </a:rPr>
              <a:t>: control sistémico de micrometástasis</a:t>
            </a:r>
            <a:endParaRPr lang="en-US" dirty="0">
              <a:latin typeface="+mj-lt"/>
            </a:endParaRPr>
          </a:p>
        </p:txBody>
      </p:sp>
      <p:sp>
        <p:nvSpPr>
          <p:cNvPr id="36" name="Text 13">
            <a:extLst>
              <a:ext uri="{FF2B5EF4-FFF2-40B4-BE49-F238E27FC236}">
                <a16:creationId xmlns:a16="http://schemas.microsoft.com/office/drawing/2014/main" id="{DBA55781-72C3-6AC2-20BF-C01DFF8CB6CA}"/>
              </a:ext>
            </a:extLst>
          </p:cNvPr>
          <p:cNvSpPr/>
          <p:nvPr/>
        </p:nvSpPr>
        <p:spPr>
          <a:xfrm>
            <a:off x="1051993" y="2299833"/>
            <a:ext cx="2058495" cy="448802"/>
          </a:xfrm>
          <a:prstGeom prst="rect">
            <a:avLst/>
          </a:prstGeom>
          <a:noFill/>
          <a:ln/>
        </p:spPr>
        <p:txBody>
          <a:bodyPr wrap="none" lIns="0" tIns="0" rIns="0" bIns="0" rtlCol="0" anchor="t"/>
          <a:lstStyle/>
          <a:p>
            <a:pPr>
              <a:lnSpc>
                <a:spcPct val="150000"/>
              </a:lnSpc>
            </a:pPr>
            <a:r>
              <a:rPr lang="en-US" b="1" dirty="0">
                <a:solidFill>
                  <a:schemeClr val="accent1">
                    <a:lumMod val="75000"/>
                  </a:schemeClr>
                </a:solidFill>
                <a:latin typeface="+mj-lt"/>
                <a:ea typeface="Alexandria Semi Bold" pitchFamily="34" charset="-122"/>
                <a:cs typeface="Alexandria Semi Bold" pitchFamily="34" charset="-120"/>
              </a:rPr>
              <a:t>Disminuir Recurrencia</a:t>
            </a:r>
            <a:endParaRPr lang="en-US" b="1" dirty="0">
              <a:solidFill>
                <a:schemeClr val="accent1">
                  <a:lumMod val="75000"/>
                </a:schemeClr>
              </a:solidFill>
              <a:latin typeface="+mj-lt"/>
            </a:endParaRPr>
          </a:p>
        </p:txBody>
      </p:sp>
      <p:sp>
        <p:nvSpPr>
          <p:cNvPr id="37" name="Text 14">
            <a:extLst>
              <a:ext uri="{FF2B5EF4-FFF2-40B4-BE49-F238E27FC236}">
                <a16:creationId xmlns:a16="http://schemas.microsoft.com/office/drawing/2014/main" id="{D4583028-19E8-EAA0-EE85-7C31789DC9AA}"/>
              </a:ext>
            </a:extLst>
          </p:cNvPr>
          <p:cNvSpPr/>
          <p:nvPr/>
        </p:nvSpPr>
        <p:spPr>
          <a:xfrm>
            <a:off x="3239681" y="2319207"/>
            <a:ext cx="7885878" cy="437069"/>
          </a:xfrm>
          <a:prstGeom prst="rect">
            <a:avLst/>
          </a:prstGeom>
          <a:noFill/>
          <a:ln/>
        </p:spPr>
        <p:txBody>
          <a:bodyPr wrap="none" lIns="0" tIns="0" rIns="0" bIns="0" rtlCol="0" anchor="t"/>
          <a:lstStyle/>
          <a:p>
            <a:pPr>
              <a:lnSpc>
                <a:spcPct val="150000"/>
              </a:lnSpc>
            </a:pPr>
            <a:r>
              <a:rPr lang="en-US" dirty="0">
                <a:solidFill>
                  <a:srgbClr val="3B3535"/>
                </a:solidFill>
                <a:latin typeface="+mj-lt"/>
                <a:ea typeface="Sora Light" pitchFamily="34" charset="-122"/>
                <a:cs typeface="Sora Light" pitchFamily="34" charset="-120"/>
              </a:rPr>
              <a:t>Erradicar enfermedad microscópica residual (control </a:t>
            </a:r>
            <a:r>
              <a:rPr lang="en-US" dirty="0" err="1">
                <a:solidFill>
                  <a:srgbClr val="3B3535"/>
                </a:solidFill>
                <a:latin typeface="+mj-lt"/>
                <a:ea typeface="Sora Light" pitchFamily="34" charset="-122"/>
                <a:cs typeface="Sora Light" pitchFamily="34" charset="-120"/>
              </a:rPr>
              <a:t>sistémico</a:t>
            </a:r>
            <a:r>
              <a:rPr lang="en-US" dirty="0">
                <a:solidFill>
                  <a:srgbClr val="3B3535"/>
                </a:solidFill>
                <a:latin typeface="+mj-lt"/>
                <a:ea typeface="Sora Light" pitchFamily="34" charset="-122"/>
                <a:cs typeface="Sora Light" pitchFamily="34" charset="-120"/>
              </a:rPr>
              <a:t> de </a:t>
            </a:r>
            <a:r>
              <a:rPr lang="en-US" dirty="0" err="1">
                <a:solidFill>
                  <a:srgbClr val="3B3535"/>
                </a:solidFill>
                <a:latin typeface="+mj-lt"/>
                <a:ea typeface="Sora Light" pitchFamily="34" charset="-122"/>
                <a:cs typeface="Sora Light" pitchFamily="34" charset="-120"/>
              </a:rPr>
              <a:t>micrometástasis</a:t>
            </a:r>
            <a:endParaRPr lang="en-US" dirty="0">
              <a:latin typeface="+mj-lt"/>
            </a:endParaRPr>
          </a:p>
        </p:txBody>
      </p:sp>
      <p:sp>
        <p:nvSpPr>
          <p:cNvPr id="41" name="Text 2">
            <a:extLst>
              <a:ext uri="{FF2B5EF4-FFF2-40B4-BE49-F238E27FC236}">
                <a16:creationId xmlns:a16="http://schemas.microsoft.com/office/drawing/2014/main" id="{6D7B2048-D0C6-DFEB-EBC6-5D6E8AE199E7}"/>
              </a:ext>
            </a:extLst>
          </p:cNvPr>
          <p:cNvSpPr/>
          <p:nvPr/>
        </p:nvSpPr>
        <p:spPr>
          <a:xfrm>
            <a:off x="181571" y="855333"/>
            <a:ext cx="11828858" cy="449950"/>
          </a:xfrm>
          <a:prstGeom prst="rect">
            <a:avLst/>
          </a:prstGeom>
          <a:noFill/>
          <a:ln/>
        </p:spPr>
        <p:txBody>
          <a:bodyPr wrap="none" lIns="0" tIns="0" rIns="0" bIns="0" rtlCol="0" anchor="t"/>
          <a:lstStyle/>
          <a:p>
            <a:pPr>
              <a:lnSpc>
                <a:spcPct val="150000"/>
              </a:lnSpc>
            </a:pPr>
            <a:r>
              <a:rPr lang="en-US" dirty="0">
                <a:solidFill>
                  <a:srgbClr val="3B3535"/>
                </a:solidFill>
                <a:latin typeface="+mj-lt"/>
                <a:ea typeface="Sora Light" pitchFamily="34" charset="-122"/>
                <a:cs typeface="Sora Light" pitchFamily="34" charset="-120"/>
              </a:rPr>
              <a:t>La terapia </a:t>
            </a:r>
            <a:r>
              <a:rPr lang="en-US" dirty="0" err="1">
                <a:solidFill>
                  <a:srgbClr val="3B3535"/>
                </a:solidFill>
                <a:latin typeface="+mj-lt"/>
                <a:ea typeface="Sora Light" pitchFamily="34" charset="-122"/>
                <a:cs typeface="Sora Light" pitchFamily="34" charset="-120"/>
              </a:rPr>
              <a:t>sistémica</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preTH</a:t>
            </a:r>
            <a:r>
              <a:rPr lang="en-US" dirty="0">
                <a:solidFill>
                  <a:srgbClr val="3B3535"/>
                </a:solidFill>
                <a:latin typeface="+mj-lt"/>
                <a:ea typeface="Sora Light" pitchFamily="34" charset="-122"/>
                <a:cs typeface="Sora Light" pitchFamily="34" charset="-120"/>
              </a:rPr>
              <a:t> =</a:t>
            </a:r>
            <a:r>
              <a:rPr lang="en-US" b="1" dirty="0" err="1">
                <a:solidFill>
                  <a:srgbClr val="1A2D7A"/>
                </a:solidFill>
                <a:latin typeface="+mj-lt"/>
                <a:ea typeface="Sora Light" pitchFamily="34" charset="-122"/>
                <a:cs typeface="Sora Light" pitchFamily="34" charset="-120"/>
              </a:rPr>
              <a:t>cambio</a:t>
            </a:r>
            <a:r>
              <a:rPr lang="en-US" b="1" dirty="0">
                <a:solidFill>
                  <a:srgbClr val="1A2D7A"/>
                </a:solidFill>
                <a:latin typeface="+mj-lt"/>
                <a:ea typeface="Sora Light" pitchFamily="34" charset="-122"/>
                <a:cs typeface="Sora Light" pitchFamily="34" charset="-120"/>
              </a:rPr>
              <a:t> de </a:t>
            </a:r>
            <a:r>
              <a:rPr lang="en-US" b="1" dirty="0" err="1">
                <a:solidFill>
                  <a:srgbClr val="1A2D7A"/>
                </a:solidFill>
                <a:latin typeface="+mj-lt"/>
                <a:ea typeface="Sora Light" pitchFamily="34" charset="-122"/>
                <a:cs typeface="Sora Light" pitchFamily="34" charset="-120"/>
              </a:rPr>
              <a:t>paradigma</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hacia</a:t>
            </a:r>
            <a:r>
              <a:rPr lang="en-US" dirty="0">
                <a:solidFill>
                  <a:srgbClr val="3B3535"/>
                </a:solidFill>
                <a:latin typeface="+mj-lt"/>
                <a:ea typeface="Sora Light" pitchFamily="34" charset="-122"/>
                <a:cs typeface="Sora Light" pitchFamily="34" charset="-120"/>
              </a:rPr>
              <a:t> </a:t>
            </a:r>
            <a:r>
              <a:rPr lang="en-US" b="1" dirty="0">
                <a:solidFill>
                  <a:schemeClr val="accent1">
                    <a:lumMod val="75000"/>
                  </a:schemeClr>
                </a:solidFill>
                <a:latin typeface="+mj-lt"/>
                <a:ea typeface="Sora Light" pitchFamily="34" charset="-122"/>
                <a:cs typeface="Sora Light" pitchFamily="34" charset="-120"/>
              </a:rPr>
              <a:t>ESTRATEGIAS NEOADYUVANTES</a:t>
            </a:r>
            <a:r>
              <a:rPr lang="en-US" dirty="0">
                <a:solidFill>
                  <a:srgbClr val="3B3535"/>
                </a:solidFill>
                <a:latin typeface="+mj-lt"/>
                <a:ea typeface="Sora Light" pitchFamily="34" charset="-122"/>
                <a:cs typeface="Sora Light" pitchFamily="34" charset="-120"/>
              </a:rPr>
              <a:t> </a:t>
            </a:r>
            <a:r>
              <a:rPr lang="en-US" dirty="0" err="1">
                <a:solidFill>
                  <a:srgbClr val="3B3535"/>
                </a:solidFill>
                <a:latin typeface="+mj-lt"/>
                <a:ea typeface="Sora Light" pitchFamily="34" charset="-122"/>
                <a:cs typeface="Sora Light" pitchFamily="34" charset="-120"/>
              </a:rPr>
              <a:t>en</a:t>
            </a:r>
            <a:r>
              <a:rPr lang="en-US" dirty="0">
                <a:solidFill>
                  <a:srgbClr val="3B3535"/>
                </a:solidFill>
                <a:latin typeface="+mj-lt"/>
                <a:ea typeface="Sora Light" pitchFamily="34" charset="-122"/>
                <a:cs typeface="Sora Light" pitchFamily="34" charset="-120"/>
              </a:rPr>
              <a:t> CHC, con triple objetivo terapéutico:</a:t>
            </a:r>
            <a:endParaRPr lang="en-US" dirty="0">
              <a:latin typeface="+mj-lt"/>
            </a:endParaRPr>
          </a:p>
        </p:txBody>
      </p:sp>
      <p:sp>
        <p:nvSpPr>
          <p:cNvPr id="42" name="Text 31">
            <a:extLst>
              <a:ext uri="{FF2B5EF4-FFF2-40B4-BE49-F238E27FC236}">
                <a16:creationId xmlns:a16="http://schemas.microsoft.com/office/drawing/2014/main" id="{25F2E340-FB02-4FDD-FC5E-75910F2A2CD5}"/>
              </a:ext>
            </a:extLst>
          </p:cNvPr>
          <p:cNvSpPr/>
          <p:nvPr/>
        </p:nvSpPr>
        <p:spPr>
          <a:xfrm>
            <a:off x="365881" y="5502617"/>
            <a:ext cx="4430935" cy="604027"/>
          </a:xfrm>
          <a:prstGeom prst="rect">
            <a:avLst/>
          </a:prstGeom>
          <a:noFill/>
          <a:ln/>
        </p:spPr>
        <p:txBody>
          <a:bodyPr wrap="none" lIns="0" tIns="0" rIns="0" bIns="0" rtlCol="0" anchor="t"/>
          <a:lstStyle/>
          <a:p>
            <a:pPr marL="171450" indent="-171450">
              <a:buFont typeface="Arial" panose="020B0604020202020204" pitchFamily="34" charset="0"/>
              <a:buChar char="•"/>
            </a:pPr>
            <a:r>
              <a:rPr lang="en-US" sz="1100" i="1" dirty="0">
                <a:solidFill>
                  <a:srgbClr val="3B3535"/>
                </a:solidFill>
                <a:latin typeface="Aptos" panose="020B0004020202020204" pitchFamily="34" charset="0"/>
                <a:ea typeface="Sora Light" pitchFamily="34" charset="-122"/>
                <a:cs typeface="Sora Light" pitchFamily="34" charset="-120"/>
              </a:rPr>
              <a:t>Consorcio MERITS-LT: Li M. J Hepatol 2024;81(4):743–755 </a:t>
            </a:r>
          </a:p>
          <a:p>
            <a:pPr marL="171450" indent="-171450">
              <a:buFont typeface="Arial" panose="020B0604020202020204" pitchFamily="34" charset="0"/>
              <a:buChar char="•"/>
            </a:pPr>
            <a:r>
              <a:rPr lang="en-US" sz="1100" i="1" dirty="0" err="1">
                <a:solidFill>
                  <a:srgbClr val="3B3535"/>
                </a:solidFill>
                <a:latin typeface="Aptos" panose="020B0004020202020204" pitchFamily="34" charset="0"/>
                <a:ea typeface="Sora Light" pitchFamily="34" charset="-122"/>
                <a:cs typeface="Sora Light" pitchFamily="34" charset="-120"/>
              </a:rPr>
              <a:t>Estudio</a:t>
            </a:r>
            <a:r>
              <a:rPr lang="en-US" sz="1100" i="1" dirty="0">
                <a:solidFill>
                  <a:srgbClr val="3B3535"/>
                </a:solidFill>
                <a:latin typeface="Aptos" panose="020B0004020202020204" pitchFamily="34" charset="0"/>
                <a:ea typeface="Sora Light" pitchFamily="34" charset="-122"/>
                <a:cs typeface="Sora Light" pitchFamily="34" charset="-120"/>
              </a:rPr>
              <a:t> VITALITY: J Hepatol 2025;82:512–522 </a:t>
            </a:r>
          </a:p>
          <a:p>
            <a:pPr marL="171450" indent="-171450">
              <a:buFont typeface="Arial" panose="020B0604020202020204" pitchFamily="34" charset="0"/>
              <a:buChar char="•"/>
            </a:pPr>
            <a:r>
              <a:rPr lang="en-US" sz="1100" i="1" dirty="0" err="1">
                <a:solidFill>
                  <a:srgbClr val="3B3535"/>
                </a:solidFill>
                <a:latin typeface="Aptos" panose="020B0004020202020204" pitchFamily="34" charset="0"/>
                <a:ea typeface="Sora Light" pitchFamily="34" charset="-122"/>
                <a:cs typeface="Sora Light" pitchFamily="34" charset="-120"/>
              </a:rPr>
              <a:t>Dongdong</a:t>
            </a:r>
            <a:r>
              <a:rPr lang="en-US" sz="1100" i="1" dirty="0">
                <a:solidFill>
                  <a:srgbClr val="3B3535"/>
                </a:solidFill>
                <a:latin typeface="Aptos" panose="020B0004020202020204" pitchFamily="34" charset="0"/>
                <a:ea typeface="Sora Light" pitchFamily="34" charset="-122"/>
                <a:cs typeface="Sora Light" pitchFamily="34" charset="-120"/>
              </a:rPr>
              <a:t> Yu. Cancer Reports 2025</a:t>
            </a:r>
            <a:endParaRPr lang="en-US" sz="1100" i="1" dirty="0">
              <a:latin typeface="Aptos" panose="020B0004020202020204" pitchFamily="34" charset="0"/>
            </a:endParaRPr>
          </a:p>
        </p:txBody>
      </p:sp>
    </p:spTree>
    <p:extLst>
      <p:ext uri="{BB962C8B-B14F-4D97-AF65-F5344CB8AC3E}">
        <p14:creationId xmlns:p14="http://schemas.microsoft.com/office/powerpoint/2010/main" val="200735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6945-BF16-50BB-15AC-68B90398634A}"/>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A5EDC87F-5D43-FFE7-B771-0A2CB193B0BA}"/>
              </a:ext>
            </a:extLst>
          </p:cNvPr>
          <p:cNvSpPr/>
          <p:nvPr/>
        </p:nvSpPr>
        <p:spPr>
          <a:xfrm>
            <a:off x="244576" y="1194451"/>
            <a:ext cx="11625817" cy="1375709"/>
          </a:xfrm>
          <a:prstGeom prst="roundRect">
            <a:avLst/>
          </a:prstGeom>
          <a:ln w="28575"/>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27" name="Shape 21">
            <a:extLst>
              <a:ext uri="{FF2B5EF4-FFF2-40B4-BE49-F238E27FC236}">
                <a16:creationId xmlns:a16="http://schemas.microsoft.com/office/drawing/2014/main" id="{13859ACE-E2F8-A01E-C053-4CCBDF4B10B5}"/>
              </a:ext>
            </a:extLst>
          </p:cNvPr>
          <p:cNvSpPr/>
          <p:nvPr/>
        </p:nvSpPr>
        <p:spPr>
          <a:xfrm>
            <a:off x="244576" y="1882693"/>
            <a:ext cx="11625817" cy="472279"/>
          </a:xfrm>
          <a:prstGeom prst="roundRect">
            <a:avLst>
              <a:gd name="adj" fmla="val 3948"/>
            </a:avLst>
          </a:prstGeom>
          <a:solidFill>
            <a:srgbClr val="FFFAFA"/>
          </a:solidFill>
          <a:ln w="7620">
            <a:solidFill>
              <a:srgbClr val="BBC2DC"/>
            </a:solidFill>
            <a:prstDash val="solid"/>
          </a:ln>
        </p:spPr>
        <p:txBody>
          <a:bodyPr/>
          <a:lstStyle/>
          <a:p>
            <a:pPr>
              <a:lnSpc>
                <a:spcPct val="150000"/>
              </a:lnSpc>
            </a:pPr>
            <a:endParaRPr lang="es-ES">
              <a:latin typeface="+mj-lt"/>
            </a:endParaRPr>
          </a:p>
        </p:txBody>
      </p:sp>
      <p:grpSp>
        <p:nvGrpSpPr>
          <p:cNvPr id="19" name="Grupo 18">
            <a:extLst>
              <a:ext uri="{FF2B5EF4-FFF2-40B4-BE49-F238E27FC236}">
                <a16:creationId xmlns:a16="http://schemas.microsoft.com/office/drawing/2014/main" id="{1FC676FE-B8C7-F04A-98A8-A968C3CA0FEF}"/>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2F3D55AE-4BC1-356D-B51A-F60D084F7186}"/>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8824335E-68AC-C725-9DD5-D1FEFF9C3F63}"/>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6D524D7E-F95B-DA29-89EA-64C940059717}"/>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300E134D-941C-9182-3954-1FB7E05810B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9785958-D0BA-CC09-74BD-03113BBB82BE}"/>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37B344BE-54D9-1F6A-ABC7-24D119582851}"/>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ptos" panose="020B0004020202020204" pitchFamily="34" charset="0"/>
                    </a:endParaRPr>
                  </a:p>
                </p:txBody>
              </p:sp>
            </p:grpSp>
            <p:pic>
              <p:nvPicPr>
                <p:cNvPr id="7" name="Imagen 6">
                  <a:extLst>
                    <a:ext uri="{FF2B5EF4-FFF2-40B4-BE49-F238E27FC236}">
                      <a16:creationId xmlns:a16="http://schemas.microsoft.com/office/drawing/2014/main" id="{2A9710FC-A73C-AF85-42DE-D5D2581BBCE3}"/>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D61B5DD4-54A4-9C09-20AE-66E82D7B62D2}"/>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0805C09-24CA-2E46-900C-6664E8584135}"/>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Aptos" panose="020B0004020202020204" pitchFamily="34" charset="0"/>
              </a:endParaRPr>
            </a:p>
          </p:txBody>
        </p:sp>
      </p:grpSp>
      <p:grpSp>
        <p:nvGrpSpPr>
          <p:cNvPr id="16" name="Grupo 15">
            <a:extLst>
              <a:ext uri="{FF2B5EF4-FFF2-40B4-BE49-F238E27FC236}">
                <a16:creationId xmlns:a16="http://schemas.microsoft.com/office/drawing/2014/main" id="{5A30A940-06A4-45F6-DE46-B7B1EEBB8E7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D5969444-E5C1-3F3C-6607-CF740C8E295F}"/>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D872601D-39CD-6B58-609D-58F811353A6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Text 0">
            <a:extLst>
              <a:ext uri="{FF2B5EF4-FFF2-40B4-BE49-F238E27FC236}">
                <a16:creationId xmlns:a16="http://schemas.microsoft.com/office/drawing/2014/main" id="{48F3A155-8E37-D1BC-16C1-FE95DAF980DA}"/>
              </a:ext>
            </a:extLst>
          </p:cNvPr>
          <p:cNvSpPr/>
          <p:nvPr/>
        </p:nvSpPr>
        <p:spPr>
          <a:xfrm>
            <a:off x="78290" y="80962"/>
            <a:ext cx="12134182" cy="832465"/>
          </a:xfrm>
          <a:prstGeom prst="rect">
            <a:avLst/>
          </a:prstGeom>
          <a:noFill/>
          <a:ln/>
        </p:spPr>
        <p:txBody>
          <a:bodyPr wrap="square" lIns="0" tIns="0" rIns="0" bIns="0" rtlCol="0" anchor="t"/>
          <a:lstStyle/>
          <a:p>
            <a:pPr marL="0" indent="0" algn="l">
              <a:lnSpc>
                <a:spcPts val="5600"/>
              </a:lnSpc>
              <a:buNone/>
            </a:pPr>
            <a:r>
              <a:rPr lang="en-US" sz="4000" b="1" dirty="0" err="1">
                <a:solidFill>
                  <a:schemeClr val="accent1">
                    <a:lumMod val="75000"/>
                  </a:schemeClr>
                </a:solidFill>
                <a:latin typeface="+mj-lt"/>
                <a:ea typeface="Alexandria Semi Bold" pitchFamily="34" charset="-122"/>
                <a:cs typeface="Alexandria Semi Bold" pitchFamily="34" charset="-120"/>
              </a:rPr>
              <a:t>Terapia</a:t>
            </a:r>
            <a:r>
              <a:rPr lang="en-US" sz="4000" b="1" dirty="0">
                <a:solidFill>
                  <a:schemeClr val="accent1">
                    <a:lumMod val="75000"/>
                  </a:schemeClr>
                </a:solidFill>
                <a:latin typeface="+mj-lt"/>
                <a:ea typeface="Alexandria Semi Bold" pitchFamily="34" charset="-122"/>
                <a:cs typeface="Alexandria Semi Bold" pitchFamily="34" charset="-120"/>
              </a:rPr>
              <a:t> </a:t>
            </a:r>
            <a:r>
              <a:rPr lang="en-US" sz="4000" b="1" dirty="0" err="1">
                <a:solidFill>
                  <a:schemeClr val="accent1">
                    <a:lumMod val="75000"/>
                  </a:schemeClr>
                </a:solidFill>
                <a:latin typeface="+mj-lt"/>
                <a:ea typeface="Alexandria Semi Bold" pitchFamily="34" charset="-122"/>
                <a:cs typeface="Alexandria Semi Bold" pitchFamily="34" charset="-120"/>
              </a:rPr>
              <a:t>sistémica</a:t>
            </a:r>
            <a:r>
              <a:rPr lang="en-US" sz="4000" b="1" dirty="0">
                <a:solidFill>
                  <a:schemeClr val="accent1">
                    <a:lumMod val="75000"/>
                  </a:schemeClr>
                </a:solidFill>
                <a:latin typeface="+mj-lt"/>
                <a:ea typeface="Alexandria Semi Bold" pitchFamily="34" charset="-122"/>
                <a:cs typeface="Alexandria Semi Bold" pitchFamily="34" charset="-120"/>
              </a:rPr>
              <a:t>  </a:t>
            </a:r>
            <a:r>
              <a:rPr lang="en-US" sz="4000" b="1" dirty="0" err="1">
                <a:solidFill>
                  <a:schemeClr val="accent1">
                    <a:lumMod val="75000"/>
                  </a:schemeClr>
                </a:solidFill>
                <a:latin typeface="+mj-lt"/>
                <a:ea typeface="Alexandria Semi Bold" pitchFamily="34" charset="-122"/>
                <a:cs typeface="Alexandria Semi Bold" pitchFamily="34" charset="-120"/>
              </a:rPr>
              <a:t>PreTH</a:t>
            </a:r>
            <a:r>
              <a:rPr lang="en-US" sz="4000" b="1" dirty="0">
                <a:solidFill>
                  <a:schemeClr val="accent1">
                    <a:lumMod val="75000"/>
                  </a:schemeClr>
                </a:solidFill>
                <a:latin typeface="+mj-lt"/>
                <a:ea typeface="Alexandria Semi Bold" pitchFamily="34" charset="-122"/>
                <a:cs typeface="Alexandria Semi Bold" pitchFamily="34" charset="-120"/>
              </a:rPr>
              <a:t>= </a:t>
            </a:r>
            <a:r>
              <a:rPr lang="en-US" sz="4000" b="1" dirty="0" err="1">
                <a:solidFill>
                  <a:schemeClr val="accent1">
                    <a:lumMod val="75000"/>
                  </a:schemeClr>
                </a:solidFill>
                <a:latin typeface="+mj-lt"/>
                <a:ea typeface="Alexandria Semi Bold" pitchFamily="34" charset="-122"/>
                <a:cs typeface="Alexandria Semi Bold" pitchFamily="34" charset="-120"/>
              </a:rPr>
              <a:t>protocolos</a:t>
            </a:r>
            <a:r>
              <a:rPr lang="en-US" sz="4000" b="1" dirty="0">
                <a:solidFill>
                  <a:schemeClr val="accent1">
                    <a:lumMod val="75000"/>
                  </a:schemeClr>
                </a:solidFill>
                <a:latin typeface="+mj-lt"/>
                <a:ea typeface="Alexandria Semi Bold" pitchFamily="34" charset="-122"/>
                <a:cs typeface="Alexandria Semi Bold" pitchFamily="34" charset="-120"/>
              </a:rPr>
              <a:t> de SEGURIDAD</a:t>
            </a:r>
            <a:endParaRPr lang="en-US" sz="4000" b="1" dirty="0">
              <a:solidFill>
                <a:schemeClr val="accent1">
                  <a:lumMod val="75000"/>
                </a:schemeClr>
              </a:solidFill>
              <a:latin typeface="+mj-lt"/>
            </a:endParaRPr>
          </a:p>
        </p:txBody>
      </p:sp>
      <p:pic>
        <p:nvPicPr>
          <p:cNvPr id="20" name="Image 1" descr="preencoded.png">
            <a:extLst>
              <a:ext uri="{FF2B5EF4-FFF2-40B4-BE49-F238E27FC236}">
                <a16:creationId xmlns:a16="http://schemas.microsoft.com/office/drawing/2014/main" id="{2C5EBC68-DD40-BD4E-8E52-A4F8BBB5BF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3875" y="1433383"/>
            <a:ext cx="390937" cy="390937"/>
          </a:xfrm>
          <a:prstGeom prst="rect">
            <a:avLst/>
          </a:prstGeom>
        </p:spPr>
      </p:pic>
      <p:sp>
        <p:nvSpPr>
          <p:cNvPr id="24" name="Text 19">
            <a:extLst>
              <a:ext uri="{FF2B5EF4-FFF2-40B4-BE49-F238E27FC236}">
                <a16:creationId xmlns:a16="http://schemas.microsoft.com/office/drawing/2014/main" id="{8B3FC129-FAB9-AF3E-27E0-D1B51E93A8F6}"/>
              </a:ext>
            </a:extLst>
          </p:cNvPr>
          <p:cNvSpPr/>
          <p:nvPr/>
        </p:nvSpPr>
        <p:spPr>
          <a:xfrm>
            <a:off x="1014238" y="1941503"/>
            <a:ext cx="1875937" cy="288086"/>
          </a:xfrm>
          <a:prstGeom prst="rect">
            <a:avLst/>
          </a:prstGeom>
          <a:noFill/>
          <a:ln w="28575">
            <a:noFill/>
          </a:ln>
        </p:spPr>
        <p:txBody>
          <a:bodyPr wrap="none" lIns="0" tIns="0" rIns="0" bIns="0" rtlCol="0" anchor="t"/>
          <a:lstStyle/>
          <a:p>
            <a:pPr>
              <a:lnSpc>
                <a:spcPct val="150000"/>
              </a:lnSpc>
            </a:pPr>
            <a:r>
              <a:rPr lang="en-US" b="1" dirty="0">
                <a:solidFill>
                  <a:srgbClr val="3B3535"/>
                </a:solidFill>
                <a:latin typeface="+mj-lt"/>
                <a:ea typeface="Alexandria Semi Bold" pitchFamily="34" charset="-122"/>
                <a:cs typeface="Alexandria Semi Bold" pitchFamily="34" charset="-120"/>
              </a:rPr>
              <a:t>“WASHOUT” DE ICI</a:t>
            </a:r>
            <a:endParaRPr lang="en-US" b="1" dirty="0">
              <a:latin typeface="+mj-lt"/>
            </a:endParaRPr>
          </a:p>
        </p:txBody>
      </p:sp>
      <p:sp>
        <p:nvSpPr>
          <p:cNvPr id="25" name="Text 20">
            <a:extLst>
              <a:ext uri="{FF2B5EF4-FFF2-40B4-BE49-F238E27FC236}">
                <a16:creationId xmlns:a16="http://schemas.microsoft.com/office/drawing/2014/main" id="{5FE5650E-716B-921A-1A6F-57646E26DE82}"/>
              </a:ext>
            </a:extLst>
          </p:cNvPr>
          <p:cNvSpPr/>
          <p:nvPr/>
        </p:nvSpPr>
        <p:spPr>
          <a:xfrm>
            <a:off x="309167" y="2582350"/>
            <a:ext cx="3231560" cy="1151134"/>
          </a:xfrm>
          <a:prstGeom prst="rect">
            <a:avLst/>
          </a:prstGeom>
          <a:noFill/>
          <a:ln/>
        </p:spPr>
        <p:txBody>
          <a:bodyPr wrap="square" lIns="0" tIns="0" rIns="0" bIns="0" rtlCol="0" anchor="t"/>
          <a:lstStyle/>
          <a:p>
            <a:pPr>
              <a:lnSpc>
                <a:spcPct val="150000"/>
              </a:lnSpc>
            </a:pPr>
            <a:r>
              <a:rPr lang="en-US" sz="1600" dirty="0">
                <a:solidFill>
                  <a:srgbClr val="3B3535"/>
                </a:solidFill>
                <a:latin typeface="+mj-lt"/>
                <a:ea typeface="Sora Light" pitchFamily="34" charset="-122"/>
                <a:cs typeface="Sora Light" pitchFamily="34" charset="-120"/>
              </a:rPr>
              <a:t>Período mínimo de </a:t>
            </a:r>
            <a:r>
              <a:rPr lang="en-US" sz="1600" b="1" dirty="0">
                <a:solidFill>
                  <a:srgbClr val="3B3535"/>
                </a:solidFill>
                <a:latin typeface="+mj-lt"/>
                <a:ea typeface="Sora Light" pitchFamily="34" charset="-122"/>
                <a:cs typeface="Sora Light" pitchFamily="34" charset="-120"/>
              </a:rPr>
              <a:t>12 semanas</a:t>
            </a:r>
            <a:r>
              <a:rPr lang="en-US" sz="1600" dirty="0">
                <a:solidFill>
                  <a:srgbClr val="3B3535"/>
                </a:solidFill>
                <a:latin typeface="+mj-lt"/>
                <a:ea typeface="Sora Light" pitchFamily="34" charset="-122"/>
                <a:cs typeface="Sora Light" pitchFamily="34" charset="-120"/>
              </a:rPr>
              <a:t> (idealmente 90 días) desde última dosis de inhibidor de checkpoint hasta </a:t>
            </a:r>
            <a:r>
              <a:rPr lang="en-US" sz="1600" dirty="0" err="1">
                <a:solidFill>
                  <a:srgbClr val="3B3535"/>
                </a:solidFill>
                <a:latin typeface="+mj-lt"/>
                <a:ea typeface="Sora Light" pitchFamily="34" charset="-122"/>
                <a:cs typeface="Sora Light" pitchFamily="34" charset="-120"/>
              </a:rPr>
              <a:t>el</a:t>
            </a:r>
            <a:r>
              <a:rPr lang="en-US" sz="1600" dirty="0">
                <a:solidFill>
                  <a:srgbClr val="3B3535"/>
                </a:solidFill>
                <a:latin typeface="+mj-lt"/>
                <a:ea typeface="Sora Light" pitchFamily="34" charset="-122"/>
                <a:cs typeface="Sora Light" pitchFamily="34" charset="-120"/>
              </a:rPr>
              <a:t> TH</a:t>
            </a:r>
            <a:endParaRPr lang="en-US" sz="1600" dirty="0">
              <a:latin typeface="+mj-lt"/>
            </a:endParaRPr>
          </a:p>
        </p:txBody>
      </p:sp>
      <p:pic>
        <p:nvPicPr>
          <p:cNvPr id="30" name="Image 2" descr="preencoded.png">
            <a:extLst>
              <a:ext uri="{FF2B5EF4-FFF2-40B4-BE49-F238E27FC236}">
                <a16:creationId xmlns:a16="http://schemas.microsoft.com/office/drawing/2014/main" id="{F2D78997-DE37-E450-AE48-FA4E77DFAC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96082" y="1415539"/>
            <a:ext cx="390937" cy="390937"/>
          </a:xfrm>
          <a:prstGeom prst="rect">
            <a:avLst/>
          </a:prstGeom>
        </p:spPr>
      </p:pic>
      <p:sp>
        <p:nvSpPr>
          <p:cNvPr id="34" name="Text 23">
            <a:extLst>
              <a:ext uri="{FF2B5EF4-FFF2-40B4-BE49-F238E27FC236}">
                <a16:creationId xmlns:a16="http://schemas.microsoft.com/office/drawing/2014/main" id="{85B60B44-7C78-C7C9-9280-E46A86E5378B}"/>
              </a:ext>
            </a:extLst>
          </p:cNvPr>
          <p:cNvSpPr/>
          <p:nvPr/>
        </p:nvSpPr>
        <p:spPr>
          <a:xfrm>
            <a:off x="4206777" y="1939612"/>
            <a:ext cx="2590774" cy="480878"/>
          </a:xfrm>
          <a:prstGeom prst="rect">
            <a:avLst/>
          </a:prstGeom>
          <a:noFill/>
          <a:ln/>
        </p:spPr>
        <p:txBody>
          <a:bodyPr wrap="none" lIns="0" tIns="0" rIns="0" bIns="0" rtlCol="0" anchor="t"/>
          <a:lstStyle/>
          <a:p>
            <a:pPr>
              <a:lnSpc>
                <a:spcPct val="150000"/>
              </a:lnSpc>
            </a:pPr>
            <a:r>
              <a:rPr lang="en-US" b="1" dirty="0">
                <a:solidFill>
                  <a:srgbClr val="3B3535"/>
                </a:solidFill>
                <a:latin typeface="+mj-lt"/>
                <a:ea typeface="Alexandria Semi Bold" pitchFamily="34" charset="-122"/>
                <a:cs typeface="Alexandria Semi Bold" pitchFamily="34" charset="-120"/>
              </a:rPr>
              <a:t>SUSPENSIÓN DE BEVACIZUMAB</a:t>
            </a:r>
            <a:endParaRPr lang="en-US" b="1" dirty="0">
              <a:latin typeface="+mj-lt"/>
            </a:endParaRPr>
          </a:p>
        </p:txBody>
      </p:sp>
      <p:sp>
        <p:nvSpPr>
          <p:cNvPr id="38" name="Text 24">
            <a:extLst>
              <a:ext uri="{FF2B5EF4-FFF2-40B4-BE49-F238E27FC236}">
                <a16:creationId xmlns:a16="http://schemas.microsoft.com/office/drawing/2014/main" id="{37485F33-67F1-A056-D80F-07864D943A2E}"/>
              </a:ext>
            </a:extLst>
          </p:cNvPr>
          <p:cNvSpPr/>
          <p:nvPr/>
        </p:nvSpPr>
        <p:spPr>
          <a:xfrm>
            <a:off x="3878826" y="2570160"/>
            <a:ext cx="3717706" cy="1240597"/>
          </a:xfrm>
          <a:prstGeom prst="rect">
            <a:avLst/>
          </a:prstGeom>
          <a:noFill/>
          <a:ln/>
        </p:spPr>
        <p:txBody>
          <a:bodyPr wrap="square" lIns="0" tIns="0" rIns="0" bIns="0" rtlCol="0" anchor="t"/>
          <a:lstStyle/>
          <a:p>
            <a:pPr>
              <a:lnSpc>
                <a:spcPct val="150000"/>
              </a:lnSpc>
            </a:pPr>
            <a:r>
              <a:rPr lang="en-US" sz="1600" dirty="0">
                <a:solidFill>
                  <a:srgbClr val="3B3535"/>
                </a:solidFill>
                <a:latin typeface="+mj-lt"/>
                <a:ea typeface="Sora Light" pitchFamily="34" charset="-122"/>
                <a:cs typeface="Sora Light" pitchFamily="34" charset="-120"/>
              </a:rPr>
              <a:t>Mínimo </a:t>
            </a:r>
            <a:r>
              <a:rPr lang="en-US" sz="1600" b="1" dirty="0">
                <a:solidFill>
                  <a:srgbClr val="3B3535"/>
                </a:solidFill>
                <a:latin typeface="+mj-lt"/>
                <a:ea typeface="Sora Light" pitchFamily="34" charset="-122"/>
                <a:cs typeface="Sora Light" pitchFamily="34" charset="-120"/>
              </a:rPr>
              <a:t>60 días</a:t>
            </a:r>
            <a:r>
              <a:rPr lang="en-US" sz="1600" dirty="0">
                <a:solidFill>
                  <a:srgbClr val="3B3535"/>
                </a:solidFill>
                <a:latin typeface="+mj-lt"/>
                <a:ea typeface="Sora Light" pitchFamily="34" charset="-122"/>
                <a:cs typeface="Sora Light" pitchFamily="34" charset="-120"/>
              </a:rPr>
              <a:t> previos al TH para minimizar riesgo de complicaciones vasculares y hemorrágicas perioperatorias</a:t>
            </a:r>
            <a:endParaRPr lang="en-US" sz="1600" dirty="0">
              <a:latin typeface="+mj-lt"/>
            </a:endParaRPr>
          </a:p>
        </p:txBody>
      </p:sp>
      <p:pic>
        <p:nvPicPr>
          <p:cNvPr id="45" name="Image 3" descr="preencoded.png">
            <a:extLst>
              <a:ext uri="{FF2B5EF4-FFF2-40B4-BE49-F238E27FC236}">
                <a16:creationId xmlns:a16="http://schemas.microsoft.com/office/drawing/2014/main" id="{B2352819-AD8F-E1D3-1249-9138A9255F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14607" y="1415539"/>
            <a:ext cx="390937" cy="390937"/>
          </a:xfrm>
          <a:prstGeom prst="rect">
            <a:avLst/>
          </a:prstGeom>
        </p:spPr>
      </p:pic>
      <p:sp>
        <p:nvSpPr>
          <p:cNvPr id="46" name="Text 27">
            <a:extLst>
              <a:ext uri="{FF2B5EF4-FFF2-40B4-BE49-F238E27FC236}">
                <a16:creationId xmlns:a16="http://schemas.microsoft.com/office/drawing/2014/main" id="{184B1784-BB3C-3FB6-605E-B8DB1A3D701B}"/>
              </a:ext>
            </a:extLst>
          </p:cNvPr>
          <p:cNvSpPr/>
          <p:nvPr/>
        </p:nvSpPr>
        <p:spPr>
          <a:xfrm>
            <a:off x="8949742" y="1898300"/>
            <a:ext cx="2311603" cy="551268"/>
          </a:xfrm>
          <a:prstGeom prst="rect">
            <a:avLst/>
          </a:prstGeom>
          <a:noFill/>
          <a:ln/>
        </p:spPr>
        <p:txBody>
          <a:bodyPr wrap="none" lIns="0" tIns="0" rIns="0" bIns="0" rtlCol="0" anchor="t"/>
          <a:lstStyle/>
          <a:p>
            <a:pPr>
              <a:lnSpc>
                <a:spcPct val="150000"/>
              </a:lnSpc>
            </a:pPr>
            <a:r>
              <a:rPr lang="en-US" b="1" dirty="0">
                <a:solidFill>
                  <a:srgbClr val="3B3535"/>
                </a:solidFill>
                <a:latin typeface="+mj-lt"/>
                <a:ea typeface="Alexandria Semi Bold" pitchFamily="34" charset="-122"/>
                <a:cs typeface="Alexandria Semi Bold" pitchFamily="34" charset="-120"/>
              </a:rPr>
              <a:t>CRITERIOS DE INCLUSIÓN</a:t>
            </a:r>
            <a:endParaRPr lang="en-US" b="1" dirty="0">
              <a:latin typeface="+mj-lt"/>
            </a:endParaRPr>
          </a:p>
        </p:txBody>
      </p:sp>
      <p:sp>
        <p:nvSpPr>
          <p:cNvPr id="47" name="Text 28">
            <a:extLst>
              <a:ext uri="{FF2B5EF4-FFF2-40B4-BE49-F238E27FC236}">
                <a16:creationId xmlns:a16="http://schemas.microsoft.com/office/drawing/2014/main" id="{D5E85EA9-AAD6-55BE-81B3-7F1D1EE4AE3E}"/>
              </a:ext>
            </a:extLst>
          </p:cNvPr>
          <p:cNvSpPr/>
          <p:nvPr/>
        </p:nvSpPr>
        <p:spPr>
          <a:xfrm>
            <a:off x="7934632" y="2572888"/>
            <a:ext cx="3935762" cy="1391244"/>
          </a:xfrm>
          <a:prstGeom prst="rect">
            <a:avLst/>
          </a:prstGeom>
          <a:noFill/>
          <a:ln/>
        </p:spPr>
        <p:txBody>
          <a:bodyPr wrap="square" lIns="0" tIns="0" rIns="0" bIns="0" rtlCol="0" anchor="t"/>
          <a:lstStyle/>
          <a:p>
            <a:pPr>
              <a:lnSpc>
                <a:spcPct val="150000"/>
              </a:lnSpc>
            </a:pPr>
            <a:r>
              <a:rPr lang="en-US" sz="1600" dirty="0">
                <a:solidFill>
                  <a:srgbClr val="3B3535"/>
                </a:solidFill>
                <a:latin typeface="+mj-lt"/>
                <a:ea typeface="Sora Light" pitchFamily="34" charset="-122"/>
                <a:cs typeface="Sora Light" pitchFamily="34" charset="-120"/>
              </a:rPr>
              <a:t>Child-Pugh A</a:t>
            </a:r>
          </a:p>
          <a:p>
            <a:pPr marL="285750" indent="-285750">
              <a:lnSpc>
                <a:spcPct val="150000"/>
              </a:lnSpc>
              <a:buFont typeface="Arial" panose="020B0604020202020204" pitchFamily="34" charset="0"/>
              <a:buChar char="•"/>
            </a:pPr>
            <a:r>
              <a:rPr lang="en-US" sz="1600" dirty="0" err="1">
                <a:solidFill>
                  <a:srgbClr val="3B3535"/>
                </a:solidFill>
                <a:latin typeface="+mj-lt"/>
                <a:ea typeface="Sora Light" pitchFamily="34" charset="-122"/>
                <a:cs typeface="Sora Light" pitchFamily="34" charset="-120"/>
              </a:rPr>
              <a:t>Profilaxis</a:t>
            </a:r>
            <a:r>
              <a:rPr lang="en-US" sz="1600" dirty="0">
                <a:solidFill>
                  <a:srgbClr val="3B3535"/>
                </a:solidFill>
                <a:latin typeface="+mj-lt"/>
                <a:ea typeface="Sora Light" pitchFamily="34" charset="-122"/>
                <a:cs typeface="Sora Light" pitchFamily="34" charset="-120"/>
              </a:rPr>
              <a:t> HDA </a:t>
            </a:r>
            <a:r>
              <a:rPr lang="en-US" sz="1600" dirty="0" err="1">
                <a:solidFill>
                  <a:srgbClr val="3B3535"/>
                </a:solidFill>
                <a:latin typeface="+mj-lt"/>
                <a:ea typeface="Sora Light" pitchFamily="34" charset="-122"/>
                <a:cs typeface="Sora Light" pitchFamily="34" charset="-120"/>
              </a:rPr>
              <a:t>por</a:t>
            </a:r>
            <a:r>
              <a:rPr lang="en-US" sz="1600" dirty="0">
                <a:solidFill>
                  <a:srgbClr val="3B3535"/>
                </a:solidFill>
                <a:latin typeface="+mj-lt"/>
                <a:ea typeface="Sora Light" pitchFamily="34" charset="-122"/>
                <a:cs typeface="Sora Light" pitchFamily="34" charset="-120"/>
              </a:rPr>
              <a:t> VE </a:t>
            </a:r>
          </a:p>
          <a:p>
            <a:pPr marL="285750" indent="-285750">
              <a:lnSpc>
                <a:spcPct val="150000"/>
              </a:lnSpc>
              <a:buFont typeface="Arial" panose="020B0604020202020204" pitchFamily="34" charset="0"/>
              <a:buChar char="•"/>
            </a:pPr>
            <a:r>
              <a:rPr lang="en-US" sz="1600" dirty="0" err="1">
                <a:solidFill>
                  <a:srgbClr val="3B3535"/>
                </a:solidFill>
                <a:latin typeface="+mj-lt"/>
                <a:ea typeface="Sora Light" pitchFamily="34" charset="-122"/>
                <a:cs typeface="Sora Light" pitchFamily="34" charset="-120"/>
              </a:rPr>
              <a:t>Ausencia</a:t>
            </a:r>
            <a:r>
              <a:rPr lang="en-US" sz="1600" dirty="0">
                <a:solidFill>
                  <a:srgbClr val="3B3535"/>
                </a:solidFill>
                <a:latin typeface="+mj-lt"/>
                <a:ea typeface="Sora Light" pitchFamily="34" charset="-122"/>
                <a:cs typeface="Sora Light" pitchFamily="34" charset="-120"/>
              </a:rPr>
              <a:t> de hepatitis </a:t>
            </a:r>
            <a:r>
              <a:rPr lang="en-US" sz="1600" dirty="0" err="1">
                <a:solidFill>
                  <a:srgbClr val="3B3535"/>
                </a:solidFill>
                <a:latin typeface="+mj-lt"/>
                <a:ea typeface="Sora Light" pitchFamily="34" charset="-122"/>
                <a:cs typeface="Sora Light" pitchFamily="34" charset="-120"/>
              </a:rPr>
              <a:t>autoinmune</a:t>
            </a:r>
            <a:r>
              <a:rPr lang="en-US" sz="1600" dirty="0">
                <a:solidFill>
                  <a:srgbClr val="3B3535"/>
                </a:solidFill>
                <a:latin typeface="+mj-lt"/>
                <a:ea typeface="Sora Light" pitchFamily="34" charset="-122"/>
                <a:cs typeface="Sora Light" pitchFamily="34" charset="-120"/>
              </a:rPr>
              <a:t> o de  enfermedad inflamatoria intestinal</a:t>
            </a:r>
            <a:endParaRPr lang="en-US" sz="1600" dirty="0">
              <a:latin typeface="+mj-lt"/>
            </a:endParaRPr>
          </a:p>
        </p:txBody>
      </p:sp>
      <p:pic>
        <p:nvPicPr>
          <p:cNvPr id="49" name="Image 4" descr="preencoded.png">
            <a:extLst>
              <a:ext uri="{FF2B5EF4-FFF2-40B4-BE49-F238E27FC236}">
                <a16:creationId xmlns:a16="http://schemas.microsoft.com/office/drawing/2014/main" id="{D6089FE5-EBB9-1237-BE80-5C4912E73A24}"/>
              </a:ext>
            </a:extLst>
          </p:cNvPr>
          <p:cNvPicPr>
            <a:picLocks noChangeAspect="1"/>
          </p:cNvPicPr>
          <p:nvPr/>
        </p:nvPicPr>
        <p:blipFill>
          <a:blip r:embed="rId12"/>
          <a:stretch>
            <a:fillRect/>
          </a:stretch>
        </p:blipFill>
        <p:spPr>
          <a:xfrm>
            <a:off x="309167" y="2507313"/>
            <a:ext cx="87022" cy="69597"/>
          </a:xfrm>
          <a:prstGeom prst="rect">
            <a:avLst/>
          </a:prstGeom>
        </p:spPr>
      </p:pic>
      <p:sp>
        <p:nvSpPr>
          <p:cNvPr id="51" name="CuadroTexto 50">
            <a:extLst>
              <a:ext uri="{FF2B5EF4-FFF2-40B4-BE49-F238E27FC236}">
                <a16:creationId xmlns:a16="http://schemas.microsoft.com/office/drawing/2014/main" id="{FD2FCBCE-B8CB-04F1-990A-C0D0AF305FC4}"/>
              </a:ext>
            </a:extLst>
          </p:cNvPr>
          <p:cNvSpPr txBox="1"/>
          <p:nvPr/>
        </p:nvSpPr>
        <p:spPr>
          <a:xfrm>
            <a:off x="770857" y="4542486"/>
            <a:ext cx="10650285" cy="1015663"/>
          </a:xfrm>
          <a:prstGeom prst="rect">
            <a:avLst/>
          </a:prstGeom>
          <a:noFill/>
        </p:spPr>
        <p:txBody>
          <a:bodyPr wrap="square">
            <a:spAutoFit/>
          </a:bodyPr>
          <a:lstStyle/>
          <a:p>
            <a:pPr marL="342900" indent="-342900">
              <a:buFont typeface="Arial" panose="020B0604020202020204" pitchFamily="34" charset="0"/>
              <a:buChar char="•"/>
            </a:pPr>
            <a:r>
              <a:rPr lang="es-ES" sz="2000" b="1" i="1" dirty="0">
                <a:solidFill>
                  <a:schemeClr val="accent1">
                    <a:lumMod val="50000"/>
                  </a:schemeClr>
                </a:solidFill>
                <a:latin typeface="+mj-lt"/>
              </a:rPr>
              <a:t>La </a:t>
            </a:r>
            <a:r>
              <a:rPr lang="es-ES" sz="2000" b="1" i="1" kern="1200" dirty="0">
                <a:solidFill>
                  <a:schemeClr val="accent1">
                    <a:lumMod val="50000"/>
                  </a:schemeClr>
                </a:solidFill>
                <a:effectLst/>
                <a:latin typeface="+mj-lt"/>
              </a:rPr>
              <a:t>inmunoterapia </a:t>
            </a:r>
            <a:r>
              <a:rPr lang="es-ES" sz="2000" b="1" i="1" kern="1200" dirty="0" err="1">
                <a:solidFill>
                  <a:schemeClr val="accent1">
                    <a:lumMod val="50000"/>
                  </a:schemeClr>
                </a:solidFill>
                <a:effectLst/>
                <a:latin typeface="+mj-lt"/>
              </a:rPr>
              <a:t>pretrasplante</a:t>
            </a:r>
            <a:r>
              <a:rPr lang="es-ES" sz="2000" b="1" i="1" kern="1200" dirty="0">
                <a:solidFill>
                  <a:schemeClr val="accent1">
                    <a:lumMod val="50000"/>
                  </a:schemeClr>
                </a:solidFill>
                <a:effectLst/>
                <a:latin typeface="+mj-lt"/>
              </a:rPr>
              <a:t> debe reservarse a contextos protocolizados o de ensayo clínico</a:t>
            </a:r>
          </a:p>
          <a:p>
            <a:pPr marL="342900" indent="-342900">
              <a:buFont typeface="Arial" panose="020B0604020202020204" pitchFamily="34" charset="0"/>
              <a:buChar char="•"/>
            </a:pPr>
            <a:r>
              <a:rPr lang="es-ES" sz="2000" b="1" i="1" dirty="0">
                <a:solidFill>
                  <a:schemeClr val="accent1">
                    <a:lumMod val="50000"/>
                  </a:schemeClr>
                </a:solidFill>
                <a:latin typeface="+mj-lt"/>
              </a:rPr>
              <a:t>Pl</a:t>
            </a:r>
            <a:r>
              <a:rPr lang="es-ES" sz="2000" b="1" i="1" kern="1200" dirty="0">
                <a:solidFill>
                  <a:schemeClr val="accent1">
                    <a:lumMod val="50000"/>
                  </a:schemeClr>
                </a:solidFill>
                <a:effectLst/>
                <a:latin typeface="+mj-lt"/>
              </a:rPr>
              <a:t>antea un cambio de paradigma hacia un uso más dinámico y personalizado del tratamiento </a:t>
            </a:r>
            <a:r>
              <a:rPr lang="es-ES" sz="2000" b="1" i="1" kern="1200" dirty="0" err="1">
                <a:solidFill>
                  <a:schemeClr val="accent1">
                    <a:lumMod val="50000"/>
                  </a:schemeClr>
                </a:solidFill>
                <a:effectLst/>
                <a:latin typeface="+mj-lt"/>
              </a:rPr>
              <a:t>inmuno</a:t>
            </a:r>
            <a:r>
              <a:rPr lang="es-ES" sz="2000" b="1" i="1" kern="1200" dirty="0">
                <a:solidFill>
                  <a:schemeClr val="accent1">
                    <a:lumMod val="50000"/>
                  </a:schemeClr>
                </a:solidFill>
                <a:effectLst/>
                <a:latin typeface="+mj-lt"/>
              </a:rPr>
              <a:t>-oncológico en candidatos a TH.</a:t>
            </a:r>
          </a:p>
        </p:txBody>
      </p:sp>
      <p:sp>
        <p:nvSpPr>
          <p:cNvPr id="52" name="Text 31">
            <a:extLst>
              <a:ext uri="{FF2B5EF4-FFF2-40B4-BE49-F238E27FC236}">
                <a16:creationId xmlns:a16="http://schemas.microsoft.com/office/drawing/2014/main" id="{94A9D18F-CB98-C6DF-29E2-02416001CC12}"/>
              </a:ext>
            </a:extLst>
          </p:cNvPr>
          <p:cNvSpPr/>
          <p:nvPr/>
        </p:nvSpPr>
        <p:spPr>
          <a:xfrm>
            <a:off x="977252" y="5813655"/>
            <a:ext cx="11054716" cy="446425"/>
          </a:xfrm>
          <a:prstGeom prst="rect">
            <a:avLst/>
          </a:prstGeom>
          <a:noFill/>
          <a:ln/>
        </p:spPr>
        <p:txBody>
          <a:bodyPr wrap="none" lIns="0" tIns="0" rIns="0" bIns="0" rtlCol="0" anchor="t"/>
          <a:lstStyle/>
          <a:p>
            <a:pPr algn="r">
              <a:lnSpc>
                <a:spcPct val="150000"/>
              </a:lnSpc>
            </a:pPr>
            <a:r>
              <a:rPr lang="en-US" sz="1200" i="1" dirty="0">
                <a:solidFill>
                  <a:srgbClr val="3B3535"/>
                </a:solidFill>
                <a:latin typeface="Aptos" panose="020B0004020202020204" pitchFamily="34" charset="0"/>
                <a:ea typeface="Sora Light" pitchFamily="34" charset="-122"/>
                <a:cs typeface="Sora Light" pitchFamily="34" charset="-120"/>
              </a:rPr>
              <a:t>Consorcio MERITS-LT: Li M. J Hepatol 2024;81(4):743–755 | Estudio VITALITY: J Hepatol 2025;82:512–522 | Dongdong Yu. Cancer Reports 2025</a:t>
            </a:r>
            <a:endParaRPr lang="en-US" sz="1200" i="1" dirty="0">
              <a:latin typeface="Aptos" panose="020B0004020202020204" pitchFamily="34" charset="0"/>
            </a:endParaRPr>
          </a:p>
        </p:txBody>
      </p:sp>
      <p:sp>
        <p:nvSpPr>
          <p:cNvPr id="4" name="Rectángulo redondeado 3">
            <a:extLst>
              <a:ext uri="{FF2B5EF4-FFF2-40B4-BE49-F238E27FC236}">
                <a16:creationId xmlns:a16="http://schemas.microsoft.com/office/drawing/2014/main" id="{6A5D7C69-1014-3983-08ED-AD6C82C55E0A}"/>
              </a:ext>
            </a:extLst>
          </p:cNvPr>
          <p:cNvSpPr/>
          <p:nvPr/>
        </p:nvSpPr>
        <p:spPr>
          <a:xfrm>
            <a:off x="244574" y="1194450"/>
            <a:ext cx="11625817" cy="3035342"/>
          </a:xfrm>
          <a:prstGeom prst="roundRect">
            <a:avLst>
              <a:gd name="adj" fmla="val 7995"/>
            </a:avLst>
          </a:prstGeom>
          <a:noFill/>
          <a:ln w="28575">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29557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C1C6C-5409-5A21-FEE3-CC191B856C21}"/>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40209CF9-021C-958F-124E-ADBA8BD11ADE}"/>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D1CB65DA-55C4-DD83-E434-01FF70005D46}"/>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CD5B6B03-70BC-0974-B7DB-84774D65988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33E2AFC6-7DF3-9012-764F-2632ABFA80A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BAC00DF8-4744-342C-FE2C-E0AC076031B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FAABA85-F330-91A5-4F6E-2B3322220F1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BA8249FD-B553-DC1E-019E-52F79DFD1CBA}"/>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4251284F-0A61-DB36-D0BF-C061E5A42EBA}"/>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693E239-AC1B-774F-16F8-7166E9E09C3C}"/>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73EB879-C913-4BD6-7395-AE3B8D295065}"/>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E7398B10-2517-3E46-AEE4-754E308AD570}"/>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369A09F7-6900-1EA2-EA27-6830E34F43D3}"/>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EB6EDC43-E40C-89CE-5C2C-5E8B11E51AA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5" name="Imagen 24" descr="Un dibujo en blanco y negro&#10;&#10;El contenido generado por IA puede ser incorrecto.">
            <a:extLst>
              <a:ext uri="{FF2B5EF4-FFF2-40B4-BE49-F238E27FC236}">
                <a16:creationId xmlns:a16="http://schemas.microsoft.com/office/drawing/2014/main" id="{3FC627BA-8580-C507-05B9-103516F5E412}"/>
              </a:ext>
            </a:extLst>
          </p:cNvPr>
          <p:cNvPicPr>
            <a:picLocks noChangeAspect="1"/>
          </p:cNvPicPr>
          <p:nvPr/>
        </p:nvPicPr>
        <p:blipFill>
          <a:blip r:embed="rId6"/>
          <a:stretch>
            <a:fillRect/>
          </a:stretch>
        </p:blipFill>
        <p:spPr>
          <a:xfrm>
            <a:off x="1388269" y="1841798"/>
            <a:ext cx="9663224" cy="4080585"/>
          </a:xfrm>
          <a:prstGeom prst="rect">
            <a:avLst/>
          </a:prstGeom>
          <a:noFill/>
        </p:spPr>
      </p:pic>
      <p:sp>
        <p:nvSpPr>
          <p:cNvPr id="11" name="Text 1">
            <a:extLst>
              <a:ext uri="{FF2B5EF4-FFF2-40B4-BE49-F238E27FC236}">
                <a16:creationId xmlns:a16="http://schemas.microsoft.com/office/drawing/2014/main" id="{E1EA0651-0852-288C-FF3C-0F5E1CE40940}"/>
              </a:ext>
            </a:extLst>
          </p:cNvPr>
          <p:cNvSpPr/>
          <p:nvPr/>
        </p:nvSpPr>
        <p:spPr>
          <a:xfrm>
            <a:off x="0" y="88393"/>
            <a:ext cx="12072150" cy="643099"/>
          </a:xfrm>
          <a:prstGeom prst="rect">
            <a:avLst/>
          </a:prstGeom>
          <a:noFill/>
          <a:ln/>
        </p:spPr>
        <p:txBody>
          <a:bodyPr wrap="square" lIns="0" tIns="0" rIns="0" bIns="0" rtlCol="0" anchor="t"/>
          <a:lstStyle/>
          <a:p>
            <a:pPr algn="ctr">
              <a:lnSpc>
                <a:spcPct val="150000"/>
              </a:lnSpc>
            </a:pPr>
            <a:r>
              <a:rPr lang="en-US" sz="3200" b="1" dirty="0">
                <a:solidFill>
                  <a:schemeClr val="accent1">
                    <a:lumMod val="75000"/>
                  </a:schemeClr>
                </a:solidFill>
                <a:latin typeface="+mj-lt"/>
                <a:ea typeface="Alexandria Semi Bold" pitchFamily="34" charset="-122"/>
                <a:cs typeface="Alexandria Semi Bold" pitchFamily="34" charset="-120"/>
              </a:rPr>
              <a:t>¿Podemos </a:t>
            </a:r>
            <a:r>
              <a:rPr lang="en-US" sz="3200" b="1" dirty="0" err="1">
                <a:solidFill>
                  <a:schemeClr val="accent1">
                    <a:lumMod val="75000"/>
                  </a:schemeClr>
                </a:solidFill>
                <a:latin typeface="+mj-lt"/>
                <a:ea typeface="Alexandria Semi Bold" pitchFamily="34" charset="-122"/>
                <a:cs typeface="Alexandria Semi Bold" pitchFamily="34" charset="-120"/>
              </a:rPr>
              <a:t>plantear</a:t>
            </a:r>
            <a:r>
              <a:rPr lang="en-US" sz="3200" b="1" dirty="0">
                <a:solidFill>
                  <a:schemeClr val="accent1">
                    <a:lumMod val="75000"/>
                  </a:schemeClr>
                </a:solidFill>
                <a:latin typeface="+mj-lt"/>
                <a:ea typeface="Alexandria Semi Bold" pitchFamily="34" charset="-122"/>
                <a:cs typeface="Alexandria Semi Bold" pitchFamily="34" charset="-120"/>
              </a:rPr>
              <a:t> DS </a:t>
            </a:r>
            <a:r>
              <a:rPr lang="en-US" sz="3200" b="1" dirty="0" err="1">
                <a:solidFill>
                  <a:schemeClr val="accent1">
                    <a:lumMod val="75000"/>
                  </a:schemeClr>
                </a:solidFill>
                <a:latin typeface="+mj-lt"/>
                <a:ea typeface="Alexandria Semi Bold" pitchFamily="34" charset="-122"/>
                <a:cs typeface="Alexandria Semi Bold" pitchFamily="34" charset="-120"/>
              </a:rPr>
              <a:t>en</a:t>
            </a:r>
            <a:r>
              <a:rPr lang="en-US" sz="3200" b="1" dirty="0">
                <a:solidFill>
                  <a:schemeClr val="accent1">
                    <a:lumMod val="75000"/>
                  </a:schemeClr>
                </a:solidFill>
                <a:latin typeface="+mj-lt"/>
                <a:ea typeface="Alexandria Semi Bold" pitchFamily="34" charset="-122"/>
                <a:cs typeface="Alexandria Semi Bold" pitchFamily="34" charset="-120"/>
              </a:rPr>
              <a:t> pacientes con mayor carga tumoral </a:t>
            </a:r>
            <a:r>
              <a:rPr lang="en-US" sz="3200" b="1" dirty="0" err="1">
                <a:solidFill>
                  <a:schemeClr val="accent1">
                    <a:lumMod val="75000"/>
                  </a:schemeClr>
                </a:solidFill>
                <a:latin typeface="+mj-lt"/>
                <a:ea typeface="Alexandria Semi Bold" pitchFamily="34" charset="-122"/>
                <a:cs typeface="Alexandria Semi Bold" pitchFamily="34" charset="-120"/>
              </a:rPr>
              <a:t>aún</a:t>
            </a:r>
            <a:r>
              <a:rPr lang="en-US" sz="3200" b="1" dirty="0">
                <a:solidFill>
                  <a:schemeClr val="accent1">
                    <a:lumMod val="75000"/>
                  </a:schemeClr>
                </a:solidFill>
                <a:latin typeface="+mj-lt"/>
                <a:ea typeface="Alexandria Semi Bold" pitchFamily="34" charset="-122"/>
                <a:cs typeface="Alexandria Semi Bold" pitchFamily="34" charset="-120"/>
              </a:rPr>
              <a:t> ? </a:t>
            </a:r>
            <a:endParaRPr lang="en-US" sz="3200" b="1" dirty="0">
              <a:solidFill>
                <a:schemeClr val="accent1">
                  <a:lumMod val="75000"/>
                </a:schemeClr>
              </a:solidFill>
              <a:latin typeface="+mj-lt"/>
            </a:endParaRPr>
          </a:p>
        </p:txBody>
      </p:sp>
      <p:sp>
        <p:nvSpPr>
          <p:cNvPr id="3" name="Text 4">
            <a:extLst>
              <a:ext uri="{FF2B5EF4-FFF2-40B4-BE49-F238E27FC236}">
                <a16:creationId xmlns:a16="http://schemas.microsoft.com/office/drawing/2014/main" id="{01924B68-FE44-7443-0CAA-9561CB23D82E}"/>
              </a:ext>
            </a:extLst>
          </p:cNvPr>
          <p:cNvSpPr/>
          <p:nvPr/>
        </p:nvSpPr>
        <p:spPr>
          <a:xfrm>
            <a:off x="383758" y="924508"/>
            <a:ext cx="11704535" cy="705733"/>
          </a:xfrm>
          <a:prstGeom prst="rect">
            <a:avLst/>
          </a:prstGeom>
          <a:noFill/>
          <a:ln/>
        </p:spPr>
        <p:txBody>
          <a:bodyPr wrap="square" lIns="0" tIns="0" rIns="0" bIns="0" rtlCol="0" anchor="t"/>
          <a:lstStyle/>
          <a:p>
            <a:r>
              <a:rPr lang="en-US" sz="2000" dirty="0">
                <a:solidFill>
                  <a:srgbClr val="3B3535"/>
                </a:solidFill>
                <a:latin typeface="+mj-lt"/>
                <a:ea typeface="Sora Light" pitchFamily="34" charset="-122"/>
                <a:cs typeface="Sora Light" pitchFamily="34" charset="-120"/>
              </a:rPr>
              <a:t>Estudios recientes demuestran viabilidad de downstaging en pacientes con carga tumoral que excede criterios tradicionales UNOS-DS/Metroticket, alcanzando resultados post-trasplante aceptables en subgrupos seleccionados.</a:t>
            </a:r>
            <a:endParaRPr lang="en-US" sz="2000" dirty="0">
              <a:latin typeface="+mj-lt"/>
            </a:endParaRPr>
          </a:p>
        </p:txBody>
      </p:sp>
    </p:spTree>
    <p:extLst>
      <p:ext uri="{BB962C8B-B14F-4D97-AF65-F5344CB8AC3E}">
        <p14:creationId xmlns:p14="http://schemas.microsoft.com/office/powerpoint/2010/main" val="2291337994"/>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8AAE77-4BE6-4504-B263-33AECFAD9B0D}">
  <ds:schemaRefs>
    <ds:schemaRef ds:uri="http://schemas.microsoft.com/sharepoint/v3/contenttype/forms"/>
  </ds:schemaRefs>
</ds:datastoreItem>
</file>

<file path=customXml/itemProps2.xml><?xml version="1.0" encoding="utf-8"?>
<ds:datastoreItem xmlns:ds="http://schemas.openxmlformats.org/officeDocument/2006/customXml" ds:itemID="{E050CF2B-3A5B-4911-90B1-740D05283298}"/>
</file>

<file path=customXml/itemProps3.xml><?xml version="1.0" encoding="utf-8"?>
<ds:datastoreItem xmlns:ds="http://schemas.openxmlformats.org/officeDocument/2006/customXml" ds:itemID="{CF4C74D6-8E01-4C8F-A796-A362780A2589}">
  <ds:schemaRefs>
    <ds:schemaRef ds:uri="http://schemas.microsoft.com/office/2006/metadata/properties"/>
    <ds:schemaRef ds:uri="http://schemas.microsoft.com/office/infopath/2007/PartnerControls"/>
    <ds:schemaRef ds:uri="0c5cd9b1-7df6-4125-9594-fc0acfe49476"/>
    <ds:schemaRef ds:uri="2ba98950-7f45-4f63-93ce-8807729bc465"/>
  </ds:schemaRefs>
</ds:datastoreItem>
</file>

<file path=docProps/app.xml><?xml version="1.0" encoding="utf-8"?>
<Properties xmlns="http://schemas.openxmlformats.org/officeDocument/2006/extended-properties" xmlns:vt="http://schemas.openxmlformats.org/officeDocument/2006/docPropsVTypes">
  <TotalTime>1196</TotalTime>
  <Words>10418</Words>
  <Application>Microsoft Macintosh PowerPoint</Application>
  <PresentationFormat>Panorámica</PresentationFormat>
  <Paragraphs>743</Paragraphs>
  <Slides>33</Slides>
  <Notes>32</Notes>
  <HiddenSlides>8</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33</vt:i4>
      </vt:variant>
    </vt:vector>
  </HeadingPairs>
  <TitlesOfParts>
    <vt:vector size="42" baseType="lpstr">
      <vt:lpstr>Alexandria Semi Bold</vt:lpstr>
      <vt:lpstr>Sora Light</vt:lpstr>
      <vt:lpstr>Aptos</vt:lpstr>
      <vt:lpstr>Arial</vt:lpstr>
      <vt:lpstr>Calibri</vt:lpstr>
      <vt:lpstr>Calibri Light</vt:lpstr>
      <vt:lpstr>Symbol</vt:lpstr>
      <vt:lpstr>Times New Roman</vt:lpstr>
      <vt:lpstr>Tema de l'Office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NATALIA GRUP CONGRES</dc:creator>
  <cp:lastModifiedBy>Maria Magdalena Salcedo Plaza</cp:lastModifiedBy>
  <cp:revision>43</cp:revision>
  <dcterms:created xsi:type="dcterms:W3CDTF">2022-01-31T13:34:55Z</dcterms:created>
  <dcterms:modified xsi:type="dcterms:W3CDTF">2025-10-21T07:34:49Z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